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21"/>
  </p:notesMasterIdLst>
  <p:handoutMasterIdLst>
    <p:handoutMasterId r:id="rId22"/>
  </p:handoutMasterIdLst>
  <p:sldIdLst>
    <p:sldId id="513" r:id="rId2"/>
    <p:sldId id="573" r:id="rId3"/>
    <p:sldId id="575" r:id="rId4"/>
    <p:sldId id="555" r:id="rId5"/>
    <p:sldId id="556" r:id="rId6"/>
    <p:sldId id="576" r:id="rId7"/>
    <p:sldId id="577" r:id="rId8"/>
    <p:sldId id="571" r:id="rId9"/>
    <p:sldId id="572" r:id="rId10"/>
    <p:sldId id="559" r:id="rId11"/>
    <p:sldId id="560" r:id="rId12"/>
    <p:sldId id="561" r:id="rId13"/>
    <p:sldId id="562" r:id="rId14"/>
    <p:sldId id="563" r:id="rId15"/>
    <p:sldId id="565" r:id="rId16"/>
    <p:sldId id="566" r:id="rId17"/>
    <p:sldId id="568" r:id="rId18"/>
    <p:sldId id="569" r:id="rId19"/>
    <p:sldId id="523" r:id="rId20"/>
  </p:sldIdLst>
  <p:sldSz cx="12192000" cy="6858000"/>
  <p:notesSz cx="6735763" cy="98663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DD71A"/>
    <a:srgbClr val="125C95"/>
    <a:srgbClr val="1E6BA4"/>
    <a:srgbClr val="0099EE"/>
    <a:srgbClr val="125E94"/>
    <a:srgbClr val="617CAB"/>
    <a:srgbClr val="0D62A0"/>
    <a:srgbClr val="175CA3"/>
    <a:srgbClr val="829492"/>
    <a:srgbClr val="9BB2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3A1786-832B-4806-8F2A-B09F2D0AD883}" v="88" dt="2023-12-16T19:26:05.100"/>
  </p1510:revLst>
</p1510:revInfo>
</file>

<file path=ppt/tableStyles.xml><?xml version="1.0" encoding="utf-8"?>
<a:tblStyleLst xmlns:a="http://schemas.openxmlformats.org/drawingml/2006/main" def="{5C22544A-7EE6-4342-B048-85BDC9FD1C3A}">
  <a:tblStyle styleId="{5C22544A-7EE6-4342-B048-85BDC9FD1C3A}" styleName="Помір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Без стилю та сі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Світли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3296810-A885-4BE3-A3E7-6D5BEEA58F35}" styleName="Помір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Средний стиль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Светлый стиль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Стиль из темы 1 - акцент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Светлый стиль 3 - акцент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44" autoAdjust="0"/>
    <p:restoredTop sz="94660"/>
  </p:normalViewPr>
  <p:slideViewPr>
    <p:cSldViewPr snapToGrid="0">
      <p:cViewPr varScale="1">
        <p:scale>
          <a:sx n="114" d="100"/>
          <a:sy n="114"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19413" cy="495300"/>
          </a:xfrm>
          <a:prstGeom prst="rect">
            <a:avLst/>
          </a:prstGeom>
        </p:spPr>
        <p:txBody>
          <a:bodyPr vert="horz" lIns="91440" tIns="45720" rIns="91440" bIns="45720" rtlCol="0"/>
          <a:lstStyle>
            <a:lvl1pPr algn="l">
              <a:defRPr sz="1200"/>
            </a:lvl1pPr>
          </a:lstStyle>
          <a:p>
            <a:endParaRPr lang="uk-UA" dirty="0"/>
          </a:p>
        </p:txBody>
      </p:sp>
      <p:sp>
        <p:nvSpPr>
          <p:cNvPr id="3" name="Дата 2"/>
          <p:cNvSpPr>
            <a:spLocks noGrp="1"/>
          </p:cNvSpPr>
          <p:nvPr>
            <p:ph type="dt" sz="quarter" idx="1"/>
          </p:nvPr>
        </p:nvSpPr>
        <p:spPr>
          <a:xfrm>
            <a:off x="3814763" y="1"/>
            <a:ext cx="2919412" cy="495300"/>
          </a:xfrm>
          <a:prstGeom prst="rect">
            <a:avLst/>
          </a:prstGeom>
        </p:spPr>
        <p:txBody>
          <a:bodyPr vert="horz" lIns="91440" tIns="45720" rIns="91440" bIns="45720" rtlCol="0"/>
          <a:lstStyle>
            <a:lvl1pPr algn="r">
              <a:defRPr sz="1200"/>
            </a:lvl1pPr>
          </a:lstStyle>
          <a:p>
            <a:fld id="{95473AF5-EFB1-4FD0-9AFD-4479219C7A6C}" type="datetimeFigureOut">
              <a:rPr lang="uk-UA" smtClean="0"/>
              <a:pPr/>
              <a:t>27.10.2026</a:t>
            </a:fld>
            <a:endParaRPr lang="uk-UA" dirty="0"/>
          </a:p>
        </p:txBody>
      </p:sp>
      <p:sp>
        <p:nvSpPr>
          <p:cNvPr id="4" name="Нижний колонтитул 3"/>
          <p:cNvSpPr>
            <a:spLocks noGrp="1"/>
          </p:cNvSpPr>
          <p:nvPr>
            <p:ph type="ftr" sz="quarter" idx="2"/>
          </p:nvPr>
        </p:nvSpPr>
        <p:spPr>
          <a:xfrm>
            <a:off x="1" y="9371014"/>
            <a:ext cx="2919413" cy="495300"/>
          </a:xfrm>
          <a:prstGeom prst="rect">
            <a:avLst/>
          </a:prstGeom>
        </p:spPr>
        <p:txBody>
          <a:bodyPr vert="horz" lIns="91440" tIns="45720" rIns="91440" bIns="45720" rtlCol="0" anchor="b"/>
          <a:lstStyle>
            <a:lvl1pPr algn="l">
              <a:defRPr sz="1200"/>
            </a:lvl1pPr>
          </a:lstStyle>
          <a:p>
            <a:endParaRPr lang="uk-UA" dirty="0"/>
          </a:p>
        </p:txBody>
      </p:sp>
      <p:sp>
        <p:nvSpPr>
          <p:cNvPr id="5" name="Номер слайда 4"/>
          <p:cNvSpPr>
            <a:spLocks noGrp="1"/>
          </p:cNvSpPr>
          <p:nvPr>
            <p:ph type="sldNum" sz="quarter" idx="3"/>
          </p:nvPr>
        </p:nvSpPr>
        <p:spPr>
          <a:xfrm>
            <a:off x="3814763" y="9371014"/>
            <a:ext cx="2919412" cy="495300"/>
          </a:xfrm>
          <a:prstGeom prst="rect">
            <a:avLst/>
          </a:prstGeom>
        </p:spPr>
        <p:txBody>
          <a:bodyPr vert="horz" lIns="91440" tIns="45720" rIns="91440" bIns="45720" rtlCol="0" anchor="b"/>
          <a:lstStyle>
            <a:lvl1pPr algn="r">
              <a:defRPr sz="1200"/>
            </a:lvl1pPr>
          </a:lstStyle>
          <a:p>
            <a:fld id="{EEEA1346-D149-497F-ABF4-5A71F603928D}" type="slidenum">
              <a:rPr lang="uk-UA" smtClean="0"/>
              <a:pPr/>
              <a:t>‹#›</a:t>
            </a:fld>
            <a:endParaRPr lang="uk-UA" dirty="0"/>
          </a:p>
        </p:txBody>
      </p:sp>
    </p:spTree>
    <p:extLst>
      <p:ext uri="{BB962C8B-B14F-4D97-AF65-F5344CB8AC3E}">
        <p14:creationId xmlns:p14="http://schemas.microsoft.com/office/powerpoint/2010/main" val="20227921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1" y="2"/>
            <a:ext cx="2918831" cy="495029"/>
          </a:xfrm>
          <a:prstGeom prst="rect">
            <a:avLst/>
          </a:prstGeom>
        </p:spPr>
        <p:txBody>
          <a:bodyPr vert="horz" lIns="91435" tIns="45717" rIns="91435" bIns="45717" rtlCol="0"/>
          <a:lstStyle>
            <a:lvl1pPr algn="l">
              <a:defRPr sz="1200"/>
            </a:lvl1pPr>
          </a:lstStyle>
          <a:p>
            <a:endParaRPr lang="ru-RU" dirty="0"/>
          </a:p>
        </p:txBody>
      </p:sp>
      <p:sp>
        <p:nvSpPr>
          <p:cNvPr id="3" name="Місце для дати 2"/>
          <p:cNvSpPr>
            <a:spLocks noGrp="1"/>
          </p:cNvSpPr>
          <p:nvPr>
            <p:ph type="dt" idx="1"/>
          </p:nvPr>
        </p:nvSpPr>
        <p:spPr>
          <a:xfrm>
            <a:off x="3815374" y="2"/>
            <a:ext cx="2918831" cy="495029"/>
          </a:xfrm>
          <a:prstGeom prst="rect">
            <a:avLst/>
          </a:prstGeom>
        </p:spPr>
        <p:txBody>
          <a:bodyPr vert="horz" lIns="91435" tIns="45717" rIns="91435" bIns="45717" rtlCol="0"/>
          <a:lstStyle>
            <a:lvl1pPr algn="r">
              <a:defRPr sz="1200"/>
            </a:lvl1pPr>
          </a:lstStyle>
          <a:p>
            <a:fld id="{FBF03646-71CD-4A9A-8F8B-21BD5E94C2DF}" type="datetimeFigureOut">
              <a:rPr lang="ru-RU" smtClean="0"/>
              <a:pPr/>
              <a:t>27.10.2026</a:t>
            </a:fld>
            <a:endParaRPr lang="ru-RU" dirty="0"/>
          </a:p>
        </p:txBody>
      </p:sp>
      <p:sp>
        <p:nvSpPr>
          <p:cNvPr id="4" name="Місце для зображення 3"/>
          <p:cNvSpPr>
            <a:spLocks noGrp="1" noRot="1" noChangeAspect="1"/>
          </p:cNvSpPr>
          <p:nvPr>
            <p:ph type="sldImg" idx="2"/>
          </p:nvPr>
        </p:nvSpPr>
        <p:spPr>
          <a:xfrm>
            <a:off x="407988" y="1231900"/>
            <a:ext cx="5919787" cy="3330575"/>
          </a:xfrm>
          <a:prstGeom prst="rect">
            <a:avLst/>
          </a:prstGeom>
          <a:noFill/>
          <a:ln w="12700">
            <a:solidFill>
              <a:prstClr val="black"/>
            </a:solidFill>
          </a:ln>
        </p:spPr>
        <p:txBody>
          <a:bodyPr vert="horz" lIns="91435" tIns="45717" rIns="91435" bIns="45717" rtlCol="0" anchor="ctr"/>
          <a:lstStyle/>
          <a:p>
            <a:endParaRPr lang="ru-RU" dirty="0"/>
          </a:p>
        </p:txBody>
      </p:sp>
      <p:sp>
        <p:nvSpPr>
          <p:cNvPr id="5" name="Місце для нотаток 4"/>
          <p:cNvSpPr>
            <a:spLocks noGrp="1"/>
          </p:cNvSpPr>
          <p:nvPr>
            <p:ph type="body" sz="quarter" idx="3"/>
          </p:nvPr>
        </p:nvSpPr>
        <p:spPr>
          <a:xfrm>
            <a:off x="673577" y="4748166"/>
            <a:ext cx="5388610" cy="3884861"/>
          </a:xfrm>
          <a:prstGeom prst="rect">
            <a:avLst/>
          </a:prstGeom>
        </p:spPr>
        <p:txBody>
          <a:bodyPr vert="horz" lIns="91435" tIns="45717" rIns="91435" bIns="45717" rtlCol="0"/>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6" name="Місце для нижнього колонтитула 5"/>
          <p:cNvSpPr>
            <a:spLocks noGrp="1"/>
          </p:cNvSpPr>
          <p:nvPr>
            <p:ph type="ftr" sz="quarter" idx="4"/>
          </p:nvPr>
        </p:nvSpPr>
        <p:spPr>
          <a:xfrm>
            <a:off x="1" y="9371287"/>
            <a:ext cx="2918831" cy="495028"/>
          </a:xfrm>
          <a:prstGeom prst="rect">
            <a:avLst/>
          </a:prstGeom>
        </p:spPr>
        <p:txBody>
          <a:bodyPr vert="horz" lIns="91435" tIns="45717" rIns="91435" bIns="45717" rtlCol="0" anchor="b"/>
          <a:lstStyle>
            <a:lvl1pPr algn="l">
              <a:defRPr sz="1200"/>
            </a:lvl1pPr>
          </a:lstStyle>
          <a:p>
            <a:endParaRPr lang="ru-RU" dirty="0"/>
          </a:p>
        </p:txBody>
      </p:sp>
      <p:sp>
        <p:nvSpPr>
          <p:cNvPr id="7" name="Місце для номера слайда 6"/>
          <p:cNvSpPr>
            <a:spLocks noGrp="1"/>
          </p:cNvSpPr>
          <p:nvPr>
            <p:ph type="sldNum" sz="quarter" idx="5"/>
          </p:nvPr>
        </p:nvSpPr>
        <p:spPr>
          <a:xfrm>
            <a:off x="3815374" y="9371287"/>
            <a:ext cx="2918831" cy="495028"/>
          </a:xfrm>
          <a:prstGeom prst="rect">
            <a:avLst/>
          </a:prstGeom>
        </p:spPr>
        <p:txBody>
          <a:bodyPr vert="horz" lIns="91435" tIns="45717" rIns="91435" bIns="45717" rtlCol="0" anchor="b"/>
          <a:lstStyle>
            <a:lvl1pPr algn="r">
              <a:defRPr sz="1200"/>
            </a:lvl1pPr>
          </a:lstStyle>
          <a:p>
            <a:fld id="{952225EB-D613-4E46-857E-3A7C61EB5DD8}" type="slidenum">
              <a:rPr lang="ru-RU" smtClean="0"/>
              <a:pPr/>
              <a:t>‹#›</a:t>
            </a:fld>
            <a:endParaRPr lang="ru-RU" dirty="0"/>
          </a:p>
        </p:txBody>
      </p:sp>
    </p:spTree>
    <p:extLst>
      <p:ext uri="{BB962C8B-B14F-4D97-AF65-F5344CB8AC3E}">
        <p14:creationId xmlns:p14="http://schemas.microsoft.com/office/powerpoint/2010/main" val="593144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52225EB-D613-4E46-857E-3A7C61EB5DD8}" type="slidenum">
              <a:rPr lang="ru-RU" smtClean="0"/>
              <a:pPr/>
              <a:t>1</a:t>
            </a:fld>
            <a:endParaRPr lang="ru-RU" dirty="0"/>
          </a:p>
        </p:txBody>
      </p:sp>
    </p:spTree>
    <p:extLst>
      <p:ext uri="{BB962C8B-B14F-4D97-AF65-F5344CB8AC3E}">
        <p14:creationId xmlns:p14="http://schemas.microsoft.com/office/powerpoint/2010/main" val="1737078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uk-UA" dirty="0"/>
          </a:p>
        </p:txBody>
      </p:sp>
      <p:sp>
        <p:nvSpPr>
          <p:cNvPr id="4" name="Номер слайда 3"/>
          <p:cNvSpPr>
            <a:spLocks noGrp="1"/>
          </p:cNvSpPr>
          <p:nvPr>
            <p:ph type="sldNum" sz="quarter" idx="10"/>
          </p:nvPr>
        </p:nvSpPr>
        <p:spPr/>
        <p:txBody>
          <a:bodyPr/>
          <a:lstStyle/>
          <a:p>
            <a:fld id="{952225EB-D613-4E46-857E-3A7C61EB5DD8}" type="slidenum">
              <a:rPr lang="ru-RU" smtClean="0"/>
              <a:pPr/>
              <a:t>19</a:t>
            </a:fld>
            <a:endParaRPr lang="ru-RU" dirty="0"/>
          </a:p>
        </p:txBody>
      </p:sp>
    </p:spTree>
    <p:extLst>
      <p:ext uri="{BB962C8B-B14F-4D97-AF65-F5344CB8AC3E}">
        <p14:creationId xmlns:p14="http://schemas.microsoft.com/office/powerpoint/2010/main" val="1477144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36AB57-DF07-19F8-2AA5-870A1B86EA26}"/>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endParaRPr lang="ru-RU"/>
          </a:p>
        </p:txBody>
      </p:sp>
      <p:sp>
        <p:nvSpPr>
          <p:cNvPr id="3" name="Підзаголовок 2">
            <a:extLst>
              <a:ext uri="{FF2B5EF4-FFF2-40B4-BE49-F238E27FC236}">
                <a16:creationId xmlns:a16="http://schemas.microsoft.com/office/drawing/2014/main" id="{E73370A8-7586-A6C0-F665-4DD93D581F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endParaRPr lang="ru-RU"/>
          </a:p>
        </p:txBody>
      </p:sp>
      <p:sp>
        <p:nvSpPr>
          <p:cNvPr id="4" name="Місце для дати 3">
            <a:extLst>
              <a:ext uri="{FF2B5EF4-FFF2-40B4-BE49-F238E27FC236}">
                <a16:creationId xmlns:a16="http://schemas.microsoft.com/office/drawing/2014/main" id="{BA462C6D-0E85-A818-2023-15CCA97BF838}"/>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A2209817-55DC-9E5D-3FA9-CA0DFC2FAE34}"/>
              </a:ext>
            </a:extLst>
          </p:cNvPr>
          <p:cNvSpPr>
            <a:spLocks noGrp="1"/>
          </p:cNvSpPr>
          <p:nvPr>
            <p:ph type="ftr" sz="quarter" idx="11"/>
          </p:nvPr>
        </p:nvSpPr>
        <p:spPr/>
        <p:txBody>
          <a:bodyPr/>
          <a:lstStyle/>
          <a:p>
            <a:endParaRPr lang="ru-RU" dirty="0"/>
          </a:p>
        </p:txBody>
      </p:sp>
      <p:sp>
        <p:nvSpPr>
          <p:cNvPr id="6" name="Місце для номера слайда 5">
            <a:extLst>
              <a:ext uri="{FF2B5EF4-FFF2-40B4-BE49-F238E27FC236}">
                <a16:creationId xmlns:a16="http://schemas.microsoft.com/office/drawing/2014/main" id="{91C0667C-EBBC-2A34-7A62-E160C380FBF3}"/>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1128819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7C473FE-4B3A-D047-E2E7-62559C8C10CD}"/>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59BC3260-8C9F-C299-0367-2C9B28004777}"/>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AE1D8F93-AEC5-2890-586A-F183377ADDB8}"/>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3D386BE1-4617-2A4A-EE4B-AA39C0D98284}"/>
              </a:ext>
            </a:extLst>
          </p:cNvPr>
          <p:cNvSpPr>
            <a:spLocks noGrp="1"/>
          </p:cNvSpPr>
          <p:nvPr>
            <p:ph type="ftr" sz="quarter" idx="11"/>
          </p:nvPr>
        </p:nvSpPr>
        <p:spPr/>
        <p:txBody>
          <a:bodyPr/>
          <a:lstStyle/>
          <a:p>
            <a:endParaRPr lang="ru-RU" dirty="0"/>
          </a:p>
        </p:txBody>
      </p:sp>
      <p:sp>
        <p:nvSpPr>
          <p:cNvPr id="6" name="Місце для номера слайда 5">
            <a:extLst>
              <a:ext uri="{FF2B5EF4-FFF2-40B4-BE49-F238E27FC236}">
                <a16:creationId xmlns:a16="http://schemas.microsoft.com/office/drawing/2014/main" id="{E1179948-3626-C8AB-CED3-643D51BD10EC}"/>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2137767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4EFCD3-30EF-A61C-7BF2-EF447A4B7F2E}"/>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BC965E5D-C579-7C88-6E62-5E32FA233A9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C24CAE49-AD0C-079C-8EDC-521F322B624F}"/>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583F5968-D4D5-BE47-1AA4-94D5ED118C66}"/>
              </a:ext>
            </a:extLst>
          </p:cNvPr>
          <p:cNvSpPr>
            <a:spLocks noGrp="1"/>
          </p:cNvSpPr>
          <p:nvPr>
            <p:ph type="ftr" sz="quarter" idx="11"/>
          </p:nvPr>
        </p:nvSpPr>
        <p:spPr/>
        <p:txBody>
          <a:bodyPr/>
          <a:lstStyle/>
          <a:p>
            <a:endParaRPr lang="ru-RU" dirty="0"/>
          </a:p>
        </p:txBody>
      </p:sp>
      <p:sp>
        <p:nvSpPr>
          <p:cNvPr id="6" name="Місце для номера слайда 5">
            <a:extLst>
              <a:ext uri="{FF2B5EF4-FFF2-40B4-BE49-F238E27FC236}">
                <a16:creationId xmlns:a16="http://schemas.microsoft.com/office/drawing/2014/main" id="{BB1B068B-5EEC-29BA-6D90-C31AAFC923F9}"/>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1120140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B37A75-C3AD-5D6A-1012-2FC0959DFF7F}"/>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467E52EB-480B-CFD7-1927-53BE7461E84A}"/>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вмісту 3">
            <a:extLst>
              <a:ext uri="{FF2B5EF4-FFF2-40B4-BE49-F238E27FC236}">
                <a16:creationId xmlns:a16="http://schemas.microsoft.com/office/drawing/2014/main" id="{8869690E-F454-8E88-89FF-9A4DA0EEBA70}"/>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дати 4">
            <a:extLst>
              <a:ext uri="{FF2B5EF4-FFF2-40B4-BE49-F238E27FC236}">
                <a16:creationId xmlns:a16="http://schemas.microsoft.com/office/drawing/2014/main" id="{7CDAE66E-44D5-4479-DFF7-D9FCB2928B0C}"/>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6" name="Місце для нижнього колонтитула 5">
            <a:extLst>
              <a:ext uri="{FF2B5EF4-FFF2-40B4-BE49-F238E27FC236}">
                <a16:creationId xmlns:a16="http://schemas.microsoft.com/office/drawing/2014/main" id="{2CCE0CCF-FF51-8AC1-A11F-995E3051C917}"/>
              </a:ext>
            </a:extLst>
          </p:cNvPr>
          <p:cNvSpPr>
            <a:spLocks noGrp="1"/>
          </p:cNvSpPr>
          <p:nvPr>
            <p:ph type="ftr" sz="quarter" idx="11"/>
          </p:nvPr>
        </p:nvSpPr>
        <p:spPr/>
        <p:txBody>
          <a:bodyPr/>
          <a:lstStyle/>
          <a:p>
            <a:endParaRPr lang="ru-RU" dirty="0"/>
          </a:p>
        </p:txBody>
      </p:sp>
      <p:sp>
        <p:nvSpPr>
          <p:cNvPr id="7" name="Місце для номера слайда 6">
            <a:extLst>
              <a:ext uri="{FF2B5EF4-FFF2-40B4-BE49-F238E27FC236}">
                <a16:creationId xmlns:a16="http://schemas.microsoft.com/office/drawing/2014/main" id="{4C9FE968-DE02-9177-E590-1CB1DBE8FCF0}"/>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1118890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3F407C-951D-ADC2-68EF-2551F8D9C6BB}"/>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1F86DA29-8AB0-A367-700A-3FCCCB01DF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E63D1F5D-3E9A-2AFF-C263-9CDD620C1A34}"/>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5" name="Місце для тексту 4">
            <a:extLst>
              <a:ext uri="{FF2B5EF4-FFF2-40B4-BE49-F238E27FC236}">
                <a16:creationId xmlns:a16="http://schemas.microsoft.com/office/drawing/2014/main" id="{71B5AB39-CA20-2BE1-22D2-86E693F0E4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CEC48D66-7E72-A3B6-544E-0BF2A1F76A5C}"/>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7" name="Місце для дати 6">
            <a:extLst>
              <a:ext uri="{FF2B5EF4-FFF2-40B4-BE49-F238E27FC236}">
                <a16:creationId xmlns:a16="http://schemas.microsoft.com/office/drawing/2014/main" id="{6B4BEA18-21EB-59BE-73E8-9A99CC758B80}"/>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8" name="Місце для нижнього колонтитула 7">
            <a:extLst>
              <a:ext uri="{FF2B5EF4-FFF2-40B4-BE49-F238E27FC236}">
                <a16:creationId xmlns:a16="http://schemas.microsoft.com/office/drawing/2014/main" id="{A5319C55-A25D-FD9B-3F61-EE08951DD52F}"/>
              </a:ext>
            </a:extLst>
          </p:cNvPr>
          <p:cNvSpPr>
            <a:spLocks noGrp="1"/>
          </p:cNvSpPr>
          <p:nvPr>
            <p:ph type="ftr" sz="quarter" idx="11"/>
          </p:nvPr>
        </p:nvSpPr>
        <p:spPr/>
        <p:txBody>
          <a:bodyPr/>
          <a:lstStyle/>
          <a:p>
            <a:endParaRPr lang="ru-RU" dirty="0"/>
          </a:p>
        </p:txBody>
      </p:sp>
      <p:sp>
        <p:nvSpPr>
          <p:cNvPr id="9" name="Місце для номера слайда 8">
            <a:extLst>
              <a:ext uri="{FF2B5EF4-FFF2-40B4-BE49-F238E27FC236}">
                <a16:creationId xmlns:a16="http://schemas.microsoft.com/office/drawing/2014/main" id="{92AD1556-1202-9A58-EE81-14D2036D7D2D}"/>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2748513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02D6C2-90A4-D7C0-FB18-7E9C13228853}"/>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дати 2">
            <a:extLst>
              <a:ext uri="{FF2B5EF4-FFF2-40B4-BE49-F238E27FC236}">
                <a16:creationId xmlns:a16="http://schemas.microsoft.com/office/drawing/2014/main" id="{CF268AE5-2D42-0D67-28D3-81666062E1CA}"/>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4" name="Місце для нижнього колонтитула 3">
            <a:extLst>
              <a:ext uri="{FF2B5EF4-FFF2-40B4-BE49-F238E27FC236}">
                <a16:creationId xmlns:a16="http://schemas.microsoft.com/office/drawing/2014/main" id="{A0064FF1-3B78-108A-AA35-A1963225D3FF}"/>
              </a:ext>
            </a:extLst>
          </p:cNvPr>
          <p:cNvSpPr>
            <a:spLocks noGrp="1"/>
          </p:cNvSpPr>
          <p:nvPr>
            <p:ph type="ftr" sz="quarter" idx="11"/>
          </p:nvPr>
        </p:nvSpPr>
        <p:spPr/>
        <p:txBody>
          <a:bodyPr/>
          <a:lstStyle/>
          <a:p>
            <a:endParaRPr lang="ru-RU" dirty="0"/>
          </a:p>
        </p:txBody>
      </p:sp>
      <p:sp>
        <p:nvSpPr>
          <p:cNvPr id="5" name="Місце для номера слайда 4">
            <a:extLst>
              <a:ext uri="{FF2B5EF4-FFF2-40B4-BE49-F238E27FC236}">
                <a16:creationId xmlns:a16="http://schemas.microsoft.com/office/drawing/2014/main" id="{D572B3BE-6B5D-CB6C-4509-45F3D7BB0524}"/>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39491420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50943F2E-4D5B-C564-2C8F-B28C699BEAD8}"/>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3" name="Місце для нижнього колонтитула 2">
            <a:extLst>
              <a:ext uri="{FF2B5EF4-FFF2-40B4-BE49-F238E27FC236}">
                <a16:creationId xmlns:a16="http://schemas.microsoft.com/office/drawing/2014/main" id="{0D5EF3E5-D304-1B3A-AD10-A371861BA345}"/>
              </a:ext>
            </a:extLst>
          </p:cNvPr>
          <p:cNvSpPr>
            <a:spLocks noGrp="1"/>
          </p:cNvSpPr>
          <p:nvPr>
            <p:ph type="ftr" sz="quarter" idx="11"/>
          </p:nvPr>
        </p:nvSpPr>
        <p:spPr/>
        <p:txBody>
          <a:bodyPr/>
          <a:lstStyle/>
          <a:p>
            <a:endParaRPr lang="ru-RU" dirty="0"/>
          </a:p>
        </p:txBody>
      </p:sp>
      <p:sp>
        <p:nvSpPr>
          <p:cNvPr id="4" name="Місце для номера слайда 3">
            <a:extLst>
              <a:ext uri="{FF2B5EF4-FFF2-40B4-BE49-F238E27FC236}">
                <a16:creationId xmlns:a16="http://schemas.microsoft.com/office/drawing/2014/main" id="{BCDEF1EB-98DB-D071-1BD9-6053F1799147}"/>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30289781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4129285-91BC-8897-1014-57A170F2BD0A}"/>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RU"/>
          </a:p>
        </p:txBody>
      </p:sp>
      <p:sp>
        <p:nvSpPr>
          <p:cNvPr id="3" name="Місце для вмісту 2">
            <a:extLst>
              <a:ext uri="{FF2B5EF4-FFF2-40B4-BE49-F238E27FC236}">
                <a16:creationId xmlns:a16="http://schemas.microsoft.com/office/drawing/2014/main" id="{00740A44-9679-9926-F191-09132FFBA8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тексту 3">
            <a:extLst>
              <a:ext uri="{FF2B5EF4-FFF2-40B4-BE49-F238E27FC236}">
                <a16:creationId xmlns:a16="http://schemas.microsoft.com/office/drawing/2014/main" id="{2E024FBC-37C6-303D-12C6-EB41FDF7DE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D3816E69-53DA-CC66-FEEC-6E8F017D21D0}"/>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6" name="Місце для нижнього колонтитула 5">
            <a:extLst>
              <a:ext uri="{FF2B5EF4-FFF2-40B4-BE49-F238E27FC236}">
                <a16:creationId xmlns:a16="http://schemas.microsoft.com/office/drawing/2014/main" id="{CA78EA4D-F4D3-DCF4-7F4C-D83DF03C39A8}"/>
              </a:ext>
            </a:extLst>
          </p:cNvPr>
          <p:cNvSpPr>
            <a:spLocks noGrp="1"/>
          </p:cNvSpPr>
          <p:nvPr>
            <p:ph type="ftr" sz="quarter" idx="11"/>
          </p:nvPr>
        </p:nvSpPr>
        <p:spPr/>
        <p:txBody>
          <a:bodyPr/>
          <a:lstStyle/>
          <a:p>
            <a:endParaRPr lang="ru-RU" dirty="0"/>
          </a:p>
        </p:txBody>
      </p:sp>
      <p:sp>
        <p:nvSpPr>
          <p:cNvPr id="7" name="Місце для номера слайда 6">
            <a:extLst>
              <a:ext uri="{FF2B5EF4-FFF2-40B4-BE49-F238E27FC236}">
                <a16:creationId xmlns:a16="http://schemas.microsoft.com/office/drawing/2014/main" id="{71D993E4-9A94-4B63-5284-113579CFD44C}"/>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3857469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9C615E-BED9-8F63-4B23-DE62D7618A38}"/>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endParaRPr lang="ru-RU"/>
          </a:p>
        </p:txBody>
      </p:sp>
      <p:sp>
        <p:nvSpPr>
          <p:cNvPr id="3" name="Місце для зображення 2">
            <a:extLst>
              <a:ext uri="{FF2B5EF4-FFF2-40B4-BE49-F238E27FC236}">
                <a16:creationId xmlns:a16="http://schemas.microsoft.com/office/drawing/2014/main" id="{7BCC950B-7FAC-B11F-CA32-E32AF4A253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dirty="0"/>
          </a:p>
        </p:txBody>
      </p:sp>
      <p:sp>
        <p:nvSpPr>
          <p:cNvPr id="4" name="Місце для тексту 3">
            <a:extLst>
              <a:ext uri="{FF2B5EF4-FFF2-40B4-BE49-F238E27FC236}">
                <a16:creationId xmlns:a16="http://schemas.microsoft.com/office/drawing/2014/main" id="{82383AB0-ADE5-7CE3-A0D4-38D9E06B69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0C37FBC0-27F7-2C20-11DC-FD2D0C24416C}"/>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6" name="Місце для нижнього колонтитула 5">
            <a:extLst>
              <a:ext uri="{FF2B5EF4-FFF2-40B4-BE49-F238E27FC236}">
                <a16:creationId xmlns:a16="http://schemas.microsoft.com/office/drawing/2014/main" id="{EF3EE38A-E3FC-8A8D-3FDA-2E6B805802FB}"/>
              </a:ext>
            </a:extLst>
          </p:cNvPr>
          <p:cNvSpPr>
            <a:spLocks noGrp="1"/>
          </p:cNvSpPr>
          <p:nvPr>
            <p:ph type="ftr" sz="quarter" idx="11"/>
          </p:nvPr>
        </p:nvSpPr>
        <p:spPr/>
        <p:txBody>
          <a:bodyPr/>
          <a:lstStyle/>
          <a:p>
            <a:endParaRPr lang="ru-RU" dirty="0"/>
          </a:p>
        </p:txBody>
      </p:sp>
      <p:sp>
        <p:nvSpPr>
          <p:cNvPr id="7" name="Місце для номера слайда 6">
            <a:extLst>
              <a:ext uri="{FF2B5EF4-FFF2-40B4-BE49-F238E27FC236}">
                <a16:creationId xmlns:a16="http://schemas.microsoft.com/office/drawing/2014/main" id="{485377D7-C71F-A314-3B4B-F60D10383C13}"/>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1427196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65693D-6D81-CBF8-1EEA-9A286E7EC1F6}"/>
              </a:ext>
            </a:extLst>
          </p:cNvPr>
          <p:cNvSpPr>
            <a:spLocks noGrp="1"/>
          </p:cNvSpPr>
          <p:nvPr>
            <p:ph type="title"/>
          </p:nvPr>
        </p:nvSpPr>
        <p:spPr/>
        <p:txBody>
          <a:bodyPr/>
          <a:lstStyle/>
          <a:p>
            <a:r>
              <a:rPr lang="uk-UA"/>
              <a:t>Клацніть, щоб редагувати стиль зразка заголовка</a:t>
            </a:r>
            <a:endParaRPr lang="ru-RU"/>
          </a:p>
        </p:txBody>
      </p:sp>
      <p:sp>
        <p:nvSpPr>
          <p:cNvPr id="3" name="Місце для вертикального тексту 2">
            <a:extLst>
              <a:ext uri="{FF2B5EF4-FFF2-40B4-BE49-F238E27FC236}">
                <a16:creationId xmlns:a16="http://schemas.microsoft.com/office/drawing/2014/main" id="{F2E7563F-5B46-E393-C685-7325DA298381}"/>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B9D45DAB-C419-A4AC-7248-5E9A5CBC885A}"/>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23483B6C-4B11-17C2-E2C8-5404B61174F2}"/>
              </a:ext>
            </a:extLst>
          </p:cNvPr>
          <p:cNvSpPr>
            <a:spLocks noGrp="1"/>
          </p:cNvSpPr>
          <p:nvPr>
            <p:ph type="ftr" sz="quarter" idx="11"/>
          </p:nvPr>
        </p:nvSpPr>
        <p:spPr/>
        <p:txBody>
          <a:bodyPr/>
          <a:lstStyle/>
          <a:p>
            <a:endParaRPr lang="ru-RU" dirty="0"/>
          </a:p>
        </p:txBody>
      </p:sp>
      <p:sp>
        <p:nvSpPr>
          <p:cNvPr id="6" name="Місце для номера слайда 5">
            <a:extLst>
              <a:ext uri="{FF2B5EF4-FFF2-40B4-BE49-F238E27FC236}">
                <a16:creationId xmlns:a16="http://schemas.microsoft.com/office/drawing/2014/main" id="{D36E78CC-F89E-36AC-FE3C-A772260953C1}"/>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123780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13522A78-017B-8499-E7EF-FF01473DF182}"/>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endParaRPr lang="ru-RU"/>
          </a:p>
        </p:txBody>
      </p:sp>
      <p:sp>
        <p:nvSpPr>
          <p:cNvPr id="3" name="Місце для вертикального тексту 2">
            <a:extLst>
              <a:ext uri="{FF2B5EF4-FFF2-40B4-BE49-F238E27FC236}">
                <a16:creationId xmlns:a16="http://schemas.microsoft.com/office/drawing/2014/main" id="{CFA63F70-CC8E-DCAA-5D64-EEEAE25C6AE3}"/>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B7954A0A-4918-1D0D-99CF-A93E0BD94DB4}"/>
              </a:ext>
            </a:extLst>
          </p:cNvPr>
          <p:cNvSpPr>
            <a:spLocks noGrp="1"/>
          </p:cNvSpPr>
          <p:nvPr>
            <p:ph type="dt" sz="half" idx="10"/>
          </p:nvPr>
        </p:nvSpPr>
        <p:spPr/>
        <p:txBody>
          <a:body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DDDD5E6F-1C23-577B-6F70-FD4195B1E92D}"/>
              </a:ext>
            </a:extLst>
          </p:cNvPr>
          <p:cNvSpPr>
            <a:spLocks noGrp="1"/>
          </p:cNvSpPr>
          <p:nvPr>
            <p:ph type="ftr" sz="quarter" idx="11"/>
          </p:nvPr>
        </p:nvSpPr>
        <p:spPr/>
        <p:txBody>
          <a:bodyPr/>
          <a:lstStyle/>
          <a:p>
            <a:endParaRPr lang="ru-RU" dirty="0"/>
          </a:p>
        </p:txBody>
      </p:sp>
      <p:sp>
        <p:nvSpPr>
          <p:cNvPr id="6" name="Місце для номера слайда 5">
            <a:extLst>
              <a:ext uri="{FF2B5EF4-FFF2-40B4-BE49-F238E27FC236}">
                <a16:creationId xmlns:a16="http://schemas.microsoft.com/office/drawing/2014/main" id="{6F8CE986-EFE7-B4C8-3992-EF8A43714852}"/>
              </a:ext>
            </a:extLst>
          </p:cNvPr>
          <p:cNvSpPr>
            <a:spLocks noGrp="1"/>
          </p:cNvSpPr>
          <p:nvPr>
            <p:ph type="sldNum" sz="quarter" idx="12"/>
          </p:nvPr>
        </p:nvSpPr>
        <p:spPr/>
        <p:txBody>
          <a:body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642989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4"/>
        <p:cNvGrpSpPr/>
        <p:nvPr/>
      </p:nvGrpSpPr>
      <p:grpSpPr>
        <a:xfrm>
          <a:off x="0" y="0"/>
          <a:ext cx="0" cy="0"/>
          <a:chOff x="0" y="0"/>
          <a:chExt cx="0" cy="0"/>
        </a:xfrm>
      </p:grpSpPr>
      <p:sp>
        <p:nvSpPr>
          <p:cNvPr id="95" name="Google Shape;95;p10"/>
          <p:cNvSpPr txBox="1">
            <a:spLocks noGrp="1"/>
          </p:cNvSpPr>
          <p:nvPr>
            <p:ph type="title"/>
          </p:nvPr>
        </p:nvSpPr>
        <p:spPr>
          <a:xfrm>
            <a:off x="2565200" y="796567"/>
            <a:ext cx="7061600" cy="1340400"/>
          </a:xfrm>
          <a:prstGeom prst="rect">
            <a:avLst/>
          </a:prstGeom>
        </p:spPr>
        <p:txBody>
          <a:bodyPr spcFirstLastPara="1">
            <a:noAutofit/>
          </a:bodyPr>
          <a:lstStyle>
            <a:lvl1pPr lvl="0" algn="ctr" rtl="0">
              <a:spcBef>
                <a:spcPts val="0"/>
              </a:spcBef>
              <a:spcAft>
                <a:spcPts val="0"/>
              </a:spcAft>
              <a:buSzPts val="2800"/>
              <a:buNone/>
              <a:defRPr/>
            </a:lvl1pPr>
            <a:lvl2pPr lvl="1" algn="ctr" rtl="0">
              <a:spcBef>
                <a:spcPts val="0"/>
              </a:spcBef>
              <a:spcAft>
                <a:spcPts val="0"/>
              </a:spcAft>
              <a:buSzPts val="3000"/>
              <a:buFont typeface="Archivo Black"/>
              <a:buNone/>
              <a:defRPr sz="4000">
                <a:latin typeface="Archivo Black"/>
                <a:ea typeface="Archivo Black"/>
                <a:cs typeface="Archivo Black"/>
                <a:sym typeface="Archivo Black"/>
              </a:defRPr>
            </a:lvl2pPr>
            <a:lvl3pPr lvl="2" algn="ctr" rtl="0">
              <a:spcBef>
                <a:spcPts val="0"/>
              </a:spcBef>
              <a:spcAft>
                <a:spcPts val="0"/>
              </a:spcAft>
              <a:buSzPts val="3000"/>
              <a:buFont typeface="Archivo Black"/>
              <a:buNone/>
              <a:defRPr sz="4000">
                <a:latin typeface="Archivo Black"/>
                <a:ea typeface="Archivo Black"/>
                <a:cs typeface="Archivo Black"/>
                <a:sym typeface="Archivo Black"/>
              </a:defRPr>
            </a:lvl3pPr>
            <a:lvl4pPr lvl="3" algn="ctr" rtl="0">
              <a:spcBef>
                <a:spcPts val="0"/>
              </a:spcBef>
              <a:spcAft>
                <a:spcPts val="0"/>
              </a:spcAft>
              <a:buSzPts val="3000"/>
              <a:buFont typeface="Archivo Black"/>
              <a:buNone/>
              <a:defRPr sz="4000">
                <a:latin typeface="Archivo Black"/>
                <a:ea typeface="Archivo Black"/>
                <a:cs typeface="Archivo Black"/>
                <a:sym typeface="Archivo Black"/>
              </a:defRPr>
            </a:lvl4pPr>
            <a:lvl5pPr lvl="4" algn="ctr" rtl="0">
              <a:spcBef>
                <a:spcPts val="0"/>
              </a:spcBef>
              <a:spcAft>
                <a:spcPts val="0"/>
              </a:spcAft>
              <a:buSzPts val="3000"/>
              <a:buFont typeface="Archivo Black"/>
              <a:buNone/>
              <a:defRPr sz="4000">
                <a:latin typeface="Archivo Black"/>
                <a:ea typeface="Archivo Black"/>
                <a:cs typeface="Archivo Black"/>
                <a:sym typeface="Archivo Black"/>
              </a:defRPr>
            </a:lvl5pPr>
            <a:lvl6pPr lvl="5" algn="ctr" rtl="0">
              <a:spcBef>
                <a:spcPts val="0"/>
              </a:spcBef>
              <a:spcAft>
                <a:spcPts val="0"/>
              </a:spcAft>
              <a:buSzPts val="3000"/>
              <a:buFont typeface="Archivo Black"/>
              <a:buNone/>
              <a:defRPr sz="4000">
                <a:latin typeface="Archivo Black"/>
                <a:ea typeface="Archivo Black"/>
                <a:cs typeface="Archivo Black"/>
                <a:sym typeface="Archivo Black"/>
              </a:defRPr>
            </a:lvl6pPr>
            <a:lvl7pPr lvl="6" algn="ctr" rtl="0">
              <a:spcBef>
                <a:spcPts val="0"/>
              </a:spcBef>
              <a:spcAft>
                <a:spcPts val="0"/>
              </a:spcAft>
              <a:buSzPts val="3000"/>
              <a:buFont typeface="Archivo Black"/>
              <a:buNone/>
              <a:defRPr sz="4000">
                <a:latin typeface="Archivo Black"/>
                <a:ea typeface="Archivo Black"/>
                <a:cs typeface="Archivo Black"/>
                <a:sym typeface="Archivo Black"/>
              </a:defRPr>
            </a:lvl7pPr>
            <a:lvl8pPr lvl="7" algn="ctr" rtl="0">
              <a:spcBef>
                <a:spcPts val="0"/>
              </a:spcBef>
              <a:spcAft>
                <a:spcPts val="0"/>
              </a:spcAft>
              <a:buSzPts val="3000"/>
              <a:buFont typeface="Archivo Black"/>
              <a:buNone/>
              <a:defRPr sz="4000">
                <a:latin typeface="Archivo Black"/>
                <a:ea typeface="Archivo Black"/>
                <a:cs typeface="Archivo Black"/>
                <a:sym typeface="Archivo Black"/>
              </a:defRPr>
            </a:lvl8pPr>
            <a:lvl9pPr lvl="8" algn="ctr" rtl="0">
              <a:spcBef>
                <a:spcPts val="0"/>
              </a:spcBef>
              <a:spcAft>
                <a:spcPts val="0"/>
              </a:spcAft>
              <a:buSzPts val="3000"/>
              <a:buFont typeface="Archivo Black"/>
              <a:buNone/>
              <a:defRPr sz="4000">
                <a:latin typeface="Archivo Black"/>
                <a:ea typeface="Archivo Black"/>
                <a:cs typeface="Archivo Black"/>
                <a:sym typeface="Archivo Black"/>
              </a:defRPr>
            </a:lvl9pPr>
          </a:lstStyle>
          <a:p>
            <a:endParaRPr/>
          </a:p>
        </p:txBody>
      </p:sp>
    </p:spTree>
    <p:extLst>
      <p:ext uri="{BB962C8B-B14F-4D97-AF65-F5344CB8AC3E}">
        <p14:creationId xmlns:p14="http://schemas.microsoft.com/office/powerpoint/2010/main" val="2707696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65ECF8AC-EBCD-FD70-9C50-B6FF32D39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endParaRPr lang="ru-RU"/>
          </a:p>
        </p:txBody>
      </p:sp>
      <p:sp>
        <p:nvSpPr>
          <p:cNvPr id="3" name="Місце для тексту 2">
            <a:extLst>
              <a:ext uri="{FF2B5EF4-FFF2-40B4-BE49-F238E27FC236}">
                <a16:creationId xmlns:a16="http://schemas.microsoft.com/office/drawing/2014/main" id="{8483F1BF-C4D5-E806-BBA8-AA358F2113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endParaRPr lang="ru-RU"/>
          </a:p>
        </p:txBody>
      </p:sp>
      <p:sp>
        <p:nvSpPr>
          <p:cNvPr id="4" name="Місце для дати 3">
            <a:extLst>
              <a:ext uri="{FF2B5EF4-FFF2-40B4-BE49-F238E27FC236}">
                <a16:creationId xmlns:a16="http://schemas.microsoft.com/office/drawing/2014/main" id="{2017DF83-0E23-93AF-2708-E2141238B9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09D799-C5A0-445E-86BA-65B8CEB10103}" type="datetimeFigureOut">
              <a:rPr lang="ru-RU" smtClean="0"/>
              <a:pPr/>
              <a:t>27.10.2026</a:t>
            </a:fld>
            <a:endParaRPr lang="ru-RU" dirty="0"/>
          </a:p>
        </p:txBody>
      </p:sp>
      <p:sp>
        <p:nvSpPr>
          <p:cNvPr id="5" name="Місце для нижнього колонтитула 4">
            <a:extLst>
              <a:ext uri="{FF2B5EF4-FFF2-40B4-BE49-F238E27FC236}">
                <a16:creationId xmlns:a16="http://schemas.microsoft.com/office/drawing/2014/main" id="{A0138647-A556-FD88-CF38-144B666F2A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Місце для номера слайда 5">
            <a:extLst>
              <a:ext uri="{FF2B5EF4-FFF2-40B4-BE49-F238E27FC236}">
                <a16:creationId xmlns:a16="http://schemas.microsoft.com/office/drawing/2014/main" id="{856C5C01-58E2-3DF4-2F48-5F909A0F0F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F31433-4D13-4A5A-A9B0-16A8006E233A}" type="slidenum">
              <a:rPr lang="ru-RU" smtClean="0"/>
              <a:pPr/>
              <a:t>‹#›</a:t>
            </a:fld>
            <a:endParaRPr lang="ru-RU" dirty="0"/>
          </a:p>
        </p:txBody>
      </p:sp>
    </p:spTree>
    <p:extLst>
      <p:ext uri="{BB962C8B-B14F-4D97-AF65-F5344CB8AC3E}">
        <p14:creationId xmlns:p14="http://schemas.microsoft.com/office/powerpoint/2010/main" val="2763496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hyperlink" Target="https://zakon.rada.gov.ua/laws/show/z0879-21"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mailto:fin@zt-rada.gov.ua"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orys\Desktop\Листівка\трава.tif">
            <a:extLst>
              <a:ext uri="{FF2B5EF4-FFF2-40B4-BE49-F238E27FC236}">
                <a16:creationId xmlns:a16="http://schemas.microsoft.com/office/drawing/2014/main" id="{A0B153DB-C8D3-6B2E-7569-42D9F4AC7F08}"/>
              </a:ext>
            </a:extLst>
          </p:cNvPr>
          <p:cNvPicPr>
            <a:picLocks noChangeArrowheads="1"/>
          </p:cNvPicPr>
          <p:nvPr/>
        </p:nvPicPr>
        <p:blipFill>
          <a:blip r:embed="rId3" cstate="print"/>
          <a:srcRect l="14650" t="34989" r="10575" b="50000"/>
          <a:stretch>
            <a:fillRect/>
          </a:stretch>
        </p:blipFill>
        <p:spPr bwMode="auto">
          <a:xfrm>
            <a:off x="0" y="5710409"/>
            <a:ext cx="12192000" cy="1147591"/>
          </a:xfrm>
          <a:prstGeom prst="rect">
            <a:avLst/>
          </a:prstGeom>
          <a:noFill/>
        </p:spPr>
      </p:pic>
      <p:pic>
        <p:nvPicPr>
          <p:cNvPr id="6" name="Picture 5">
            <a:extLst>
              <a:ext uri="{FF2B5EF4-FFF2-40B4-BE49-F238E27FC236}">
                <a16:creationId xmlns:a16="http://schemas.microsoft.com/office/drawing/2014/main" id="{B00AE71F-BA0B-00AD-8179-F3DA6B2CBD92}"/>
              </a:ext>
            </a:extLst>
          </p:cNvPr>
          <p:cNvPicPr>
            <a:picLocks noChangeAspect="1" noChangeArrowheads="1"/>
          </p:cNvPicPr>
          <p:nvPr/>
        </p:nvPicPr>
        <p:blipFill rotWithShape="1">
          <a:blip r:embed="rId4" cstate="print"/>
          <a:srcRect t="1221"/>
          <a:stretch/>
        </p:blipFill>
        <p:spPr bwMode="auto">
          <a:xfrm>
            <a:off x="1330036" y="96776"/>
            <a:ext cx="10257906" cy="4181302"/>
          </a:xfrm>
          <a:prstGeom prst="rect">
            <a:avLst/>
          </a:prstGeom>
          <a:noFill/>
          <a:ln w="9525">
            <a:noFill/>
            <a:miter lim="800000"/>
            <a:headEnd/>
            <a:tailEnd/>
          </a:ln>
        </p:spPr>
      </p:pic>
      <p:sp>
        <p:nvSpPr>
          <p:cNvPr id="7" name="TextBox 6">
            <a:extLst>
              <a:ext uri="{FF2B5EF4-FFF2-40B4-BE49-F238E27FC236}">
                <a16:creationId xmlns:a16="http://schemas.microsoft.com/office/drawing/2014/main" id="{68CE9D66-6E49-B913-190E-6439E2E1946D}"/>
              </a:ext>
            </a:extLst>
          </p:cNvPr>
          <p:cNvSpPr txBox="1"/>
          <p:nvPr/>
        </p:nvSpPr>
        <p:spPr>
          <a:xfrm>
            <a:off x="963161" y="4500337"/>
            <a:ext cx="10682969" cy="1118255"/>
          </a:xfrm>
          <a:prstGeom prst="rect">
            <a:avLst/>
          </a:prstGeom>
          <a:noFill/>
        </p:spPr>
        <p:txBody>
          <a:bodyPr wrap="square" rtlCol="0">
            <a:spAutoFit/>
          </a:bodyPr>
          <a:lstStyle/>
          <a:p>
            <a:pPr lvl="0" indent="-137160" algn="ctr" defTabSz="912813">
              <a:lnSpc>
                <a:spcPts val="4000"/>
              </a:lnSpc>
              <a:defRPr/>
            </a:pPr>
            <a:r>
              <a:rPr lang="uk-UA" sz="30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ПРО ПРОГНОЗ БЮДЖЕТУ ЖИТОМИРСЬКОЇ МІСЬКОЇ ТЕРИТОРІАЛЬНОЇ ГРОМАДИ НА 2027 – 2029 РОКИ         </a:t>
            </a:r>
            <a:endParaRPr lang="ru-RU" sz="30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endParaRPr>
          </a:p>
        </p:txBody>
      </p:sp>
    </p:spTree>
    <p:extLst>
      <p:ext uri="{BB962C8B-B14F-4D97-AF65-F5344CB8AC3E}">
        <p14:creationId xmlns:p14="http://schemas.microsoft.com/office/powerpoint/2010/main" val="2400859567"/>
      </p:ext>
    </p:extLst>
  </p:cSld>
  <p:clrMapOvr>
    <a:masterClrMapping/>
  </p:clrMapOvr>
  <mc:AlternateContent xmlns:mc="http://schemas.openxmlformats.org/markup-compatibility/2006" xmlns:p14="http://schemas.microsoft.com/office/powerpoint/2010/main">
    <mc:Choice Requires="p14">
      <p:transition spd="slow" p14:dur="2000" advTm="6282"/>
    </mc:Choice>
    <mc:Fallback xmlns="">
      <p:transition spd="slow" advTm="6282"/>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рямоугольник 2"/>
          <p:cNvSpPr>
            <a:spLocks noChangeArrowheads="1"/>
          </p:cNvSpPr>
          <p:nvPr/>
        </p:nvSpPr>
        <p:spPr bwMode="auto">
          <a:xfrm>
            <a:off x="731521" y="739841"/>
            <a:ext cx="11064240" cy="5693866"/>
          </a:xfrm>
          <a:prstGeom prst="rect">
            <a:avLst/>
          </a:prstGeom>
          <a:noFill/>
          <a:ln w="9525">
            <a:noFill/>
            <a:miter lim="800000"/>
            <a:headEnd/>
            <a:tailEnd/>
          </a:ln>
        </p:spPr>
        <p:txBody>
          <a:bodyPr wrap="square">
            <a:spAutoFit/>
          </a:bodyPr>
          <a:lstStyle/>
          <a:p>
            <a:pPr algn="ctr"/>
            <a:r>
              <a:rPr lang="uk-UA" sz="2800" dirty="0" smtClean="0">
                <a:latin typeface="Bookman Old Style" pitchFamily="18" charset="0"/>
              </a:rPr>
              <a:t>Прогноз місцевого бюджету на середньостроковий період складається відповідно до ст. 75</a:t>
            </a:r>
            <a:r>
              <a:rPr lang="uk-UA" sz="2800" baseline="30000" dirty="0" smtClean="0">
                <a:latin typeface="Bookman Old Style" pitchFamily="18" charset="0"/>
              </a:rPr>
              <a:t>1</a:t>
            </a:r>
            <a:r>
              <a:rPr lang="uk-UA" sz="2800" dirty="0" smtClean="0">
                <a:latin typeface="Bookman Old Style" pitchFamily="18" charset="0"/>
              </a:rPr>
              <a:t>Бюджетного кодексу України, визначає показники місцевого бюджету на середньостроковий період і є основою для складання проекту місцевого бюджету та схвалюється виконавчим органом відповідної місцевої ради.</a:t>
            </a:r>
            <a:endParaRPr lang="en-US" sz="2800" dirty="0" smtClean="0">
              <a:latin typeface="Bookman Old Style" pitchFamily="18" charset="0"/>
            </a:endParaRPr>
          </a:p>
          <a:p>
            <a:pPr algn="ctr"/>
            <a:endParaRPr lang="en-US" sz="2800" dirty="0" smtClean="0">
              <a:latin typeface="Bookman Old Style" pitchFamily="18" charset="0"/>
            </a:endParaRPr>
          </a:p>
          <a:p>
            <a:pPr algn="ctr"/>
            <a:r>
              <a:rPr lang="uk-UA" sz="2800" dirty="0" smtClean="0">
                <a:latin typeface="Bookman Old Style" pitchFamily="18" charset="0"/>
              </a:rPr>
              <a:t>Організаційно-методологічні засади складання бюджетних пропозицій та прогнозу місцевого бюджету (включаючи форму бюджетної пропозиції та </a:t>
            </a:r>
            <a:r>
              <a:rPr lang="uk-UA" sz="2800" dirty="0" smtClean="0">
                <a:latin typeface="Bookman Old Style" pitchFamily="18" charset="0"/>
                <a:hlinkClick r:id="rId2"/>
              </a:rPr>
              <a:t>типову форму прогнозу місцевого бюджету</a:t>
            </a:r>
            <a:r>
              <a:rPr lang="uk-UA" sz="2800" dirty="0" smtClean="0">
                <a:latin typeface="Bookman Old Style" pitchFamily="18" charset="0"/>
              </a:rPr>
              <a:t>) визначаються Міністерством фінансів України</a:t>
            </a:r>
            <a:r>
              <a:rPr lang="en-US" sz="2800" dirty="0" smtClean="0">
                <a:latin typeface="Bookman Old Style" pitchFamily="18" charset="0"/>
              </a:rPr>
              <a:t> </a:t>
            </a:r>
            <a:r>
              <a:rPr lang="uk-UA" sz="2800" dirty="0" smtClean="0">
                <a:latin typeface="Bookman Old Style" pitchFamily="18" charset="0"/>
              </a:rPr>
              <a:t>(накази від 02.06.2021 №314 (зі змінами) та від 06.10.2023 №534 (зі змінами)).</a:t>
            </a:r>
            <a:endParaRPr lang="uk-UA" sz="2800" b="1" dirty="0" smtClean="0">
              <a:solidFill>
                <a:schemeClr val="tx2"/>
              </a:solidFill>
              <a:latin typeface="Bookman Old Style" pitchFamily="18" charset="0"/>
              <a:cs typeface="Arial" pitchFamily="34" charset="0"/>
            </a:endParaRPr>
          </a:p>
        </p:txBody>
      </p:sp>
      <p:sp>
        <p:nvSpPr>
          <p:cNvPr id="4" name="Заголовок 1"/>
          <p:cNvSpPr>
            <a:spLocks noGrp="1"/>
          </p:cNvSpPr>
          <p:nvPr>
            <p:ph type="title"/>
          </p:nvPr>
        </p:nvSpPr>
        <p:spPr>
          <a:xfrm>
            <a:off x="1803862" y="248753"/>
            <a:ext cx="8695113" cy="358080"/>
          </a:xfrm>
        </p:spPr>
        <p:txBody>
          <a:bodyPr/>
          <a:lstStyle/>
          <a:p>
            <a:pPr algn="ctr"/>
            <a:r>
              <a:rPr lang="uk-UA" sz="3000" b="1" dirty="0" smtClean="0">
                <a:latin typeface="Bookman Old Style" pitchFamily="18" charset="0"/>
              </a:rPr>
              <a:t>НОРМАТИВНО – ПРАВОВІ АСПЕКТИ</a:t>
            </a:r>
            <a:endParaRPr lang="uk-UA" sz="3000" b="1" dirty="0">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рямоугольник 2"/>
          <p:cNvSpPr>
            <a:spLocks noChangeArrowheads="1"/>
          </p:cNvSpPr>
          <p:nvPr/>
        </p:nvSpPr>
        <p:spPr bwMode="auto">
          <a:xfrm>
            <a:off x="731521" y="796389"/>
            <a:ext cx="11064240" cy="5324535"/>
          </a:xfrm>
          <a:prstGeom prst="rect">
            <a:avLst/>
          </a:prstGeom>
          <a:noFill/>
          <a:ln w="9525">
            <a:noFill/>
            <a:miter lim="800000"/>
            <a:headEnd/>
            <a:tailEnd/>
          </a:ln>
        </p:spPr>
        <p:txBody>
          <a:bodyPr wrap="square">
            <a:spAutoFit/>
          </a:bodyPr>
          <a:lstStyle/>
          <a:p>
            <a:pPr algn="ctr"/>
            <a:r>
              <a:rPr lang="uk-UA" sz="2000" u="sng" dirty="0" smtClean="0">
                <a:latin typeface="Bookman Old Style" pitchFamily="18" charset="0"/>
              </a:rPr>
              <a:t>Виконавчий орган подає Прогноз до відповідної місцевої ради для розгляду у порядку, визначеному відповідною радою. Відповідно до рішення Житомирської міської ради від 24.12.2021 № 421 «Про затвердження Бюджетного регламенту Житомирської міської територіальної громади» в</a:t>
            </a:r>
            <a:r>
              <a:rPr lang="uk-UA" sz="2000" dirty="0" smtClean="0">
                <a:latin typeface="Bookman Old Style" pitchFamily="18" charset="0"/>
              </a:rPr>
              <a:t>иконавчий комітет Житомирської міської ради розглядає та схвалює Прогноз бюджету і у п’ятиденний строк подає на розгляд постійної комісії з питань бюджету Житомирської міської ради. Постійна комісія з питань бюджету розглядає Прогноз бюджету та надає рекомендації щодо врахування Прогнозу бюджету при формуванні проєкту бюджету громади (п.2.7 та п. 2.8). </a:t>
            </a:r>
          </a:p>
          <a:p>
            <a:pPr algn="ctr"/>
            <a:endParaRPr lang="uk-UA" sz="2000" dirty="0" smtClean="0">
              <a:latin typeface="Bookman Old Style" pitchFamily="18" charset="0"/>
            </a:endParaRPr>
          </a:p>
          <a:p>
            <a:pPr algn="ctr"/>
            <a:r>
              <a:rPr lang="uk-UA" sz="2000" dirty="0" smtClean="0">
                <a:latin typeface="Bookman Old Style" pitchFamily="18" charset="0"/>
              </a:rPr>
              <a:t>Одночасно із схваленням прогнозу місцевого бюджету виконавчим органом відповідної місцевої ради затверджується Середньостроковий план пріоритетних публічних інвестицій територіальної громади. Порядок розроблення та моніторингу реалізації середньострокового плану пріоритетних публічних інвестицій територіальної громади  затверджуються виконавчим органом відповідної місцевої ради відповідно до методичних рекомендацій, розроблених Мінекономіки України (наказ від 28.08.2025 № 352).</a:t>
            </a:r>
            <a:endParaRPr lang="uk-UA" sz="2000" dirty="0" smtClean="0">
              <a:solidFill>
                <a:schemeClr val="tx2"/>
              </a:solidFill>
              <a:latin typeface="Bookman Old Style" pitchFamily="18" charset="0"/>
              <a:cs typeface="Arial" pitchFamily="34" charset="0"/>
            </a:endParaRPr>
          </a:p>
        </p:txBody>
      </p:sp>
      <p:sp>
        <p:nvSpPr>
          <p:cNvPr id="3" name="Заголовок 1"/>
          <p:cNvSpPr>
            <a:spLocks noGrp="1"/>
          </p:cNvSpPr>
          <p:nvPr>
            <p:ph type="title"/>
          </p:nvPr>
        </p:nvSpPr>
        <p:spPr>
          <a:xfrm>
            <a:off x="1803862" y="282005"/>
            <a:ext cx="8695113" cy="358080"/>
          </a:xfrm>
        </p:spPr>
        <p:txBody>
          <a:bodyPr/>
          <a:lstStyle/>
          <a:p>
            <a:pPr algn="ctr"/>
            <a:r>
              <a:rPr lang="uk-UA" sz="3000" b="1" dirty="0" smtClean="0">
                <a:latin typeface="Bookman Old Style" pitchFamily="18" charset="0"/>
              </a:rPr>
              <a:t>НОРМАТИВНО – ПРАВОВІ АСПЕКТИ</a:t>
            </a:r>
            <a:endParaRPr lang="uk-UA" sz="3000" b="1" dirty="0">
              <a:latin typeface="Bookman Old Styl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68633" y="365126"/>
            <a:ext cx="7722524" cy="806969"/>
          </a:xfrm>
        </p:spPr>
        <p:txBody>
          <a:bodyPr/>
          <a:lstStyle/>
          <a:p>
            <a:pPr algn="ctr"/>
            <a:r>
              <a:rPr lang="uk-UA"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МАКРОПОКАЗНИКИ</a:t>
            </a:r>
            <a:endParaRPr lang="uk-UA" dirty="0"/>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1075256427"/>
              </p:ext>
            </p:extLst>
          </p:nvPr>
        </p:nvGraphicFramePr>
        <p:xfrm>
          <a:off x="871451" y="1642744"/>
          <a:ext cx="10583487" cy="3511147"/>
        </p:xfrm>
        <a:graphic>
          <a:graphicData uri="http://schemas.openxmlformats.org/drawingml/2006/table">
            <a:tbl>
              <a:tblPr firstRow="1" bandRow="1">
                <a:tableStyleId>{5C22544A-7EE6-4342-B048-85BDC9FD1C3A}</a:tableStyleId>
              </a:tblPr>
              <a:tblGrid>
                <a:gridCol w="3908367">
                  <a:extLst>
                    <a:ext uri="{9D8B030D-6E8A-4147-A177-3AD203B41FA5}">
                      <a16:colId xmlns:a16="http://schemas.microsoft.com/office/drawing/2014/main" val="20000"/>
                    </a:ext>
                  </a:extLst>
                </a:gridCol>
                <a:gridCol w="1753986">
                  <a:extLst>
                    <a:ext uri="{9D8B030D-6E8A-4147-A177-3AD203B41FA5}">
                      <a16:colId xmlns:a16="http://schemas.microsoft.com/office/drawing/2014/main" val="20001"/>
                    </a:ext>
                  </a:extLst>
                </a:gridCol>
                <a:gridCol w="1745672">
                  <a:extLst>
                    <a:ext uri="{9D8B030D-6E8A-4147-A177-3AD203B41FA5}">
                      <a16:colId xmlns:a16="http://schemas.microsoft.com/office/drawing/2014/main" val="20002"/>
                    </a:ext>
                  </a:extLst>
                </a:gridCol>
                <a:gridCol w="1612669">
                  <a:extLst>
                    <a:ext uri="{9D8B030D-6E8A-4147-A177-3AD203B41FA5}">
                      <a16:colId xmlns:a16="http://schemas.microsoft.com/office/drawing/2014/main" val="20003"/>
                    </a:ext>
                  </a:extLst>
                </a:gridCol>
                <a:gridCol w="1562793">
                  <a:extLst>
                    <a:ext uri="{9D8B030D-6E8A-4147-A177-3AD203B41FA5}">
                      <a16:colId xmlns:a16="http://schemas.microsoft.com/office/drawing/2014/main" val="20004"/>
                    </a:ext>
                  </a:extLst>
                </a:gridCol>
              </a:tblGrid>
              <a:tr h="767946">
                <a:tc>
                  <a:txBody>
                    <a:bodyPr/>
                    <a:lstStyle/>
                    <a:p>
                      <a:endParaRPr lang="uk-UA" dirty="0">
                        <a:solidFill>
                          <a:schemeClr val="tx1"/>
                        </a:solidFill>
                        <a:effectLst/>
                        <a:latin typeface="Bookman Old Style"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600" dirty="0" smtClean="0">
                          <a:solidFill>
                            <a:schemeClr val="tx1"/>
                          </a:solidFill>
                          <a:effectLst/>
                        </a:rPr>
                        <a:t>2026</a:t>
                      </a:r>
                      <a:r>
                        <a:rPr lang="uk-UA" sz="2600" baseline="0" dirty="0" smtClean="0">
                          <a:solidFill>
                            <a:schemeClr val="tx1"/>
                          </a:solidFill>
                          <a:effectLst/>
                        </a:rPr>
                        <a:t> рік</a:t>
                      </a:r>
                      <a:endParaRPr lang="uk-UA" sz="26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600" dirty="0" smtClean="0">
                          <a:solidFill>
                            <a:schemeClr val="tx1"/>
                          </a:solidFill>
                          <a:effectLst/>
                        </a:rPr>
                        <a:t>2027 рік</a:t>
                      </a:r>
                      <a:endParaRPr lang="uk-UA" sz="26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600" dirty="0" smtClean="0">
                          <a:solidFill>
                            <a:schemeClr val="tx1"/>
                          </a:solidFill>
                          <a:effectLst/>
                        </a:rPr>
                        <a:t>2028рік</a:t>
                      </a:r>
                      <a:endParaRPr lang="uk-UA" sz="26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600" dirty="0" smtClean="0">
                          <a:solidFill>
                            <a:schemeClr val="tx1"/>
                          </a:solidFill>
                          <a:effectLst/>
                        </a:rPr>
                        <a:t>2029 рік</a:t>
                      </a:r>
                      <a:endParaRPr lang="uk-UA" sz="2600" dirty="0" smtClean="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32015">
                <a:tc>
                  <a:txBody>
                    <a:bodyPr/>
                    <a:lstStyle/>
                    <a:p>
                      <a:r>
                        <a:rPr lang="uk-UA" sz="2400" dirty="0" smtClean="0">
                          <a:effectLst/>
                        </a:rPr>
                        <a:t>Мінімальна заробітна плата</a:t>
                      </a:r>
                      <a:endParaRPr lang="uk-UA" sz="24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8 647</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9 546</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10 377</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solidFill>
                            <a:schemeClr val="dk1"/>
                          </a:solidFill>
                          <a:effectLst/>
                          <a:latin typeface="+mn-lt"/>
                        </a:rPr>
                        <a:t>11</a:t>
                      </a:r>
                      <a:r>
                        <a:rPr lang="uk-UA" sz="2800" baseline="0" dirty="0" smtClean="0">
                          <a:solidFill>
                            <a:schemeClr val="dk1"/>
                          </a:solidFill>
                          <a:effectLst/>
                          <a:latin typeface="+mn-lt"/>
                        </a:rPr>
                        <a:t> 114</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64523">
                <a:tc>
                  <a:txBody>
                    <a:bodyPr/>
                    <a:lstStyle/>
                    <a:p>
                      <a:r>
                        <a:rPr lang="uk-UA" sz="2400" dirty="0" smtClean="0">
                          <a:effectLst/>
                        </a:rPr>
                        <a:t>Прожитковий мінімум для працездатних осіб</a:t>
                      </a:r>
                      <a:endParaRPr lang="uk-UA" sz="24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3 328</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3 691</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4 019</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4 304</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756458">
                <a:tc>
                  <a:txBody>
                    <a:bodyPr/>
                    <a:lstStyle/>
                    <a:p>
                      <a:r>
                        <a:rPr lang="uk-UA" sz="2400" dirty="0" smtClean="0">
                          <a:effectLst/>
                        </a:rPr>
                        <a:t>Розмір посадового окладу працівника 1 розряду ЄТС</a:t>
                      </a:r>
                      <a:endParaRPr lang="uk-UA" sz="24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3 470</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3 819</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4 151</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4 446</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23703">
                <a:tc>
                  <a:txBody>
                    <a:bodyPr/>
                    <a:lstStyle/>
                    <a:p>
                      <a:r>
                        <a:rPr lang="uk-UA" sz="2400" dirty="0" smtClean="0">
                          <a:effectLst/>
                        </a:rPr>
                        <a:t>Індекс споживчих цін, %</a:t>
                      </a:r>
                      <a:endParaRPr lang="uk-UA" sz="24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solidFill>
                            <a:schemeClr val="tx1"/>
                          </a:solidFill>
                          <a:effectLst/>
                          <a:latin typeface="+mn-lt"/>
                        </a:rPr>
                        <a:t>109,2</a:t>
                      </a:r>
                      <a:endParaRPr lang="uk-UA" sz="2800" dirty="0">
                        <a:solidFill>
                          <a:schemeClr val="tx1"/>
                        </a:solidFill>
                        <a:effectLst/>
                        <a:latin typeface="+mn-l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latin typeface="+mn-lt"/>
                        </a:rPr>
                        <a:t>108,9</a:t>
                      </a:r>
                      <a:endParaRPr lang="uk-UA" sz="2800" dirty="0">
                        <a:solidFill>
                          <a:schemeClr val="tx1"/>
                        </a:solidFill>
                        <a:effectLst/>
                        <a:latin typeface="+mn-lt"/>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106,9</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800" dirty="0" smtClean="0">
                          <a:effectLst/>
                        </a:rPr>
                        <a:t>105,1</a:t>
                      </a:r>
                      <a:endParaRPr lang="uk-UA" sz="2800" dirty="0">
                        <a:solidFill>
                          <a:schemeClr val="tx1"/>
                        </a:solidFill>
                        <a:effectLst/>
                        <a:latin typeface="Bookman Old Style" pitchFamily="18" charset="0"/>
                      </a:endParaRPr>
                    </a:p>
                  </a:txBody>
                  <a:tcPr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Прямоугольник 4"/>
          <p:cNvSpPr/>
          <p:nvPr/>
        </p:nvSpPr>
        <p:spPr>
          <a:xfrm>
            <a:off x="10631979" y="1197033"/>
            <a:ext cx="881149" cy="3241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smtClean="0">
                <a:solidFill>
                  <a:schemeClr val="tx1"/>
                </a:solidFill>
                <a:latin typeface="Bookman Old Style" pitchFamily="18" charset="0"/>
              </a:rPr>
              <a:t>грн</a:t>
            </a:r>
            <a:endParaRPr lang="uk-UA" b="1" i="1" dirty="0">
              <a:solidFill>
                <a:schemeClr val="tx1"/>
              </a:solidFill>
              <a:latin typeface="Bookman Old Style"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Grp="1"/>
          </p:cNvGraphicFramePr>
          <p:nvPr>
            <p:ph idx="1"/>
            <p:extLst>
              <p:ext uri="{D42A27DB-BD31-4B8C-83A1-F6EECF244321}">
                <p14:modId xmlns:p14="http://schemas.microsoft.com/office/powerpoint/2010/main" val="4190284814"/>
              </p:ext>
            </p:extLst>
          </p:nvPr>
        </p:nvGraphicFramePr>
        <p:xfrm>
          <a:off x="891627" y="1530870"/>
          <a:ext cx="10438620" cy="4702817"/>
        </p:xfrm>
        <a:graphic>
          <a:graphicData uri="http://schemas.openxmlformats.org/drawingml/2006/table">
            <a:tbl>
              <a:tblPr firstRow="1" bandRow="1">
                <a:tableStyleId>{5C22544A-7EE6-4342-B048-85BDC9FD1C3A}</a:tableStyleId>
              </a:tblPr>
              <a:tblGrid>
                <a:gridCol w="3347864">
                  <a:extLst>
                    <a:ext uri="{9D8B030D-6E8A-4147-A177-3AD203B41FA5}">
                      <a16:colId xmlns:a16="http://schemas.microsoft.com/office/drawing/2014/main" val="20000"/>
                    </a:ext>
                  </a:extLst>
                </a:gridCol>
                <a:gridCol w="1512916">
                  <a:extLst>
                    <a:ext uri="{9D8B030D-6E8A-4147-A177-3AD203B41FA5}">
                      <a16:colId xmlns:a16="http://schemas.microsoft.com/office/drawing/2014/main" val="20001"/>
                    </a:ext>
                  </a:extLst>
                </a:gridCol>
                <a:gridCol w="1446415">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404851">
                  <a:extLst>
                    <a:ext uri="{9D8B030D-6E8A-4147-A177-3AD203B41FA5}">
                      <a16:colId xmlns:a16="http://schemas.microsoft.com/office/drawing/2014/main" val="20004"/>
                    </a:ext>
                  </a:extLst>
                </a:gridCol>
                <a:gridCol w="1354974">
                  <a:extLst>
                    <a:ext uri="{9D8B030D-6E8A-4147-A177-3AD203B41FA5}">
                      <a16:colId xmlns:a16="http://schemas.microsoft.com/office/drawing/2014/main" val="20005"/>
                    </a:ext>
                  </a:extLst>
                </a:gridCol>
              </a:tblGrid>
              <a:tr h="1376608">
                <a:tc>
                  <a:txBody>
                    <a:bodyPr/>
                    <a:lstStyle/>
                    <a:p>
                      <a:endParaRPr lang="x-none" sz="2500" baseline="0" dirty="0">
                        <a:latin typeface="Times New Roman" panose="02020603050405020304" pitchFamily="18" charset="0"/>
                        <a:cs typeface="Times New Roman" panose="02020603050405020304" pitchFamily="18" charset="0"/>
                      </a:endParaRP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2027</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500" baseline="0" dirty="0">
                          <a:solidFill>
                            <a:schemeClr val="tx1"/>
                          </a:solidFill>
                          <a:latin typeface="Times New Roman" panose="02020603050405020304" pitchFamily="18" charset="0"/>
                          <a:cs typeface="Times New Roman" panose="02020603050405020304" pitchFamily="18" charset="0"/>
                        </a:rPr>
                        <a:t>%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a:t>
                      </a:r>
                      <a:r>
                        <a:rPr lang="x-none" sz="2500" baseline="0" dirty="0" smtClean="0">
                          <a:solidFill>
                            <a:schemeClr val="tx1"/>
                          </a:solidFill>
                          <a:latin typeface="Times New Roman" panose="02020603050405020304" pitchFamily="18" charset="0"/>
                          <a:cs typeface="Times New Roman" panose="02020603050405020304" pitchFamily="18" charset="0"/>
                        </a:rPr>
                        <a:t> </a:t>
                      </a:r>
                      <a:r>
                        <a:rPr lang="x-none" sz="2500" baseline="0" dirty="0">
                          <a:solidFill>
                            <a:schemeClr val="tx1"/>
                          </a:solidFill>
                          <a:latin typeface="Times New Roman" panose="02020603050405020304" pitchFamily="18" charset="0"/>
                          <a:cs typeface="Times New Roman" panose="02020603050405020304" pitchFamily="18" charset="0"/>
                        </a:rPr>
                        <a:t>до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7</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9</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sz="2500" baseline="0" dirty="0" smtClean="0">
                          <a:solidFill>
                            <a:schemeClr val="tx1"/>
                          </a:solidFill>
                          <a:latin typeface="Times New Roman" panose="02020603050405020304" pitchFamily="18" charset="0"/>
                          <a:cs typeface="Times New Roman" panose="02020603050405020304" pitchFamily="18" charset="0"/>
                        </a:rPr>
                        <a:t>% 202</a:t>
                      </a:r>
                      <a:r>
                        <a:rPr lang="uk-UA" sz="2500" baseline="0" dirty="0" smtClean="0">
                          <a:solidFill>
                            <a:schemeClr val="tx1"/>
                          </a:solidFill>
                          <a:latin typeface="Times New Roman" panose="02020603050405020304" pitchFamily="18" charset="0"/>
                          <a:cs typeface="Times New Roman" panose="02020603050405020304" pitchFamily="18" charset="0"/>
                        </a:rPr>
                        <a:t>9</a:t>
                      </a:r>
                      <a:r>
                        <a:rPr lang="x-none" sz="2500" baseline="0" dirty="0" smtClean="0">
                          <a:solidFill>
                            <a:schemeClr val="tx1"/>
                          </a:solidFill>
                          <a:latin typeface="Times New Roman" panose="02020603050405020304" pitchFamily="18" charset="0"/>
                          <a:cs typeface="Times New Roman" panose="02020603050405020304" pitchFamily="18" charset="0"/>
                        </a:rPr>
                        <a:t> </a:t>
                      </a:r>
                      <a:r>
                        <a:rPr lang="x-none" sz="2500" baseline="0" dirty="0">
                          <a:solidFill>
                            <a:schemeClr val="tx1"/>
                          </a:solidFill>
                          <a:latin typeface="Times New Roman" panose="02020603050405020304" pitchFamily="18" charset="0"/>
                          <a:cs typeface="Times New Roman" panose="02020603050405020304" pitchFamily="18" charset="0"/>
                        </a:rPr>
                        <a:t>до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730509">
                <a:tc>
                  <a:txBody>
                    <a:bodyPr/>
                    <a:lstStyle/>
                    <a:p>
                      <a:r>
                        <a:rPr lang="x-none" sz="2500" baseline="0" dirty="0">
                          <a:latin typeface="Times New Roman" panose="02020603050405020304" pitchFamily="18" charset="0"/>
                          <a:cs typeface="Times New Roman" panose="02020603050405020304" pitchFamily="18" charset="0"/>
                        </a:rPr>
                        <a:t>Загальний фонд</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5 696,1</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6 161,6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108,2</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6 544,9</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500" i="1" baseline="0" dirty="0">
                          <a:solidFill>
                            <a:srgbClr val="C00000"/>
                          </a:solidFill>
                          <a:latin typeface="Times New Roman" panose="02020603050405020304" pitchFamily="18" charset="0"/>
                          <a:cs typeface="Times New Roman" panose="02020603050405020304" pitchFamily="18" charset="0"/>
                        </a:rPr>
                        <a:t>  </a:t>
                      </a:r>
                      <a:r>
                        <a:rPr lang="en-US" sz="2500" i="1" baseline="0" dirty="0" smtClean="0">
                          <a:solidFill>
                            <a:srgbClr val="C00000"/>
                          </a:solidFill>
                          <a:latin typeface="Times New Roman" panose="02020603050405020304" pitchFamily="18" charset="0"/>
                          <a:cs typeface="Times New Roman" panose="02020603050405020304" pitchFamily="18" charset="0"/>
                        </a:rPr>
                        <a:t>106,</a:t>
                      </a:r>
                      <a:r>
                        <a:rPr lang="uk-UA" sz="2500" i="1" baseline="0" dirty="0" smtClean="0">
                          <a:solidFill>
                            <a:srgbClr val="C00000"/>
                          </a:solidFill>
                          <a:latin typeface="Times New Roman" panose="02020603050405020304" pitchFamily="18" charset="0"/>
                          <a:cs typeface="Times New Roman" panose="02020603050405020304" pitchFamily="18" charset="0"/>
                        </a:rPr>
                        <a:t>2</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8787">
                <a:tc>
                  <a:txBody>
                    <a:bodyPr/>
                    <a:lstStyle/>
                    <a:p>
                      <a:r>
                        <a:rPr lang="x-none" sz="2500" baseline="0" dirty="0">
                          <a:latin typeface="Times New Roman" panose="02020603050405020304" pitchFamily="18" charset="0"/>
                          <a:cs typeface="Times New Roman" panose="02020603050405020304" pitchFamily="18" charset="0"/>
                        </a:rPr>
                        <a:t>Спеціальний фонд</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240,4</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256,5</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106,7</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sz="2500" baseline="0" dirty="0" smtClean="0">
                          <a:latin typeface="Times New Roman" panose="02020603050405020304" pitchFamily="18" charset="0"/>
                          <a:cs typeface="Times New Roman" panose="02020603050405020304" pitchFamily="18" charset="0"/>
                        </a:rPr>
                        <a:t>26</a:t>
                      </a:r>
                      <a:r>
                        <a:rPr lang="uk-UA" sz="2500" baseline="0" dirty="0" smtClean="0">
                          <a:latin typeface="Times New Roman" panose="02020603050405020304" pitchFamily="18" charset="0"/>
                          <a:cs typeface="Times New Roman" panose="02020603050405020304" pitchFamily="18" charset="0"/>
                        </a:rPr>
                        <a:t>9,2</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500" i="1" baseline="0" dirty="0">
                          <a:solidFill>
                            <a:srgbClr val="C00000"/>
                          </a:solidFill>
                          <a:latin typeface="Times New Roman" panose="02020603050405020304" pitchFamily="18" charset="0"/>
                          <a:cs typeface="Times New Roman" panose="02020603050405020304" pitchFamily="18" charset="0"/>
                        </a:rPr>
                        <a:t>   </a:t>
                      </a:r>
                      <a:r>
                        <a:rPr lang="en-US" sz="2500" i="1" baseline="0" dirty="0" smtClean="0">
                          <a:solidFill>
                            <a:srgbClr val="C00000"/>
                          </a:solidFill>
                          <a:latin typeface="Times New Roman" panose="02020603050405020304" pitchFamily="18" charset="0"/>
                          <a:cs typeface="Times New Roman" panose="02020603050405020304" pitchFamily="18" charset="0"/>
                        </a:rPr>
                        <a:t>105,</a:t>
                      </a:r>
                      <a:r>
                        <a:rPr lang="uk-UA" sz="2500" i="1" baseline="0" dirty="0" smtClean="0">
                          <a:solidFill>
                            <a:srgbClr val="C00000"/>
                          </a:solidFill>
                          <a:latin typeface="Times New Roman" panose="02020603050405020304" pitchFamily="18" charset="0"/>
                          <a:cs typeface="Times New Roman" panose="02020603050405020304" pitchFamily="18" charset="0"/>
                        </a:rPr>
                        <a:t>0</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37564">
                <a:tc>
                  <a:txBody>
                    <a:bodyPr/>
                    <a:lstStyle/>
                    <a:p>
                      <a:r>
                        <a:rPr lang="uk-UA" sz="2500" b="1" baseline="0" dirty="0">
                          <a:latin typeface="Times New Roman" panose="02020603050405020304" pitchFamily="18" charset="0"/>
                          <a:cs typeface="Times New Roman" panose="02020603050405020304" pitchFamily="18" charset="0"/>
                        </a:rPr>
                        <a:t>РАЗОМ</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5 936,5</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6 418,1</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i="1" baseline="0" dirty="0" smtClean="0">
                          <a:solidFill>
                            <a:srgbClr val="C00000"/>
                          </a:solidFill>
                          <a:latin typeface="Times New Roman" panose="02020603050405020304" pitchFamily="18" charset="0"/>
                          <a:cs typeface="Times New Roman" panose="02020603050405020304" pitchFamily="18" charset="0"/>
                        </a:rPr>
                        <a:t>108,1</a:t>
                      </a:r>
                      <a:endParaRPr lang="x-none" sz="2500" b="1"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6 814,1</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r>
                        <a:rPr lang="en-US" sz="2500" b="1" i="1" baseline="0" dirty="0">
                          <a:solidFill>
                            <a:srgbClr val="C00000"/>
                          </a:solidFill>
                          <a:latin typeface="Times New Roman" panose="02020603050405020304" pitchFamily="18" charset="0"/>
                          <a:cs typeface="Times New Roman" panose="02020603050405020304" pitchFamily="18" charset="0"/>
                        </a:rPr>
                        <a:t>  </a:t>
                      </a:r>
                      <a:r>
                        <a:rPr lang="en-US" sz="2500" b="1" i="1" baseline="0" dirty="0" smtClean="0">
                          <a:solidFill>
                            <a:srgbClr val="C00000"/>
                          </a:solidFill>
                          <a:latin typeface="Times New Roman" panose="02020603050405020304" pitchFamily="18" charset="0"/>
                          <a:cs typeface="Times New Roman" panose="02020603050405020304" pitchFamily="18" charset="0"/>
                        </a:rPr>
                        <a:t>106,</a:t>
                      </a:r>
                      <a:r>
                        <a:rPr lang="uk-UA" sz="2500" b="1" i="1" baseline="0" dirty="0" smtClean="0">
                          <a:solidFill>
                            <a:srgbClr val="C00000"/>
                          </a:solidFill>
                          <a:latin typeface="Times New Roman" panose="02020603050405020304" pitchFamily="18" charset="0"/>
                          <a:cs typeface="Times New Roman" panose="02020603050405020304" pitchFamily="18" charset="0"/>
                        </a:rPr>
                        <a:t>2</a:t>
                      </a:r>
                      <a:endParaRPr lang="x-none" sz="2500" b="1"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78840">
                <a:tc>
                  <a:txBody>
                    <a:bodyPr/>
                    <a:lstStyle/>
                    <a:p>
                      <a:r>
                        <a:rPr lang="uk-UA" sz="2000" baseline="0" dirty="0" smtClean="0">
                          <a:solidFill>
                            <a:schemeClr val="tx1"/>
                          </a:solidFill>
                          <a:latin typeface="Times New Roman" panose="02020603050405020304" pitchFamily="18" charset="0"/>
                          <a:cs typeface="Times New Roman" panose="02020603050405020304" pitchFamily="18" charset="0"/>
                        </a:rPr>
                        <a:t>Кредитні кошти</a:t>
                      </a:r>
                      <a:endParaRPr lang="x-none" sz="20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352</a:t>
                      </a:r>
                      <a:r>
                        <a:rPr lang="en-US" sz="2500" baseline="0" dirty="0" smtClean="0">
                          <a:solidFill>
                            <a:schemeClr val="tx1"/>
                          </a:solidFill>
                          <a:latin typeface="Times New Roman" panose="02020603050405020304" pitchFamily="18" charset="0"/>
                          <a:cs typeface="Times New Roman" panose="02020603050405020304" pitchFamily="18" charset="0"/>
                        </a:rPr>
                        <a:t>,</a:t>
                      </a:r>
                      <a:r>
                        <a:rPr lang="uk-UA" sz="2500" baseline="0" dirty="0" smtClean="0">
                          <a:solidFill>
                            <a:schemeClr val="tx1"/>
                          </a:solidFill>
                          <a:latin typeface="Times New Roman" panose="02020603050405020304" pitchFamily="18" charset="0"/>
                          <a:cs typeface="Times New Roman" panose="02020603050405020304" pitchFamily="18" charset="0"/>
                        </a:rPr>
                        <a:t>6</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500" baseline="0" dirty="0" smtClean="0">
                          <a:solidFill>
                            <a:schemeClr val="tx1"/>
                          </a:solidFill>
                          <a:latin typeface="Times New Roman" panose="02020603050405020304" pitchFamily="18" charset="0"/>
                          <a:cs typeface="Times New Roman" panose="02020603050405020304" pitchFamily="18" charset="0"/>
                        </a:rPr>
                        <a:t>27</a:t>
                      </a:r>
                      <a:r>
                        <a:rPr lang="uk-UA" sz="2500" baseline="0" dirty="0" smtClean="0">
                          <a:solidFill>
                            <a:schemeClr val="tx1"/>
                          </a:solidFill>
                          <a:latin typeface="Times New Roman" panose="02020603050405020304" pitchFamily="18" charset="0"/>
                          <a:cs typeface="Times New Roman" panose="02020603050405020304" pitchFamily="18" charset="0"/>
                        </a:rPr>
                        <a:t>2</a:t>
                      </a:r>
                      <a:r>
                        <a:rPr lang="en-US" sz="2500" baseline="0" dirty="0" smtClean="0">
                          <a:solidFill>
                            <a:schemeClr val="tx1"/>
                          </a:solidFill>
                          <a:latin typeface="Times New Roman" panose="02020603050405020304" pitchFamily="18" charset="0"/>
                          <a:cs typeface="Times New Roman" panose="02020603050405020304" pitchFamily="18" charset="0"/>
                        </a:rPr>
                        <a:t>,</a:t>
                      </a:r>
                      <a:r>
                        <a:rPr lang="uk-UA" sz="2500" baseline="0" dirty="0" smtClean="0">
                          <a:solidFill>
                            <a:schemeClr val="tx1"/>
                          </a:solidFill>
                          <a:latin typeface="Times New Roman" panose="02020603050405020304" pitchFamily="18" charset="0"/>
                          <a:cs typeface="Times New Roman" panose="02020603050405020304" pitchFamily="18" charset="0"/>
                        </a:rPr>
                        <a:t>3</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en-US" sz="2500" i="1" baseline="0" dirty="0" smtClean="0">
                          <a:solidFill>
                            <a:srgbClr val="FF0000"/>
                          </a:solidFill>
                          <a:latin typeface="Times New Roman" panose="02020603050405020304" pitchFamily="18" charset="0"/>
                          <a:cs typeface="Times New Roman" panose="02020603050405020304" pitchFamily="18" charset="0"/>
                        </a:rPr>
                        <a:t>7</a:t>
                      </a:r>
                      <a:r>
                        <a:rPr lang="uk-UA" sz="2500" i="1" baseline="0" dirty="0" smtClean="0">
                          <a:solidFill>
                            <a:srgbClr val="FF0000"/>
                          </a:solidFill>
                          <a:latin typeface="Times New Roman" panose="02020603050405020304" pitchFamily="18" charset="0"/>
                          <a:cs typeface="Times New Roman" panose="02020603050405020304" pitchFamily="18" charset="0"/>
                        </a:rPr>
                        <a:t>7</a:t>
                      </a:r>
                      <a:r>
                        <a:rPr lang="en-US" sz="2500" i="1" baseline="0" dirty="0" smtClean="0">
                          <a:solidFill>
                            <a:srgbClr val="FF0000"/>
                          </a:solidFill>
                          <a:latin typeface="Times New Roman" panose="02020603050405020304" pitchFamily="18" charset="0"/>
                          <a:cs typeface="Times New Roman" panose="02020603050405020304" pitchFamily="18" charset="0"/>
                        </a:rPr>
                        <a:t>,</a:t>
                      </a:r>
                      <a:r>
                        <a:rPr lang="uk-UA" sz="2500" i="1" baseline="0" dirty="0" smtClean="0">
                          <a:solidFill>
                            <a:srgbClr val="FF0000"/>
                          </a:solidFill>
                          <a:latin typeface="Times New Roman" panose="02020603050405020304" pitchFamily="18" charset="0"/>
                          <a:cs typeface="Times New Roman" panose="02020603050405020304" pitchFamily="18" charset="0"/>
                        </a:rPr>
                        <a:t>4</a:t>
                      </a:r>
                      <a:endParaRPr lang="x-none" sz="2500" i="1" baseline="0" dirty="0">
                        <a:solidFill>
                          <a:srgbClr val="FF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endParaRPr lang="x-none" sz="2500" baseline="0" dirty="0">
                        <a:solidFill>
                          <a:srgbClr val="92D05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endParaRPr lang="x-none" sz="2500" i="1" baseline="0" dirty="0">
                        <a:solidFill>
                          <a:srgbClr val="92D05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30509">
                <a:tc>
                  <a:txBody>
                    <a:bodyPr/>
                    <a:lstStyle/>
                    <a:p>
                      <a:r>
                        <a:rPr lang="uk-UA" sz="2500" b="1" baseline="0" dirty="0" smtClean="0">
                          <a:solidFill>
                            <a:schemeClr val="tx1"/>
                          </a:solidFill>
                          <a:latin typeface="Times New Roman" panose="02020603050405020304" pitchFamily="18" charset="0"/>
                          <a:cs typeface="Times New Roman" panose="02020603050405020304" pitchFamily="18" charset="0"/>
                        </a:rPr>
                        <a:t>ВСЬОГО</a:t>
                      </a:r>
                      <a:endParaRPr lang="x-none" sz="2500" b="1"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uk-UA" sz="2500" b="1" baseline="0" dirty="0" smtClean="0">
                          <a:solidFill>
                            <a:schemeClr val="tx1"/>
                          </a:solidFill>
                          <a:latin typeface="Times New Roman" panose="02020603050405020304" pitchFamily="18" charset="0"/>
                          <a:cs typeface="Times New Roman" panose="02020603050405020304" pitchFamily="18" charset="0"/>
                        </a:rPr>
                        <a:t>6 289,1</a:t>
                      </a:r>
                      <a:endParaRPr lang="x-none" sz="2500" b="1"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uk-UA" sz="2500" b="1" baseline="0" dirty="0" smtClean="0">
                          <a:solidFill>
                            <a:schemeClr val="tx1"/>
                          </a:solidFill>
                          <a:latin typeface="Times New Roman" panose="02020603050405020304" pitchFamily="18" charset="0"/>
                          <a:cs typeface="Times New Roman" panose="02020603050405020304" pitchFamily="18" charset="0"/>
                        </a:rPr>
                        <a:t>6 690,4</a:t>
                      </a:r>
                      <a:endParaRPr lang="x-none" sz="2500" b="1"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r>
                        <a:rPr lang="uk-UA" sz="2500" b="1" i="1" baseline="0" dirty="0" smtClean="0">
                          <a:solidFill>
                            <a:srgbClr val="FF0000"/>
                          </a:solidFill>
                          <a:latin typeface="Times New Roman" panose="02020603050405020304" pitchFamily="18" charset="0"/>
                          <a:cs typeface="Times New Roman" panose="02020603050405020304" pitchFamily="18" charset="0"/>
                        </a:rPr>
                        <a:t>106,4</a:t>
                      </a:r>
                      <a:endParaRPr lang="x-none" sz="2500" b="1" i="1" baseline="0" dirty="0">
                        <a:solidFill>
                          <a:srgbClr val="FF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endParaRPr lang="x-none" sz="2500" b="1" baseline="0" dirty="0">
                        <a:solidFill>
                          <a:srgbClr val="92D05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a:txBody>
                    <a:bodyPr/>
                    <a:lstStyle/>
                    <a:p>
                      <a:pPr algn="ctr"/>
                      <a:endParaRPr lang="x-none" sz="2500" b="1" i="1" baseline="0" dirty="0">
                        <a:solidFill>
                          <a:srgbClr val="92D05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78529510"/>
                  </a:ext>
                </a:extLst>
              </a:tr>
            </a:tbl>
          </a:graphicData>
        </a:graphic>
      </p:graphicFrame>
      <p:sp>
        <p:nvSpPr>
          <p:cNvPr id="6" name="Заголовок 1"/>
          <p:cNvSpPr>
            <a:spLocks noGrp="1"/>
          </p:cNvSpPr>
          <p:nvPr>
            <p:ph type="title"/>
          </p:nvPr>
        </p:nvSpPr>
        <p:spPr>
          <a:xfrm>
            <a:off x="507076" y="348501"/>
            <a:ext cx="11280371" cy="624090"/>
          </a:xfrm>
        </p:spPr>
        <p:txBody>
          <a:bodyPr>
            <a:noAutofit/>
          </a:bodyPr>
          <a:lstStyle/>
          <a:p>
            <a:pPr algn="ctr"/>
            <a:r>
              <a:rPr lang="uk-UA" sz="32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РЕСУРС БЮДЖЕТУ ГРОМАДИ НА 2027 – 2029 РОКИ</a:t>
            </a:r>
            <a:endParaRPr lang="uk-UA" sz="3200" dirty="0"/>
          </a:p>
        </p:txBody>
      </p:sp>
      <p:sp>
        <p:nvSpPr>
          <p:cNvPr id="8" name="Прямоугольник 7"/>
          <p:cNvSpPr/>
          <p:nvPr/>
        </p:nvSpPr>
        <p:spPr>
          <a:xfrm>
            <a:off x="10390909" y="997527"/>
            <a:ext cx="1396537" cy="3241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smtClean="0">
                <a:solidFill>
                  <a:schemeClr val="tx1"/>
                </a:solidFill>
                <a:latin typeface="Bookman Old Style" pitchFamily="18" charset="0"/>
              </a:rPr>
              <a:t>млн грн</a:t>
            </a:r>
            <a:endParaRPr lang="uk-UA" b="1" i="1" dirty="0">
              <a:solidFill>
                <a:schemeClr val="tx1"/>
              </a:solidFill>
              <a:latin typeface="Bookman Old Styl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1144344" y="195562"/>
            <a:ext cx="9486726" cy="405351"/>
          </a:xfrm>
        </p:spPr>
        <p:txBody>
          <a:bodyPr/>
          <a:lstStyle/>
          <a:p>
            <a:pPr eaLnBrk="1" hangingPunct="1">
              <a:spcBef>
                <a:spcPct val="0"/>
              </a:spcBef>
              <a:spcAft>
                <a:spcPct val="0"/>
              </a:spcAft>
              <a:defRPr/>
            </a:pPr>
            <a:r>
              <a:rPr lang="uk-UA" altLang="en-US" sz="2667" b="1" dirty="0" smtClean="0">
                <a:latin typeface="Bookman Old Style" pitchFamily="18" charset="0"/>
                <a:cs typeface="Times New Roman" panose="02020603050405020304" pitchFamily="18" charset="0"/>
              </a:rPr>
              <a:t>БАЛАНС ресурсу бюджету громади на 2027 рік</a:t>
            </a:r>
            <a:endParaRPr lang="ru-RU" altLang="en-US" sz="2667" b="1" dirty="0">
              <a:latin typeface="Bookman Old Style"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596534460"/>
              </p:ext>
            </p:extLst>
          </p:nvPr>
        </p:nvGraphicFramePr>
        <p:xfrm>
          <a:off x="1144344" y="893282"/>
          <a:ext cx="9820067" cy="4962520"/>
        </p:xfrm>
        <a:graphic>
          <a:graphicData uri="http://schemas.openxmlformats.org/drawingml/2006/table">
            <a:tbl>
              <a:tblPr>
                <a:tableStyleId>{BDBED569-4797-4DF1-A0F4-6AAB3CD982D8}</a:tableStyleId>
              </a:tblPr>
              <a:tblGrid>
                <a:gridCol w="7796444">
                  <a:extLst>
                    <a:ext uri="{9D8B030D-6E8A-4147-A177-3AD203B41FA5}">
                      <a16:colId xmlns:a16="http://schemas.microsoft.com/office/drawing/2014/main" val="20000"/>
                    </a:ext>
                  </a:extLst>
                </a:gridCol>
                <a:gridCol w="2023623">
                  <a:extLst>
                    <a:ext uri="{9D8B030D-6E8A-4147-A177-3AD203B41FA5}">
                      <a16:colId xmlns:a16="http://schemas.microsoft.com/office/drawing/2014/main" val="20001"/>
                    </a:ext>
                  </a:extLst>
                </a:gridCol>
              </a:tblGrid>
              <a:tr h="613506">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Найменування</a:t>
                      </a:r>
                      <a:endParaRPr kumimoji="0" lang="ru-RU" altLang="en-US" sz="2000" b="1" i="0" u="none" strike="noStrike" cap="none" normalizeH="0" baseline="0" dirty="0" smtClean="0">
                        <a:ln>
                          <a:noFill/>
                        </a:ln>
                        <a:solidFill>
                          <a:schemeClr val="tx1"/>
                        </a:solidFill>
                        <a:effectLst/>
                        <a:latin typeface="+mj-lt"/>
                        <a:cs typeface="Times New Roman" panose="02020603050405020304" pitchFamily="18" charset="0"/>
                        <a:sym typeface="Arial" panose="020B0604020202020204" pitchFamily="34" charset="0"/>
                      </a:endParaRPr>
                    </a:p>
                  </a:txBody>
                  <a:tcPr marL="8678" marR="8678" marT="8681" marB="0" anchor="ctr" anchorCtr="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Прогноз 2027 рік</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524384">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НАДХОДЖЕННЯ, з них:</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6 289,1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2303">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Власний ресурс, в т.ч.:</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4 976,5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160388"/>
                  </a:ext>
                </a:extLst>
              </a:tr>
              <a:tr h="511560">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загальний фонд</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4 736,1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94105">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бюджет розвитку</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17462">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цільовий фонд</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9856506"/>
                  </a:ext>
                </a:extLst>
              </a:tr>
              <a:tr h="499288">
                <a:tc>
                  <a:txBody>
                    <a:body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фонд охорони навколишнього природного середовища</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2,7</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20550">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власні кошти бюджетних установ</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228,5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66928">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Повернення молодіжних кредитів</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0,6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8021364"/>
                  </a:ext>
                </a:extLst>
              </a:tr>
              <a:tr h="366928">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Трансферти (освітня субвенція та ін. субвенції), кошти </a:t>
                      </a:r>
                      <a:r>
                        <a:rPr kumimoji="0" lang="en-US"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KfW</a:t>
                      </a:r>
                      <a:endPar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5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1 312,0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5" name="Прямоугольник 4"/>
          <p:cNvSpPr>
            <a:spLocks noChangeArrowheads="1"/>
          </p:cNvSpPr>
          <p:nvPr/>
        </p:nvSpPr>
        <p:spPr bwMode="auto">
          <a:xfrm>
            <a:off x="10745075" y="447024"/>
            <a:ext cx="961073" cy="307777"/>
          </a:xfrm>
          <a:prstGeom prst="rect">
            <a:avLst/>
          </a:prstGeom>
          <a:noFill/>
          <a:ln w="9525">
            <a:noFill/>
            <a:miter lim="800000"/>
            <a:headEnd/>
            <a:tailEnd/>
          </a:ln>
        </p:spPr>
        <p:txBody>
          <a:bodyPr wrap="square">
            <a:spAutoFit/>
          </a:bodyPr>
          <a:lstStyle/>
          <a:p>
            <a:r>
              <a:rPr lang="uk-UA" altLang="ru-RU" sz="1400" b="1" i="1" dirty="0">
                <a:latin typeface="Bookman Old Style" pitchFamily="18" charset="0"/>
              </a:rPr>
              <a:t>м</a:t>
            </a:r>
            <a:r>
              <a:rPr lang="uk-UA" altLang="ru-RU" sz="1400" b="1" i="1" dirty="0" smtClean="0">
                <a:latin typeface="Bookman Old Style" pitchFamily="18" charset="0"/>
              </a:rPr>
              <a:t>лн грн</a:t>
            </a:r>
            <a:r>
              <a:rPr lang="uk-UA" altLang="ru-RU" sz="1400" b="1" i="1" dirty="0" smtClean="0"/>
              <a:t> </a:t>
            </a:r>
            <a:endParaRPr lang="ru-RU" altLang="ru-RU" sz="1400" i="1" dirty="0"/>
          </a:p>
        </p:txBody>
      </p:sp>
    </p:spTree>
    <p:extLst>
      <p:ext uri="{BB962C8B-B14F-4D97-AF65-F5344CB8AC3E}">
        <p14:creationId xmlns:p14="http://schemas.microsoft.com/office/powerpoint/2010/main" val="20421106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1144344" y="244348"/>
            <a:ext cx="9486726" cy="405351"/>
          </a:xfrm>
        </p:spPr>
        <p:txBody>
          <a:bodyPr/>
          <a:lstStyle/>
          <a:p>
            <a:pPr eaLnBrk="1" hangingPunct="1">
              <a:spcBef>
                <a:spcPct val="0"/>
              </a:spcBef>
              <a:spcAft>
                <a:spcPct val="0"/>
              </a:spcAft>
              <a:defRPr/>
            </a:pPr>
            <a:r>
              <a:rPr lang="uk-UA" altLang="en-US" sz="2667" b="1" dirty="0" smtClean="0">
                <a:latin typeface="Bookman Old Style" pitchFamily="18" charset="0"/>
                <a:cs typeface="Times New Roman" panose="02020603050405020304" pitchFamily="18" charset="0"/>
              </a:rPr>
              <a:t>БАЛАНС ресурсу бюджету громади на 2027 рік</a:t>
            </a:r>
            <a:endParaRPr lang="ru-RU" altLang="en-US" sz="2667" b="1" dirty="0">
              <a:latin typeface="Bookman Old Style"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64581033"/>
              </p:ext>
            </p:extLst>
          </p:nvPr>
        </p:nvGraphicFramePr>
        <p:xfrm>
          <a:off x="1144344" y="1086229"/>
          <a:ext cx="9854765" cy="5216405"/>
        </p:xfrm>
        <a:graphic>
          <a:graphicData uri="http://schemas.openxmlformats.org/drawingml/2006/table">
            <a:tbl>
              <a:tblPr>
                <a:tableStyleId>{BDBED569-4797-4DF1-A0F4-6AAB3CD982D8}</a:tableStyleId>
              </a:tblPr>
              <a:tblGrid>
                <a:gridCol w="7823992">
                  <a:extLst>
                    <a:ext uri="{9D8B030D-6E8A-4147-A177-3AD203B41FA5}">
                      <a16:colId xmlns:a16="http://schemas.microsoft.com/office/drawing/2014/main" val="20000"/>
                    </a:ext>
                  </a:extLst>
                </a:gridCol>
                <a:gridCol w="2030773">
                  <a:extLst>
                    <a:ext uri="{9D8B030D-6E8A-4147-A177-3AD203B41FA5}">
                      <a16:colId xmlns:a16="http://schemas.microsoft.com/office/drawing/2014/main" val="20001"/>
                    </a:ext>
                  </a:extLst>
                </a:gridCol>
              </a:tblGrid>
              <a:tr h="590156">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Найменування</a:t>
                      </a:r>
                      <a:endParaRPr kumimoji="0" lang="ru-RU" altLang="en-US" sz="2000" b="1" i="0" u="none" strike="noStrike" cap="none" normalizeH="0" baseline="0" dirty="0" smtClean="0">
                        <a:ln>
                          <a:noFill/>
                        </a:ln>
                        <a:solidFill>
                          <a:schemeClr val="tx1"/>
                        </a:solidFill>
                        <a:effectLst/>
                        <a:latin typeface="+mj-lt"/>
                        <a:cs typeface="Times New Roman" panose="02020603050405020304" pitchFamily="18" charset="0"/>
                        <a:sym typeface="Arial" panose="020B0604020202020204" pitchFamily="34" charset="0"/>
                      </a:endParaRPr>
                    </a:p>
                  </a:txBody>
                  <a:tcPr marL="8678" marR="8678" marT="8681" marB="0" anchor="ctr" anchorCtr="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Прогноз 2027 рік</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95696">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ВИТРАТИ, з них:</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6 289,1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1387">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Власний ресурс, в т.ч.:</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4 606,6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160388"/>
                  </a:ext>
                </a:extLst>
              </a:tr>
              <a:tr h="385567">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фінансування бюджетних установ та виконання заходів</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3 598,1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4282">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підтримка ЗСУ, правоохоронних органів та заходи з безпеки</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100,0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36228">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резервний фонд</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117,3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9856506"/>
                  </a:ext>
                </a:extLst>
              </a:tr>
              <a:tr h="402672">
                <a:tc>
                  <a:txBody>
                    <a:body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видатки за рахунок власних надходжень бюджетних установ</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228,5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02671">
                <a:tc>
                  <a:txBody>
                    <a:body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Calibri" pitchFamily="34" charset="0"/>
                          <a:sym typeface="Arial" panose="020B0604020202020204" pitchFamily="34" charset="0"/>
                        </a:rPr>
                        <a:t>інші цільові витрати спеціального фонду</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7,5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85894">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285750" marR="0" lvl="0" indent="-285750" algn="l" defTabSz="914400" rtl="0" eaLnBrk="1" fontAlgn="t" latinLnBrk="0" hangingPunct="1">
                        <a:lnSpc>
                          <a:spcPct val="100000"/>
                        </a:lnSpc>
                        <a:spcBef>
                          <a:spcPct val="0"/>
                        </a:spcBef>
                        <a:spcAft>
                          <a:spcPct val="0"/>
                        </a:spcAft>
                        <a:buClr>
                          <a:srgbClr val="000000"/>
                        </a:buClr>
                        <a:buSzTx/>
                        <a:buFont typeface="Wingdings" panose="05000000000000000000" pitchFamily="2" charset="2"/>
                        <a:buChar char="§"/>
                        <a:tabLst/>
                      </a:pPr>
                      <a:r>
                        <a:rPr kumimoji="0" lang="ru-RU" altLang="en-US" sz="18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витрати бюджету розвитку, в т.ч.:</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1"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555,1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2963">
                <a:tc>
                  <a:txBody>
                    <a:body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ü"/>
                        <a:tabLst/>
                        <a:defRPr/>
                      </a:pPr>
                      <a:r>
                        <a:rPr kumimoji="0" lang="uk-UA" altLang="en-US" sz="16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оплата кредиту ЖТКЕ</a:t>
                      </a:r>
                      <a:endParaRPr kumimoji="0" lang="ru-RU" altLang="en-US" sz="16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540000" marR="180000"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1800" b="0" i="1"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305,1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4761577"/>
                  </a:ext>
                </a:extLst>
              </a:tr>
              <a:tr h="352963">
                <a:tc>
                  <a:txBody>
                    <a:bodyPr/>
                    <a:lstStyle/>
                    <a:p>
                      <a:pPr marL="285750" marR="0" lvl="0" indent="-285750" algn="l" defTabSz="342900" rtl="0" eaLnBrk="1" fontAlgn="t" latinLnBrk="0" hangingPunct="1">
                        <a:lnSpc>
                          <a:spcPct val="100000"/>
                        </a:lnSpc>
                        <a:spcBef>
                          <a:spcPct val="0"/>
                        </a:spcBef>
                        <a:spcAft>
                          <a:spcPct val="0"/>
                        </a:spcAft>
                        <a:buClrTx/>
                        <a:buSzTx/>
                        <a:buFont typeface="Wingdings" panose="05000000000000000000" pitchFamily="2" charset="2"/>
                        <a:buChar char="ü"/>
                        <a:tabLst/>
                        <a:defRPr/>
                      </a:pPr>
                      <a:r>
                        <a:rPr kumimoji="0" lang="ru-RU" altLang="en-US" sz="1600" b="0" i="1"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публічні інвестиційні проєкти</a:t>
                      </a:r>
                    </a:p>
                  </a:txBody>
                  <a:tcPr marL="54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1800" b="0" i="1"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250,0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0444825"/>
                  </a:ext>
                </a:extLst>
              </a:tr>
              <a:tr h="352963">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Трансферти та видатки за рахунок коштів </a:t>
                      </a:r>
                      <a:r>
                        <a:rPr kumimoji="0" lang="en-US"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KfW</a:t>
                      </a:r>
                      <a:endPar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1 312,0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52963">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20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rPr>
                        <a:t>Реверсна дотація</a:t>
                      </a: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370,5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41263914"/>
                  </a:ext>
                </a:extLst>
              </a:tr>
            </a:tbl>
          </a:graphicData>
        </a:graphic>
      </p:graphicFrame>
      <p:sp>
        <p:nvSpPr>
          <p:cNvPr id="5" name="Прямоугольник 4"/>
          <p:cNvSpPr>
            <a:spLocks noChangeArrowheads="1"/>
          </p:cNvSpPr>
          <p:nvPr/>
        </p:nvSpPr>
        <p:spPr bwMode="auto">
          <a:xfrm>
            <a:off x="10728297" y="560187"/>
            <a:ext cx="961073" cy="307777"/>
          </a:xfrm>
          <a:prstGeom prst="rect">
            <a:avLst/>
          </a:prstGeom>
          <a:noFill/>
          <a:ln w="9525">
            <a:noFill/>
            <a:miter lim="800000"/>
            <a:headEnd/>
            <a:tailEnd/>
          </a:ln>
        </p:spPr>
        <p:txBody>
          <a:bodyPr wrap="square">
            <a:spAutoFit/>
          </a:bodyPr>
          <a:lstStyle/>
          <a:p>
            <a:r>
              <a:rPr lang="uk-UA" altLang="ru-RU" sz="1400" b="1" i="1" dirty="0">
                <a:latin typeface="Bookman Old Style" pitchFamily="18" charset="0"/>
              </a:rPr>
              <a:t>м</a:t>
            </a:r>
            <a:r>
              <a:rPr lang="uk-UA" altLang="ru-RU" sz="1400" b="1" i="1" dirty="0" smtClean="0">
                <a:latin typeface="Bookman Old Style" pitchFamily="18" charset="0"/>
              </a:rPr>
              <a:t>лн грн</a:t>
            </a:r>
            <a:r>
              <a:rPr lang="uk-UA" altLang="ru-RU" sz="1400" b="1" i="1" dirty="0" smtClean="0"/>
              <a:t> </a:t>
            </a:r>
            <a:endParaRPr lang="ru-RU" altLang="ru-RU" sz="1400" i="1" dirty="0"/>
          </a:p>
        </p:txBody>
      </p:sp>
    </p:spTree>
    <p:extLst>
      <p:ext uri="{BB962C8B-B14F-4D97-AF65-F5344CB8AC3E}">
        <p14:creationId xmlns:p14="http://schemas.microsoft.com/office/powerpoint/2010/main" val="2393960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Grp="1"/>
          </p:cNvGraphicFramePr>
          <p:nvPr>
            <p:ph idx="1"/>
            <p:extLst>
              <p:ext uri="{D42A27DB-BD31-4B8C-83A1-F6EECF244321}">
                <p14:modId xmlns:p14="http://schemas.microsoft.com/office/powerpoint/2010/main" val="1722973514"/>
              </p:ext>
            </p:extLst>
          </p:nvPr>
        </p:nvGraphicFramePr>
        <p:xfrm>
          <a:off x="983067" y="1364610"/>
          <a:ext cx="10230802" cy="5123985"/>
        </p:xfrm>
        <a:graphic>
          <a:graphicData uri="http://schemas.openxmlformats.org/drawingml/2006/table">
            <a:tbl>
              <a:tblPr firstRow="1" bandRow="1">
                <a:tableStyleId>{5C22544A-7EE6-4342-B048-85BDC9FD1C3A}</a:tableStyleId>
              </a:tblPr>
              <a:tblGrid>
                <a:gridCol w="4204075">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579418">
                  <a:extLst>
                    <a:ext uri="{9D8B030D-6E8A-4147-A177-3AD203B41FA5}">
                      <a16:colId xmlns:a16="http://schemas.microsoft.com/office/drawing/2014/main" val="20002"/>
                    </a:ext>
                  </a:extLst>
                </a:gridCol>
                <a:gridCol w="1471353">
                  <a:extLst>
                    <a:ext uri="{9D8B030D-6E8A-4147-A177-3AD203B41FA5}">
                      <a16:colId xmlns:a16="http://schemas.microsoft.com/office/drawing/2014/main" val="20003"/>
                    </a:ext>
                  </a:extLst>
                </a:gridCol>
                <a:gridCol w="1330036">
                  <a:extLst>
                    <a:ext uri="{9D8B030D-6E8A-4147-A177-3AD203B41FA5}">
                      <a16:colId xmlns:a16="http://schemas.microsoft.com/office/drawing/2014/main" val="20004"/>
                    </a:ext>
                  </a:extLst>
                </a:gridCol>
              </a:tblGrid>
              <a:tr h="11458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500" baseline="0" dirty="0" smtClean="0">
                          <a:solidFill>
                            <a:schemeClr val="tx1"/>
                          </a:solidFill>
                          <a:latin typeface="Times New Roman" panose="02020603050405020304" pitchFamily="18" charset="0"/>
                          <a:cs typeface="Times New Roman" panose="02020603050405020304" pitchFamily="18" charset="0"/>
                        </a:rPr>
                        <a:t>Джерело</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Очікувані 2026 рік</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Проєкт 2027 рік</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08044">
                <a:tc>
                  <a:txBody>
                    <a:bodyPr/>
                    <a:lstStyle/>
                    <a:p>
                      <a:r>
                        <a:rPr lang="uk-UA" sz="2500" baseline="0" dirty="0" smtClean="0">
                          <a:latin typeface="Times New Roman" panose="02020603050405020304" pitchFamily="18" charset="0"/>
                          <a:cs typeface="Times New Roman" panose="02020603050405020304" pitchFamily="18" charset="0"/>
                        </a:rPr>
                        <a:t>Податок на доходи фізичних осіб</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2 770,6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3 046,8</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0" baseline="0" dirty="0" smtClean="0">
                          <a:solidFill>
                            <a:schemeClr val="tx1"/>
                          </a:solidFill>
                          <a:latin typeface="Times New Roman" panose="02020603050405020304" pitchFamily="18" charset="0"/>
                          <a:cs typeface="Times New Roman" panose="02020603050405020304" pitchFamily="18" charset="0"/>
                        </a:rPr>
                        <a:t>276,2</a:t>
                      </a:r>
                      <a:endParaRPr lang="x-none" sz="2500"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110,0</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92530">
                <a:tc>
                  <a:txBody>
                    <a:bodyPr/>
                    <a:lstStyle/>
                    <a:p>
                      <a:r>
                        <a:rPr lang="uk-UA" sz="2500" baseline="0" dirty="0" smtClean="0">
                          <a:latin typeface="Times New Roman" panose="02020603050405020304" pitchFamily="18" charset="0"/>
                          <a:cs typeface="Times New Roman" panose="02020603050405020304" pitchFamily="18" charset="0"/>
                        </a:rPr>
                        <a:t>Єдиний податок</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770,4</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816,6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0" baseline="0" dirty="0" smtClean="0">
                          <a:solidFill>
                            <a:schemeClr val="tx1"/>
                          </a:solidFill>
                          <a:latin typeface="Times New Roman" panose="02020603050405020304" pitchFamily="18" charset="0"/>
                          <a:cs typeface="Times New Roman" panose="02020603050405020304" pitchFamily="18" charset="0"/>
                        </a:rPr>
                        <a:t>46,2</a:t>
                      </a:r>
                      <a:endParaRPr lang="x-none" sz="2500"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106,0</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08044">
                <a:tc>
                  <a:txBody>
                    <a:bodyPr/>
                    <a:lstStyle/>
                    <a:p>
                      <a:r>
                        <a:rPr lang="uk-UA" sz="2500" baseline="0" dirty="0" smtClean="0">
                          <a:latin typeface="Times New Roman" panose="02020603050405020304" pitchFamily="18" charset="0"/>
                          <a:cs typeface="Times New Roman" panose="02020603050405020304" pitchFamily="18" charset="0"/>
                        </a:rPr>
                        <a:t>Податок на майно</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328,4</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347,8</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0" baseline="0" dirty="0" smtClean="0">
                          <a:solidFill>
                            <a:schemeClr val="tx1"/>
                          </a:solidFill>
                          <a:latin typeface="Times New Roman" panose="02020603050405020304" pitchFamily="18" charset="0"/>
                          <a:cs typeface="Times New Roman" panose="02020603050405020304" pitchFamily="18" charset="0"/>
                        </a:rPr>
                        <a:t>19,4</a:t>
                      </a:r>
                      <a:endParaRPr lang="x-none" sz="2500"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105,9</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08044">
                <a:tc>
                  <a:txBody>
                    <a:bodyPr/>
                    <a:lstStyle/>
                    <a:p>
                      <a:r>
                        <a:rPr lang="uk-UA" sz="2500" b="0" baseline="0" dirty="0" smtClean="0">
                          <a:latin typeface="Times New Roman" panose="02020603050405020304" pitchFamily="18" charset="0"/>
                          <a:cs typeface="Times New Roman" panose="02020603050405020304" pitchFamily="18" charset="0"/>
                        </a:rPr>
                        <a:t>Акцизний податок</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431,7</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473,3</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i="0" baseline="0" dirty="0" smtClean="0">
                          <a:solidFill>
                            <a:schemeClr val="tx1"/>
                          </a:solidFill>
                          <a:latin typeface="Times New Roman" panose="02020603050405020304" pitchFamily="18" charset="0"/>
                          <a:cs typeface="Times New Roman" panose="02020603050405020304" pitchFamily="18" charset="0"/>
                        </a:rPr>
                        <a:t>41,6</a:t>
                      </a:r>
                      <a:endParaRPr lang="x-none" sz="2500" b="0"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109,6</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08044">
                <a:tc>
                  <a:txBody>
                    <a:bodyPr/>
                    <a:lstStyle/>
                    <a:p>
                      <a:r>
                        <a:rPr lang="uk-UA" sz="2500" baseline="0" dirty="0" smtClean="0">
                          <a:latin typeface="Times New Roman" panose="02020603050405020304" pitchFamily="18" charset="0"/>
                          <a:cs typeface="Times New Roman" panose="02020603050405020304" pitchFamily="18" charset="0"/>
                        </a:rPr>
                        <a:t>Інші</a:t>
                      </a: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81,2</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51,6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0" baseline="0" dirty="0" smtClean="0">
                          <a:solidFill>
                            <a:schemeClr val="tx1"/>
                          </a:solidFill>
                          <a:latin typeface="Times New Roman" panose="02020603050405020304" pitchFamily="18" charset="0"/>
                          <a:cs typeface="Times New Roman" panose="02020603050405020304" pitchFamily="18" charset="0"/>
                        </a:rPr>
                        <a:t>-29,6</a:t>
                      </a:r>
                      <a:endParaRPr lang="x-none" sz="2500"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63,5</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08044">
                <a:tc>
                  <a:txBody>
                    <a:bodyPr/>
                    <a:lstStyle/>
                    <a:p>
                      <a:r>
                        <a:rPr lang="uk-UA" sz="2500" b="1" baseline="0" dirty="0" smtClean="0">
                          <a:latin typeface="Times New Roman" panose="02020603050405020304" pitchFamily="18" charset="0"/>
                          <a:cs typeface="Times New Roman" panose="02020603050405020304" pitchFamily="18" charset="0"/>
                        </a:rPr>
                        <a:t>РАЗОМ</a:t>
                      </a:r>
                    </a:p>
                  </a:txBody>
                  <a:tcPr marL="91439" marR="91439" marT="45725" marB="45725">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4 382,3</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4 736,1</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i="0" baseline="0" dirty="0" smtClean="0">
                          <a:solidFill>
                            <a:schemeClr val="tx1"/>
                          </a:solidFill>
                          <a:latin typeface="Times New Roman" panose="02020603050405020304" pitchFamily="18" charset="0"/>
                          <a:cs typeface="Times New Roman" panose="02020603050405020304" pitchFamily="18" charset="0"/>
                        </a:rPr>
                        <a:t>353,8</a:t>
                      </a:r>
                      <a:endParaRPr lang="x-none" sz="2500" b="1" i="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108,1</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 name="Заголовок 1"/>
          <p:cNvSpPr>
            <a:spLocks noGrp="1"/>
          </p:cNvSpPr>
          <p:nvPr>
            <p:ph type="title"/>
          </p:nvPr>
        </p:nvSpPr>
        <p:spPr>
          <a:xfrm>
            <a:off x="196728" y="290311"/>
            <a:ext cx="11795759" cy="624090"/>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ПОКАЗНИКИ ЗАГАЛЬНОГО ФОНДУ БЮДЖЕТУ ПО ДЖЕРЕЛАХ</a:t>
            </a:r>
            <a:endParaRPr lang="uk-UA" sz="2800" dirty="0"/>
          </a:p>
        </p:txBody>
      </p:sp>
      <p:sp>
        <p:nvSpPr>
          <p:cNvPr id="8" name="Прямоугольник 7"/>
          <p:cNvSpPr/>
          <p:nvPr/>
        </p:nvSpPr>
        <p:spPr>
          <a:xfrm>
            <a:off x="10432474" y="864522"/>
            <a:ext cx="1396537" cy="3241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smtClean="0">
                <a:solidFill>
                  <a:schemeClr val="tx1"/>
                </a:solidFill>
                <a:latin typeface="Bookman Old Style" pitchFamily="18" charset="0"/>
              </a:rPr>
              <a:t>млн грн</a:t>
            </a:r>
            <a:endParaRPr lang="uk-UA" b="1" i="1" dirty="0">
              <a:solidFill>
                <a:schemeClr val="tx1"/>
              </a:solidFill>
              <a:latin typeface="Bookman Old Style" pitchFamily="18" charset="0"/>
            </a:endParaRPr>
          </a:p>
        </p:txBody>
      </p:sp>
      <p:sp>
        <p:nvSpPr>
          <p:cNvPr id="5" name="Заголовок 1"/>
          <p:cNvSpPr txBox="1">
            <a:spLocks/>
          </p:cNvSpPr>
          <p:nvPr/>
        </p:nvSpPr>
        <p:spPr>
          <a:xfrm>
            <a:off x="3691156" y="827461"/>
            <a:ext cx="4370664" cy="36125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4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(власний ресурс)</a:t>
            </a:r>
            <a:endParaRPr lang="uk-UA"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Grp="1"/>
          </p:cNvGraphicFramePr>
          <p:nvPr>
            <p:ph idx="1"/>
            <p:extLst>
              <p:ext uri="{D42A27DB-BD31-4B8C-83A1-F6EECF244321}">
                <p14:modId xmlns:p14="http://schemas.microsoft.com/office/powerpoint/2010/main" val="3203604138"/>
              </p:ext>
            </p:extLst>
          </p:nvPr>
        </p:nvGraphicFramePr>
        <p:xfrm>
          <a:off x="891627" y="1173417"/>
          <a:ext cx="10754504" cy="5123985"/>
        </p:xfrm>
        <a:graphic>
          <a:graphicData uri="http://schemas.openxmlformats.org/drawingml/2006/table">
            <a:tbl>
              <a:tblPr firstRow="1" bandRow="1">
                <a:tableStyleId>{5C22544A-7EE6-4342-B048-85BDC9FD1C3A}</a:tableStyleId>
              </a:tblPr>
              <a:tblGrid>
                <a:gridCol w="3539057">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388225">
                  <a:extLst>
                    <a:ext uri="{9D8B030D-6E8A-4147-A177-3AD203B41FA5}">
                      <a16:colId xmlns:a16="http://schemas.microsoft.com/office/drawing/2014/main" val="20002"/>
                    </a:ext>
                  </a:extLst>
                </a:gridCol>
                <a:gridCol w="1363287">
                  <a:extLst>
                    <a:ext uri="{9D8B030D-6E8A-4147-A177-3AD203B41FA5}">
                      <a16:colId xmlns:a16="http://schemas.microsoft.com/office/drawing/2014/main" val="20003"/>
                    </a:ext>
                  </a:extLst>
                </a:gridCol>
                <a:gridCol w="1404851">
                  <a:extLst>
                    <a:ext uri="{9D8B030D-6E8A-4147-A177-3AD203B41FA5}">
                      <a16:colId xmlns:a16="http://schemas.microsoft.com/office/drawing/2014/main" val="20004"/>
                    </a:ext>
                  </a:extLst>
                </a:gridCol>
                <a:gridCol w="1504604">
                  <a:extLst>
                    <a:ext uri="{9D8B030D-6E8A-4147-A177-3AD203B41FA5}">
                      <a16:colId xmlns:a16="http://schemas.microsoft.com/office/drawing/2014/main" val="20005"/>
                    </a:ext>
                  </a:extLst>
                </a:gridCol>
              </a:tblGrid>
              <a:tr h="11458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uk-UA" sz="2500" baseline="0" dirty="0" smtClean="0">
                          <a:solidFill>
                            <a:schemeClr val="tx1"/>
                          </a:solidFill>
                          <a:latin typeface="Times New Roman" panose="02020603050405020304" pitchFamily="18" charset="0"/>
                          <a:cs typeface="Times New Roman" panose="02020603050405020304" pitchFamily="18" charset="0"/>
                        </a:rPr>
                        <a:t>Джерело</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проєкт</a:t>
                      </a:r>
                    </a:p>
                    <a:p>
                      <a:pPr algn="ct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7 рік</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прогноз </a:t>
                      </a:r>
                    </a:p>
                    <a:p>
                      <a:pPr algn="ct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 рік</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500" baseline="0" dirty="0">
                          <a:solidFill>
                            <a:schemeClr val="tx1"/>
                          </a:solidFill>
                          <a:latin typeface="Times New Roman" panose="02020603050405020304" pitchFamily="18" charset="0"/>
                          <a:cs typeface="Times New Roman" panose="02020603050405020304" pitchFamily="18" charset="0"/>
                        </a:rPr>
                        <a:t>%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a:t>
                      </a:r>
                      <a:r>
                        <a:rPr lang="x-none" sz="2500" baseline="0" dirty="0" smtClean="0">
                          <a:solidFill>
                            <a:schemeClr val="tx1"/>
                          </a:solidFill>
                          <a:latin typeface="Times New Roman" panose="02020603050405020304" pitchFamily="18" charset="0"/>
                          <a:cs typeface="Times New Roman" panose="02020603050405020304" pitchFamily="18" charset="0"/>
                        </a:rPr>
                        <a:t> </a:t>
                      </a:r>
                      <a:r>
                        <a:rPr lang="x-none" sz="2500" baseline="0" dirty="0">
                          <a:solidFill>
                            <a:schemeClr val="tx1"/>
                          </a:solidFill>
                          <a:latin typeface="Times New Roman" panose="02020603050405020304" pitchFamily="18" charset="0"/>
                          <a:cs typeface="Times New Roman" panose="02020603050405020304" pitchFamily="18" charset="0"/>
                        </a:rPr>
                        <a:t>до </a:t>
                      </a:r>
                      <a:r>
                        <a:rPr lang="uk-UA" sz="2500" baseline="0" dirty="0" smtClean="0">
                          <a:solidFill>
                            <a:schemeClr val="tx1"/>
                          </a:solidFill>
                          <a:latin typeface="Times New Roman" panose="02020603050405020304" pitchFamily="18" charset="0"/>
                          <a:cs typeface="Times New Roman" panose="02020603050405020304" pitchFamily="18" charset="0"/>
                        </a:rPr>
                        <a:t>2027</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solidFill>
                            <a:schemeClr val="tx1"/>
                          </a:solidFill>
                          <a:latin typeface="Times New Roman" panose="02020603050405020304" pitchFamily="18" charset="0"/>
                          <a:cs typeface="Times New Roman" panose="02020603050405020304" pitchFamily="18" charset="0"/>
                        </a:rPr>
                        <a:t>прогноз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9 рік</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x-none" sz="2500" baseline="0" dirty="0" smtClean="0">
                          <a:solidFill>
                            <a:schemeClr val="tx1"/>
                          </a:solidFill>
                          <a:latin typeface="Times New Roman" panose="02020603050405020304" pitchFamily="18" charset="0"/>
                          <a:cs typeface="Times New Roman" panose="02020603050405020304" pitchFamily="18" charset="0"/>
                        </a:rPr>
                        <a:t>% 202</a:t>
                      </a:r>
                      <a:r>
                        <a:rPr lang="uk-UA" sz="2500" baseline="0" dirty="0" smtClean="0">
                          <a:solidFill>
                            <a:schemeClr val="tx1"/>
                          </a:solidFill>
                          <a:latin typeface="Times New Roman" panose="02020603050405020304" pitchFamily="18" charset="0"/>
                          <a:cs typeface="Times New Roman" panose="02020603050405020304" pitchFamily="18" charset="0"/>
                        </a:rPr>
                        <a:t>9</a:t>
                      </a:r>
                      <a:r>
                        <a:rPr lang="x-none" sz="2500" baseline="0" dirty="0" smtClean="0">
                          <a:solidFill>
                            <a:schemeClr val="tx1"/>
                          </a:solidFill>
                          <a:latin typeface="Times New Roman" panose="02020603050405020304" pitchFamily="18" charset="0"/>
                          <a:cs typeface="Times New Roman" panose="02020603050405020304" pitchFamily="18" charset="0"/>
                        </a:rPr>
                        <a:t> </a:t>
                      </a:r>
                      <a:r>
                        <a:rPr lang="x-none" sz="2500" baseline="0" dirty="0">
                          <a:solidFill>
                            <a:schemeClr val="tx1"/>
                          </a:solidFill>
                          <a:latin typeface="Times New Roman" panose="02020603050405020304" pitchFamily="18" charset="0"/>
                          <a:cs typeface="Times New Roman" panose="02020603050405020304" pitchFamily="18" charset="0"/>
                        </a:rPr>
                        <a:t>до </a:t>
                      </a:r>
                      <a:r>
                        <a:rPr lang="x-none" sz="2500" baseline="0" dirty="0" smtClean="0">
                          <a:solidFill>
                            <a:schemeClr val="tx1"/>
                          </a:solidFill>
                          <a:latin typeface="Times New Roman" panose="02020603050405020304" pitchFamily="18" charset="0"/>
                          <a:cs typeface="Times New Roman" panose="02020603050405020304" pitchFamily="18" charset="0"/>
                        </a:rPr>
                        <a:t>202</a:t>
                      </a:r>
                      <a:r>
                        <a:rPr lang="uk-UA" sz="2500" baseline="0" dirty="0" smtClean="0">
                          <a:solidFill>
                            <a:schemeClr val="tx1"/>
                          </a:solidFill>
                          <a:latin typeface="Times New Roman" panose="02020603050405020304" pitchFamily="18" charset="0"/>
                          <a:cs typeface="Times New Roman" panose="02020603050405020304" pitchFamily="18" charset="0"/>
                        </a:rPr>
                        <a:t>8</a:t>
                      </a:r>
                      <a:endParaRPr lang="x-none" sz="2500" baseline="0" dirty="0">
                        <a:solidFill>
                          <a:schemeClr val="tx1"/>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08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2500" baseline="0" dirty="0" smtClean="0">
                          <a:latin typeface="Times New Roman" panose="02020603050405020304" pitchFamily="18" charset="0"/>
                          <a:cs typeface="Times New Roman" panose="02020603050405020304" pitchFamily="18" charset="0"/>
                        </a:rPr>
                        <a:t>Податок на доходи фізичних осіб</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3 046,8</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3 349,2</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109,9</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3 587,0</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107,1</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92530">
                <a:tc>
                  <a:txBody>
                    <a:bodyPr/>
                    <a:lstStyle/>
                    <a:p>
                      <a:r>
                        <a:rPr lang="uk-UA" sz="2500" baseline="0" dirty="0" smtClean="0">
                          <a:latin typeface="Times New Roman" panose="02020603050405020304" pitchFamily="18" charset="0"/>
                          <a:cs typeface="Times New Roman" panose="02020603050405020304" pitchFamily="18" charset="0"/>
                        </a:rPr>
                        <a:t>Єдиний податок</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816,6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841,1</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103,0</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866,3</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103,0</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08044">
                <a:tc>
                  <a:txBody>
                    <a:bodyPr/>
                    <a:lstStyle/>
                    <a:p>
                      <a:r>
                        <a:rPr lang="uk-UA" sz="2500" baseline="0" dirty="0" smtClean="0">
                          <a:latin typeface="Times New Roman" panose="02020603050405020304" pitchFamily="18" charset="0"/>
                          <a:cs typeface="Times New Roman" panose="02020603050405020304" pitchFamily="18" charset="0"/>
                        </a:rPr>
                        <a:t>Податок на майно</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347,8</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374,9</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107,8</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397,8</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106,1</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08044">
                <a:tc>
                  <a:txBody>
                    <a:bodyPr/>
                    <a:lstStyle/>
                    <a:p>
                      <a:r>
                        <a:rPr lang="uk-UA" sz="2500" b="0" baseline="0" dirty="0" smtClean="0">
                          <a:latin typeface="Times New Roman" panose="02020603050405020304" pitchFamily="18" charset="0"/>
                          <a:cs typeface="Times New Roman" panose="02020603050405020304" pitchFamily="18" charset="0"/>
                        </a:rPr>
                        <a:t>Акцизний податок</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473,3</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500,0</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i="1" baseline="0" dirty="0" smtClean="0">
                          <a:solidFill>
                            <a:srgbClr val="C00000"/>
                          </a:solidFill>
                          <a:latin typeface="Times New Roman" panose="02020603050405020304" pitchFamily="18" charset="0"/>
                          <a:cs typeface="Times New Roman" panose="02020603050405020304" pitchFamily="18" charset="0"/>
                        </a:rPr>
                        <a:t>105,6</a:t>
                      </a:r>
                      <a:endParaRPr lang="x-none" sz="2500" b="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baseline="0" dirty="0" smtClean="0">
                          <a:latin typeface="Times New Roman" panose="02020603050405020304" pitchFamily="18" charset="0"/>
                          <a:cs typeface="Times New Roman" panose="02020603050405020304" pitchFamily="18" charset="0"/>
                        </a:rPr>
                        <a:t>521,6</a:t>
                      </a:r>
                      <a:endParaRPr lang="x-none" sz="2500" b="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0" i="1" baseline="0" dirty="0" smtClean="0">
                          <a:solidFill>
                            <a:srgbClr val="C00000"/>
                          </a:solidFill>
                          <a:latin typeface="Times New Roman" panose="02020603050405020304" pitchFamily="18" charset="0"/>
                          <a:cs typeface="Times New Roman" panose="02020603050405020304" pitchFamily="18" charset="0"/>
                        </a:rPr>
                        <a:t>104,3</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608044">
                <a:tc>
                  <a:txBody>
                    <a:bodyPr/>
                    <a:lstStyle/>
                    <a:p>
                      <a:r>
                        <a:rPr lang="uk-UA" sz="2500" baseline="0" dirty="0" smtClean="0">
                          <a:latin typeface="Times New Roman" panose="02020603050405020304" pitchFamily="18" charset="0"/>
                          <a:cs typeface="Times New Roman" panose="02020603050405020304" pitchFamily="18" charset="0"/>
                        </a:rPr>
                        <a:t>Інші</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51,6</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53,0</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102,7</a:t>
                      </a:r>
                      <a:endParaRPr lang="x-none" sz="2500"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aseline="0" dirty="0" smtClean="0">
                          <a:latin typeface="Times New Roman" panose="02020603050405020304" pitchFamily="18" charset="0"/>
                          <a:cs typeface="Times New Roman" panose="02020603050405020304" pitchFamily="18" charset="0"/>
                        </a:rPr>
                        <a:t>54,5</a:t>
                      </a:r>
                      <a:endParaRPr lang="x-none" sz="2500"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i="1" baseline="0" dirty="0" smtClean="0">
                          <a:solidFill>
                            <a:srgbClr val="C00000"/>
                          </a:solidFill>
                          <a:latin typeface="Times New Roman" panose="02020603050405020304" pitchFamily="18" charset="0"/>
                          <a:cs typeface="Times New Roman" panose="02020603050405020304" pitchFamily="18" charset="0"/>
                        </a:rPr>
                        <a:t>102,8</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60804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uk-UA" sz="2000" b="1" baseline="0" dirty="0" smtClean="0">
                          <a:latin typeface="Times New Roman" panose="02020603050405020304" pitchFamily="18" charset="0"/>
                          <a:cs typeface="Times New Roman" panose="02020603050405020304" pitchFamily="18" charset="0"/>
                        </a:rPr>
                        <a:t>РАЗОМ</a:t>
                      </a: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4 736,1</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5 118,2</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i="1" baseline="0" dirty="0" smtClean="0">
                          <a:solidFill>
                            <a:srgbClr val="C00000"/>
                          </a:solidFill>
                          <a:latin typeface="Times New Roman" panose="02020603050405020304" pitchFamily="18" charset="0"/>
                          <a:cs typeface="Times New Roman" panose="02020603050405020304" pitchFamily="18" charset="0"/>
                        </a:rPr>
                        <a:t>108,1</a:t>
                      </a:r>
                      <a:endParaRPr lang="x-none" sz="2500" b="1"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baseline="0" dirty="0" smtClean="0">
                          <a:latin typeface="Times New Roman" panose="02020603050405020304" pitchFamily="18" charset="0"/>
                          <a:cs typeface="Times New Roman" panose="02020603050405020304" pitchFamily="18" charset="0"/>
                        </a:rPr>
                        <a:t>5 427,2</a:t>
                      </a:r>
                      <a:endParaRPr lang="x-none" sz="2500" b="1" baseline="0" dirty="0">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500" b="1" i="1" baseline="0" dirty="0" smtClean="0">
                          <a:solidFill>
                            <a:srgbClr val="C00000"/>
                          </a:solidFill>
                          <a:latin typeface="Times New Roman" panose="02020603050405020304" pitchFamily="18" charset="0"/>
                          <a:cs typeface="Times New Roman" panose="02020603050405020304" pitchFamily="18" charset="0"/>
                        </a:rPr>
                        <a:t>106,0</a:t>
                      </a:r>
                      <a:endParaRPr lang="x-none" sz="2500" b="1" i="1" baseline="0" dirty="0">
                        <a:solidFill>
                          <a:srgbClr val="C00000"/>
                        </a:solidFill>
                        <a:latin typeface="Times New Roman" panose="02020603050405020304" pitchFamily="18" charset="0"/>
                        <a:cs typeface="Times New Roman" panose="02020603050405020304" pitchFamily="18" charset="0"/>
                      </a:endParaRPr>
                    </a:p>
                  </a:txBody>
                  <a:tcPr marL="91439" marR="91439" marT="45725" marB="45725"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8" name="Прямоугольник 7"/>
          <p:cNvSpPr/>
          <p:nvPr/>
        </p:nvSpPr>
        <p:spPr>
          <a:xfrm>
            <a:off x="10607040" y="781391"/>
            <a:ext cx="1396537" cy="3241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i="1" dirty="0" smtClean="0">
                <a:solidFill>
                  <a:schemeClr val="tx1"/>
                </a:solidFill>
                <a:latin typeface="Bookman Old Style" pitchFamily="18" charset="0"/>
              </a:rPr>
              <a:t>млн грн</a:t>
            </a:r>
            <a:endParaRPr lang="uk-UA" b="1" i="1" dirty="0">
              <a:solidFill>
                <a:schemeClr val="tx1"/>
              </a:solidFill>
              <a:latin typeface="Bookman Old Style" pitchFamily="18" charset="0"/>
            </a:endParaRPr>
          </a:p>
        </p:txBody>
      </p:sp>
      <p:sp>
        <p:nvSpPr>
          <p:cNvPr id="9" name="Заголовок 1"/>
          <p:cNvSpPr>
            <a:spLocks noGrp="1"/>
          </p:cNvSpPr>
          <p:nvPr>
            <p:ph type="title"/>
          </p:nvPr>
        </p:nvSpPr>
        <p:spPr>
          <a:xfrm>
            <a:off x="266007" y="232868"/>
            <a:ext cx="11646131" cy="623888"/>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ПОКАЗНИКИ ЗАГАЛЬНОГО ФОНДУ БЮДЖЕТУ ПО ДЖЕРЕЛАХ</a:t>
            </a:r>
            <a:endParaRPr lang="uk-UA"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04850" y="1541464"/>
            <a:ext cx="10947400" cy="4460326"/>
          </a:xfrm>
          <a:ln w="19050"/>
        </p:spPr>
        <p:txBody>
          <a:bodyPr rtlCol="0">
            <a:normAutofit fontScale="62500" lnSpcReduction="20000"/>
          </a:bodyPr>
          <a:lstStyle/>
          <a:p>
            <a:pPr marL="0" indent="0" algn="ctr" eaLnBrk="1" fontAlgn="auto" hangingPunct="1">
              <a:spcAft>
                <a:spcPts val="600"/>
              </a:spcAft>
              <a:buClr>
                <a:srgbClr val="006600"/>
              </a:buClr>
              <a:buNone/>
              <a:defRPr/>
            </a:pPr>
            <a:r>
              <a:rPr lang="ru-RU" altLang="en-US" sz="13900" b="1" dirty="0" smtClean="0">
                <a:solidFill>
                  <a:srgbClr val="002060"/>
                </a:solidFill>
                <a:latin typeface="Times New Roman" panose="02020603050405020304" pitchFamily="18" charset="0"/>
                <a:cs typeface="Times New Roman" panose="02020603050405020304" pitchFamily="18" charset="0"/>
              </a:rPr>
              <a:t>2027   2028	   2029</a:t>
            </a:r>
          </a:p>
          <a:p>
            <a:pPr marL="1371600" indent="-1371600" algn="ctr" eaLnBrk="1" fontAlgn="auto" hangingPunct="1">
              <a:spcAft>
                <a:spcPts val="600"/>
              </a:spcAft>
              <a:buClr>
                <a:srgbClr val="006600"/>
              </a:buClr>
              <a:buFont typeface="Wingdings" panose="05000000000000000000" pitchFamily="2" charset="2"/>
              <a:buAutoNum type="arabicPlain" startAt="2026"/>
              <a:defRPr/>
            </a:pPr>
            <a:endParaRPr lang="ru-RU" altLang="en-US" sz="3200" b="1" dirty="0">
              <a:solidFill>
                <a:srgbClr val="002060"/>
              </a:solidFill>
              <a:latin typeface="Times New Roman" panose="02020603050405020304" pitchFamily="18" charset="0"/>
              <a:cs typeface="Times New Roman" panose="02020603050405020304" pitchFamily="18" charset="0"/>
            </a:endParaRPr>
          </a:p>
          <a:p>
            <a:pPr marL="355600" indent="-355600" algn="ctr" eaLnBrk="1" fontAlgn="auto" hangingPunct="1">
              <a:spcAft>
                <a:spcPts val="600"/>
              </a:spcAft>
              <a:buClr>
                <a:srgbClr val="006600"/>
              </a:buClr>
              <a:buFont typeface="Wingdings" panose="05000000000000000000" pitchFamily="2" charset="2"/>
              <a:buNone/>
              <a:defRPr/>
            </a:pPr>
            <a:r>
              <a:rPr lang="uk-UA" altLang="ru-RU" sz="16000" b="1" dirty="0" smtClean="0">
                <a:solidFill>
                  <a:srgbClr val="C00000"/>
                </a:solidFill>
                <a:latin typeface="Arial" panose="020B0604020202020204" pitchFamily="34" charset="0"/>
                <a:cs typeface="Arial" panose="020B0604020202020204" pitchFamily="34" charset="0"/>
              </a:rPr>
              <a:t> 64,3   65,4</a:t>
            </a:r>
            <a:r>
              <a:rPr lang="uk-UA" altLang="ru-RU" sz="16000" b="1" dirty="0">
                <a:solidFill>
                  <a:srgbClr val="C00000"/>
                </a:solidFill>
                <a:latin typeface="Arial" panose="020B0604020202020204" pitchFamily="34" charset="0"/>
                <a:cs typeface="Arial" panose="020B0604020202020204" pitchFamily="34" charset="0"/>
              </a:rPr>
              <a:t>	  </a:t>
            </a:r>
            <a:r>
              <a:rPr lang="uk-UA" altLang="ru-RU" sz="16000" b="1" dirty="0" smtClean="0">
                <a:solidFill>
                  <a:srgbClr val="C00000"/>
                </a:solidFill>
                <a:latin typeface="Arial" panose="020B0604020202020204" pitchFamily="34" charset="0"/>
                <a:cs typeface="Arial" panose="020B0604020202020204" pitchFamily="34" charset="0"/>
              </a:rPr>
              <a:t>66,1</a:t>
            </a:r>
          </a:p>
          <a:p>
            <a:pPr marL="355600" indent="-355600" algn="ctr" eaLnBrk="1" fontAlgn="auto" hangingPunct="1">
              <a:spcAft>
                <a:spcPts val="600"/>
              </a:spcAft>
              <a:buClr>
                <a:srgbClr val="006600"/>
              </a:buClr>
              <a:buFont typeface="Wingdings" panose="05000000000000000000" pitchFamily="2" charset="2"/>
              <a:buNone/>
              <a:defRPr/>
            </a:pPr>
            <a:endParaRPr lang="uk-UA" altLang="ru-RU" sz="1800" b="1" dirty="0" smtClean="0">
              <a:solidFill>
                <a:srgbClr val="C00000"/>
              </a:solidFill>
              <a:latin typeface="Arial" panose="020B0604020202020204" pitchFamily="34" charset="0"/>
              <a:cs typeface="Arial" panose="020B0604020202020204" pitchFamily="34" charset="0"/>
            </a:endParaRPr>
          </a:p>
          <a:p>
            <a:pPr marL="355600" indent="-355600" algn="ctr" eaLnBrk="1" fontAlgn="auto" hangingPunct="1">
              <a:spcAft>
                <a:spcPts val="600"/>
              </a:spcAft>
              <a:buClr>
                <a:srgbClr val="006600"/>
              </a:buClr>
              <a:buFont typeface="Wingdings" panose="05000000000000000000" pitchFamily="2" charset="2"/>
              <a:buNone/>
              <a:defRPr/>
            </a:pPr>
            <a:r>
              <a:rPr lang="uk-UA" altLang="ru-RU" sz="16000" b="1" dirty="0" smtClean="0">
                <a:solidFill>
                  <a:srgbClr val="C00000"/>
                </a:solidFill>
                <a:latin typeface="Arial" panose="020B0604020202020204" pitchFamily="34" charset="0"/>
                <a:cs typeface="Arial" panose="020B0604020202020204" pitchFamily="34" charset="0"/>
              </a:rPr>
              <a:t>%</a:t>
            </a:r>
            <a:endParaRPr lang="ru-RU" altLang="ru-RU" sz="16000" b="1" dirty="0">
              <a:solidFill>
                <a:srgbClr val="C00000"/>
              </a:solidFill>
              <a:latin typeface="Arial" panose="020B0604020202020204" pitchFamily="34" charset="0"/>
              <a:cs typeface="Arial" panose="020B0604020202020204" pitchFamily="34" charset="0"/>
            </a:endParaRPr>
          </a:p>
          <a:p>
            <a:pPr eaLnBrk="1" fontAlgn="auto" hangingPunct="1">
              <a:spcAft>
                <a:spcPts val="0"/>
              </a:spcAft>
              <a:defRPr/>
            </a:pPr>
            <a:endParaRPr lang="ru-RU" dirty="0"/>
          </a:p>
        </p:txBody>
      </p:sp>
      <p:sp>
        <p:nvSpPr>
          <p:cNvPr id="5" name="Заголовок 1"/>
          <p:cNvSpPr>
            <a:spLocks noGrp="1"/>
          </p:cNvSpPr>
          <p:nvPr>
            <p:ph type="title"/>
          </p:nvPr>
        </p:nvSpPr>
        <p:spPr>
          <a:xfrm>
            <a:off x="838200" y="365126"/>
            <a:ext cx="10515600" cy="723841"/>
          </a:xfrm>
        </p:spPr>
        <p:txBody>
          <a:bodyPr>
            <a:noAutofit/>
          </a:bodyPr>
          <a:lstStyle/>
          <a:p>
            <a:pPr algn="ctr"/>
            <a:r>
              <a:rPr lang="uk-UA" sz="32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ПИТОМА ВАГА ПДФО В РЕСУРСІ БЮДЖЕТУ</a:t>
            </a:r>
            <a:endParaRPr lang="uk-UA" sz="3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Объект 4"/>
          <p:cNvGraphicFramePr>
            <a:graphicFrameLocks noGrp="1"/>
          </p:cNvGraphicFramePr>
          <p:nvPr>
            <p:ph idx="1"/>
            <p:extLst>
              <p:ext uri="{D42A27DB-BD31-4B8C-83A1-F6EECF244321}">
                <p14:modId xmlns:p14="http://schemas.microsoft.com/office/powerpoint/2010/main" val="2098993097"/>
              </p:ext>
            </p:extLst>
          </p:nvPr>
        </p:nvGraphicFramePr>
        <p:xfrm>
          <a:off x="764772" y="470973"/>
          <a:ext cx="10619120" cy="6385611"/>
        </p:xfrm>
        <a:graphic>
          <a:graphicData uri="http://schemas.openxmlformats.org/drawingml/2006/table">
            <a:tbl>
              <a:tblPr>
                <a:tableStyleId>{BC89EF96-8CEA-46FF-86C4-4CE0E7609802}</a:tableStyleId>
              </a:tblPr>
              <a:tblGrid>
                <a:gridCol w="509665">
                  <a:extLst>
                    <a:ext uri="{9D8B030D-6E8A-4147-A177-3AD203B41FA5}">
                      <a16:colId xmlns:a16="http://schemas.microsoft.com/office/drawing/2014/main" val="20000"/>
                    </a:ext>
                  </a:extLst>
                </a:gridCol>
                <a:gridCol w="1842428">
                  <a:extLst>
                    <a:ext uri="{9D8B030D-6E8A-4147-A177-3AD203B41FA5}">
                      <a16:colId xmlns:a16="http://schemas.microsoft.com/office/drawing/2014/main" val="20001"/>
                    </a:ext>
                  </a:extLst>
                </a:gridCol>
                <a:gridCol w="2140725">
                  <a:extLst>
                    <a:ext uri="{9D8B030D-6E8A-4147-A177-3AD203B41FA5}">
                      <a16:colId xmlns:a16="http://schemas.microsoft.com/office/drawing/2014/main" val="20002"/>
                    </a:ext>
                  </a:extLst>
                </a:gridCol>
                <a:gridCol w="1757830">
                  <a:extLst>
                    <a:ext uri="{9D8B030D-6E8A-4147-A177-3AD203B41FA5}">
                      <a16:colId xmlns:a16="http://schemas.microsoft.com/office/drawing/2014/main" val="20003"/>
                    </a:ext>
                  </a:extLst>
                </a:gridCol>
                <a:gridCol w="1877857">
                  <a:extLst>
                    <a:ext uri="{9D8B030D-6E8A-4147-A177-3AD203B41FA5}">
                      <a16:colId xmlns:a16="http://schemas.microsoft.com/office/drawing/2014/main" val="20004"/>
                    </a:ext>
                  </a:extLst>
                </a:gridCol>
                <a:gridCol w="1307125">
                  <a:extLst>
                    <a:ext uri="{9D8B030D-6E8A-4147-A177-3AD203B41FA5}">
                      <a16:colId xmlns:a16="http://schemas.microsoft.com/office/drawing/2014/main" val="20005"/>
                    </a:ext>
                  </a:extLst>
                </a:gridCol>
                <a:gridCol w="1183490">
                  <a:extLst>
                    <a:ext uri="{9D8B030D-6E8A-4147-A177-3AD203B41FA5}">
                      <a16:colId xmlns:a16="http://schemas.microsoft.com/office/drawing/2014/main" val="20006"/>
                    </a:ext>
                  </a:extLst>
                </a:gridCol>
              </a:tblGrid>
              <a:tr h="861918">
                <a:tc>
                  <a:txBody>
                    <a:bodyPr/>
                    <a:lstStyle/>
                    <a:p>
                      <a:pPr algn="ctr" fontAlgn="ctr"/>
                      <a:r>
                        <a:rPr lang="ru-RU" sz="1400" b="1"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Назва місцевого </a:t>
                      </a:r>
                      <a:r>
                        <a:rPr lang="ru-RU" sz="1400" b="1" u="none" strike="noStrike" dirty="0" smtClean="0">
                          <a:effectLst/>
                        </a:rPr>
                        <a:t>бюджету</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Населення з урахуванням кількості ВПО, </a:t>
                      </a:r>
                      <a:br>
                        <a:rPr lang="ru-RU" sz="1400" b="1" u="none" strike="noStrike" dirty="0">
                          <a:effectLst/>
                        </a:rPr>
                      </a:br>
                      <a:r>
                        <a:rPr lang="ru-RU" sz="1400" b="1" u="none" strike="noStrike" dirty="0">
                          <a:effectLst/>
                        </a:rPr>
                        <a:t>(тис. чол)</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Надходження ПДФО на 1 жителя, </a:t>
                      </a:r>
                      <a:br>
                        <a:rPr lang="ru-RU" sz="1400" b="1" u="none" strike="noStrike" dirty="0">
                          <a:effectLst/>
                        </a:rPr>
                      </a:br>
                      <a:r>
                        <a:rPr lang="ru-RU" sz="1400" b="1" u="none" strike="noStrike" dirty="0">
                          <a:effectLst/>
                        </a:rPr>
                        <a:t>(грн)</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Індекс податко-спроможності відповідного бюджету</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Реверсна дотація </a:t>
                      </a:r>
                      <a:br>
                        <a:rPr lang="ru-RU" sz="1400" b="1" u="none" strike="noStrike" dirty="0">
                          <a:effectLst/>
                        </a:rPr>
                      </a:br>
                      <a:r>
                        <a:rPr lang="ru-RU" sz="1400" b="1" u="none" strike="noStrike" dirty="0" smtClean="0">
                          <a:effectLst/>
                        </a:rPr>
                        <a:t>(млн </a:t>
                      </a:r>
                      <a:r>
                        <a:rPr lang="ru-RU" sz="1400" b="1" u="none" strike="noStrike" dirty="0">
                          <a:effectLst/>
                        </a:rPr>
                        <a:t>грн)</a:t>
                      </a:r>
                      <a:endParaRPr lang="ru-RU" sz="14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ctr" fontAlgn="ctr"/>
                      <a:r>
                        <a:rPr lang="ru-RU" sz="1400" b="1" u="none" strike="noStrike" dirty="0">
                          <a:effectLst/>
                        </a:rPr>
                        <a:t>Базова дотація </a:t>
                      </a:r>
                      <a:br>
                        <a:rPr lang="ru-RU" sz="1400" b="1" u="none" strike="noStrike" dirty="0">
                          <a:effectLst/>
                        </a:rPr>
                      </a:br>
                      <a:r>
                        <a:rPr lang="ru-RU" sz="1400" b="1" u="none" strike="noStrike" dirty="0" smtClean="0">
                          <a:effectLst/>
                        </a:rPr>
                        <a:t>(млн </a:t>
                      </a:r>
                      <a:r>
                        <a:rPr lang="ru-RU" sz="1400" b="1" u="none" strike="noStrike" dirty="0">
                          <a:effectLst/>
                        </a:rPr>
                        <a:t>грн)</a:t>
                      </a:r>
                      <a:endParaRPr lang="ru-RU" sz="1400" b="1" i="0" u="none" strike="noStrike" dirty="0">
                        <a:solidFill>
                          <a:srgbClr val="000000"/>
                        </a:solidFill>
                        <a:effectLst/>
                        <a:latin typeface="Times New Roman" panose="02020603050405020304" pitchFamily="18" charset="0"/>
                      </a:endParaRPr>
                    </a:p>
                  </a:txBody>
                  <a:tcPr marL="3664" marR="3664" marT="3664" marB="0" anchor="ctr"/>
                </a:tc>
                <a:extLst>
                  <a:ext uri="{0D108BD9-81ED-4DB2-BD59-A6C34878D82A}">
                    <a16:rowId xmlns:a16="http://schemas.microsoft.com/office/drawing/2014/main" val="10000"/>
                  </a:ext>
                </a:extLst>
              </a:tr>
              <a:tr h="186653">
                <a:tc>
                  <a:txBody>
                    <a:bodyPr/>
                    <a:lstStyle/>
                    <a:p>
                      <a:pPr algn="ctr" fontAlgn="ct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a:effectLst/>
                        </a:rPr>
                        <a:t>УКРАЇНА</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r" fontAlgn="ctr"/>
                      <a:r>
                        <a:rPr lang="ru-RU" sz="1600" u="none" strike="noStrike" dirty="0">
                          <a:effectLst/>
                        </a:rPr>
                        <a:t>32 </a:t>
                      </a:r>
                      <a:r>
                        <a:rPr lang="ru-RU" sz="1600" u="none" strike="noStrike" dirty="0" smtClean="0">
                          <a:effectLst/>
                        </a:rPr>
                        <a:t>360,4</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r" fontAlgn="ctr"/>
                      <a:r>
                        <a:rPr lang="ru-RU" sz="1600" u="none" strike="noStrike">
                          <a:effectLst/>
                        </a:rPr>
                        <a:t>6 </a:t>
                      </a:r>
                      <a:r>
                        <a:rPr lang="ru-RU" sz="1600" u="none" strike="noStrike" smtClean="0">
                          <a:effectLst/>
                        </a:rPr>
                        <a:t>993</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r" fontAlgn="ctr"/>
                      <a:r>
                        <a:rPr lang="ru-RU" sz="1600" u="none" strike="noStrike" dirty="0" smtClean="0">
                          <a:effectLst/>
                        </a:rPr>
                        <a:t>1,0</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r" fontAlgn="ctr"/>
                      <a:r>
                        <a:rPr lang="ru-RU" sz="1600" u="none" strike="noStrike" dirty="0" smtClean="0">
                          <a:effectLst/>
                        </a:rPr>
                        <a:t>19 350,2</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r" fontAlgn="ctr"/>
                      <a:r>
                        <a:rPr lang="ru-RU" sz="1600" u="none" strike="noStrike" dirty="0" smtClean="0">
                          <a:effectLst/>
                        </a:rPr>
                        <a:t>28 912,4</a:t>
                      </a:r>
                      <a:endParaRPr lang="ru-RU" sz="1600" b="1" i="0" u="none" strike="noStrike" dirty="0">
                        <a:solidFill>
                          <a:srgbClr val="000000"/>
                        </a:solidFill>
                        <a:effectLst/>
                        <a:latin typeface="Times New Roman" panose="02020603050405020304" pitchFamily="18" charset="0"/>
                      </a:endParaRPr>
                    </a:p>
                  </a:txBody>
                  <a:tcPr marL="3664" marR="3664" marT="3664" marB="0" anchor="ctr"/>
                </a:tc>
                <a:extLst>
                  <a:ext uri="{0D108BD9-81ED-4DB2-BD59-A6C34878D82A}">
                    <a16:rowId xmlns:a16="http://schemas.microsoft.com/office/drawing/2014/main" val="10001"/>
                  </a:ext>
                </a:extLst>
              </a:tr>
              <a:tr h="238995">
                <a:tc>
                  <a:txBody>
                    <a:bodyPr/>
                    <a:lstStyle/>
                    <a:p>
                      <a:pPr algn="ctr" fontAlgn="ctr"/>
                      <a:r>
                        <a:rPr lang="ru-RU" sz="1600" u="none" strike="noStrike" dirty="0">
                          <a:effectLst/>
                        </a:rPr>
                        <a:t>1</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Дніпро</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951,7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15 902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3 906,5</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2"/>
                  </a:ext>
                </a:extLst>
              </a:tr>
              <a:tr h="207378">
                <a:tc>
                  <a:txBody>
                    <a:bodyPr/>
                    <a:lstStyle/>
                    <a:p>
                      <a:pPr algn="ctr" fontAlgn="ctr"/>
                      <a:r>
                        <a:rPr lang="ru-RU" sz="1600" u="none" strike="noStrike" dirty="0">
                          <a:effectLst/>
                        </a:rPr>
                        <a:t>2</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Львів</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816,9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14 272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2,0</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2 687,3</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3"/>
                  </a:ext>
                </a:extLst>
              </a:tr>
              <a:tr h="238995">
                <a:tc>
                  <a:txBody>
                    <a:bodyPr/>
                    <a:lstStyle/>
                    <a:p>
                      <a:pPr algn="ctr" fontAlgn="ctr"/>
                      <a:r>
                        <a:rPr lang="ru-RU" sz="1600" u="none" strike="noStrike" dirty="0">
                          <a:effectLst/>
                        </a:rPr>
                        <a:t>3</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Одеса</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884</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9 389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749,9</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4"/>
                  </a:ext>
                </a:extLst>
              </a:tr>
              <a:tr h="258061">
                <a:tc>
                  <a:txBody>
                    <a:bodyPr/>
                    <a:lstStyle/>
                    <a:p>
                      <a:pPr algn="ctr" fontAlgn="ctr"/>
                      <a:r>
                        <a:rPr lang="ru-RU" sz="1600" u="none" strike="noStrike" dirty="0">
                          <a:effectLst/>
                        </a:rPr>
                        <a:t>4</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Полтава</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312,5</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12 413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1,8</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737,4</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5"/>
                  </a:ext>
                </a:extLst>
              </a:tr>
              <a:tr h="238995">
                <a:tc>
                  <a:txBody>
                    <a:bodyPr/>
                    <a:lstStyle/>
                    <a:p>
                      <a:pPr algn="ctr" fontAlgn="ctr"/>
                      <a:r>
                        <a:rPr lang="ru-RU" sz="1600" u="none" strike="noStrike" dirty="0">
                          <a:effectLst/>
                        </a:rPr>
                        <a:t>5</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Вінниця</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400,1</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11 349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1,6</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731,6</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6"/>
                  </a:ext>
                </a:extLst>
              </a:tr>
              <a:tr h="238995">
                <a:tc>
                  <a:txBody>
                    <a:bodyPr/>
                    <a:lstStyle/>
                    <a:p>
                      <a:pPr algn="ctr" fontAlgn="ctr"/>
                      <a:r>
                        <a:rPr lang="ru-RU" sz="1600" u="none" strike="noStrike" dirty="0">
                          <a:effectLst/>
                        </a:rPr>
                        <a:t>6</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Луцьк</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228,9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12 078</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501,9</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7"/>
                  </a:ext>
                </a:extLst>
              </a:tr>
              <a:tr h="238995">
                <a:tc>
                  <a:txBody>
                    <a:bodyPr/>
                    <a:lstStyle/>
                    <a:p>
                      <a:pPr algn="ctr" fontAlgn="ctr"/>
                      <a:r>
                        <a:rPr lang="ru-RU" sz="1600" b="1" u="none" strike="noStrike" dirty="0">
                          <a:effectLst/>
                        </a:rPr>
                        <a:t>7</a:t>
                      </a:r>
                      <a:endParaRPr lang="ru-RU" sz="1600" b="1"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b="1" u="none" strike="noStrike" dirty="0" smtClean="0">
                          <a:effectLst/>
                        </a:rPr>
                        <a:t>Житомир</a:t>
                      </a:r>
                      <a:endParaRPr lang="ru-RU" sz="1600" b="1" i="0" u="none" strike="noStrike" dirty="0">
                        <a:solidFill>
                          <a:schemeClr val="accent4">
                            <a:lumMod val="75000"/>
                          </a:schemeClr>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b="1" u="none" strike="noStrike" dirty="0" smtClean="0">
                          <a:effectLst/>
                        </a:rPr>
                        <a:t>241,3</a:t>
                      </a:r>
                      <a:endParaRPr lang="ru-RU" sz="1600" b="1" i="0" u="none" strike="noStrike" dirty="0">
                        <a:solidFill>
                          <a:schemeClr val="accent4">
                            <a:lumMod val="75000"/>
                          </a:schemeClr>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b="1" u="none" strike="noStrike" dirty="0" smtClean="0">
                          <a:effectLst/>
                        </a:rPr>
                        <a:t>10 763</a:t>
                      </a:r>
                      <a:endParaRPr lang="ru-RU" sz="1600" b="1" i="0" u="none" strike="noStrike" dirty="0">
                        <a:solidFill>
                          <a:schemeClr val="accent4">
                            <a:lumMod val="75000"/>
                          </a:schemeClr>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b="1" u="none" strike="noStrike" dirty="0" smtClean="0">
                          <a:effectLst/>
                        </a:rPr>
                        <a:t>1,5</a:t>
                      </a:r>
                      <a:endParaRPr lang="ru-RU" sz="1600" b="1" i="0" u="none" strike="noStrike" dirty="0">
                        <a:solidFill>
                          <a:schemeClr val="accent4">
                            <a:lumMod val="75000"/>
                          </a:schemeClr>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1" i="0" u="none" strike="noStrike" dirty="0" smtClean="0">
                          <a:solidFill>
                            <a:schemeClr val="tx1"/>
                          </a:solidFill>
                          <a:effectLst/>
                          <a:latin typeface="+mn-lt"/>
                        </a:rPr>
                        <a:t>370,5</a:t>
                      </a:r>
                      <a:endParaRPr lang="ru-RU" sz="1600" b="1" i="0" u="none" strike="noStrike" dirty="0">
                        <a:solidFill>
                          <a:schemeClr val="accent4">
                            <a:lumMod val="75000"/>
                          </a:schemeClr>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b="1"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8"/>
                  </a:ext>
                </a:extLst>
              </a:tr>
              <a:tr h="245630">
                <a:tc>
                  <a:txBody>
                    <a:bodyPr/>
                    <a:lstStyle/>
                    <a:p>
                      <a:pPr algn="ctr" fontAlgn="ctr"/>
                      <a:r>
                        <a:rPr lang="ru-RU" sz="1600" u="none" strike="noStrike" dirty="0">
                          <a:effectLst/>
                        </a:rPr>
                        <a:t>8</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Івано-Франківськ</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299,2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9 851</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smtClean="0">
                          <a:effectLst/>
                        </a:rPr>
                        <a:t>1,4</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322,9</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09"/>
                  </a:ext>
                </a:extLst>
              </a:tr>
              <a:tr h="238995">
                <a:tc>
                  <a:txBody>
                    <a:bodyPr/>
                    <a:lstStyle/>
                    <a:p>
                      <a:pPr algn="ctr" fontAlgn="ctr"/>
                      <a:r>
                        <a:rPr lang="ru-RU" sz="1600" u="none" strike="noStrike" dirty="0">
                          <a:effectLst/>
                        </a:rPr>
                        <a:t>9</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ru-RU" sz="1600" u="none" strike="noStrike" dirty="0" err="1" smtClean="0">
                          <a:effectLst/>
                        </a:rPr>
                        <a:t>Черкаси</a:t>
                      </a:r>
                      <a:endParaRPr lang="ru-RU" sz="1600" b="0" i="0" u="none" strike="noStrike" dirty="0" smtClean="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rgbClr val="000000"/>
                          </a:solidFill>
                          <a:effectLst/>
                          <a:latin typeface="Times New Roman" panose="02020603050405020304" pitchFamily="18" charset="0"/>
                        </a:rPr>
                        <a:t>271,6</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rgbClr val="000000"/>
                          </a:solidFill>
                          <a:effectLst/>
                          <a:latin typeface="Times New Roman" panose="02020603050405020304" pitchFamily="18" charset="0"/>
                        </a:rPr>
                        <a:t>10 018</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rgbClr val="000000"/>
                          </a:solidFill>
                          <a:effectLst/>
                          <a:latin typeface="Times New Roman" panose="02020603050405020304" pitchFamily="18" charset="0"/>
                        </a:rPr>
                        <a:t>1,4</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315,8</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0"/>
                  </a:ext>
                </a:extLst>
              </a:tr>
              <a:tr h="194947">
                <a:tc>
                  <a:txBody>
                    <a:bodyPr/>
                    <a:lstStyle/>
                    <a:p>
                      <a:pPr algn="ctr" fontAlgn="ctr"/>
                      <a:r>
                        <a:rPr lang="ru-RU" sz="1600" u="none" strike="noStrike" dirty="0">
                          <a:effectLst/>
                        </a:rPr>
                        <a:t>10</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Рівне</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231,7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9 929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1,4</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259,1</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1"/>
                  </a:ext>
                </a:extLst>
              </a:tr>
              <a:tr h="238995">
                <a:tc>
                  <a:txBody>
                    <a:bodyPr/>
                    <a:lstStyle/>
                    <a:p>
                      <a:pPr algn="ctr" fontAlgn="ctr"/>
                      <a:r>
                        <a:rPr lang="ru-RU" sz="1600" u="none" strike="noStrike" dirty="0">
                          <a:effectLst/>
                        </a:rPr>
                        <a:t>11</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Ужгород</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135,6</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11 309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1,6</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245,2</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2"/>
                  </a:ext>
                </a:extLst>
              </a:tr>
              <a:tr h="238995">
                <a:tc>
                  <a:txBody>
                    <a:bodyPr/>
                    <a:lstStyle/>
                    <a:p>
                      <a:pPr algn="ctr" fontAlgn="ctr"/>
                      <a:r>
                        <a:rPr lang="ru-RU" sz="1600" u="none" strike="noStrike" dirty="0">
                          <a:effectLst/>
                        </a:rPr>
                        <a:t>12</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uk-UA" sz="1600" b="0" i="0" u="none" strike="noStrike" dirty="0" smtClean="0">
                          <a:solidFill>
                            <a:schemeClr val="tx1"/>
                          </a:solidFill>
                          <a:effectLst/>
                          <a:latin typeface="Times New Roman" panose="02020603050405020304" pitchFamily="18" charset="0"/>
                        </a:rPr>
                        <a:t>Запоріжжя</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761,8</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8 231</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1,2</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205,1</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3"/>
                  </a:ext>
                </a:extLst>
              </a:tr>
              <a:tr h="238220">
                <a:tc>
                  <a:txBody>
                    <a:bodyPr/>
                    <a:lstStyle/>
                    <a:p>
                      <a:pPr algn="ctr" fontAlgn="ctr"/>
                      <a:r>
                        <a:rPr lang="ru-RU" sz="1600" u="none" strike="noStrike" dirty="0">
                          <a:effectLst/>
                        </a:rPr>
                        <a:t>13</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err="1" smtClean="0">
                          <a:effectLst/>
                        </a:rPr>
                        <a:t>Тернопіль</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252,6</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9 300</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203,0</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4"/>
                  </a:ext>
                </a:extLst>
              </a:tr>
              <a:tr h="270935">
                <a:tc>
                  <a:txBody>
                    <a:bodyPr/>
                    <a:lstStyle/>
                    <a:p>
                      <a:pPr algn="ctr" fontAlgn="ctr"/>
                      <a:r>
                        <a:rPr lang="ru-RU" sz="1600" u="none" strike="noStrike" dirty="0">
                          <a:effectLst/>
                        </a:rPr>
                        <a:t>14</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uk-UA" sz="1600" b="0" i="0" u="none" strike="noStrike" dirty="0" smtClean="0">
                          <a:solidFill>
                            <a:srgbClr val="000000"/>
                          </a:solidFill>
                          <a:effectLst/>
                          <a:latin typeface="Times New Roman" panose="02020603050405020304" pitchFamily="18" charset="0"/>
                        </a:rPr>
                        <a:t>Кропивницький</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218,0</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9 469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1,4</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193,6</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5"/>
                  </a:ext>
                </a:extLst>
              </a:tr>
              <a:tr h="238995">
                <a:tc>
                  <a:txBody>
                    <a:bodyPr/>
                    <a:lstStyle/>
                    <a:p>
                      <a:pPr algn="ctr" fontAlgn="ctr"/>
                      <a:r>
                        <a:rPr lang="ru-RU" sz="1600" u="none" strike="noStrike" dirty="0">
                          <a:effectLst/>
                        </a:rPr>
                        <a:t>15</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err="1" smtClean="0">
                          <a:effectLst/>
                        </a:rPr>
                        <a:t>Чернівці</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251,9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9 186</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188,1</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smtClean="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6"/>
                  </a:ext>
                </a:extLst>
              </a:tr>
              <a:tr h="292121">
                <a:tc>
                  <a:txBody>
                    <a:bodyPr/>
                    <a:lstStyle/>
                    <a:p>
                      <a:pPr algn="ctr" fontAlgn="ctr"/>
                      <a:r>
                        <a:rPr lang="ru-RU" sz="1600" u="none" strike="noStrike" dirty="0">
                          <a:effectLst/>
                        </a:rPr>
                        <a:t>16</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uk-UA" sz="1600" b="0" i="0" u="none" strike="noStrike" dirty="0" smtClean="0">
                          <a:solidFill>
                            <a:schemeClr val="tx1"/>
                          </a:solidFill>
                          <a:effectLst/>
                          <a:latin typeface="Times New Roman" panose="02020603050405020304" pitchFamily="18" charset="0"/>
                        </a:rPr>
                        <a:t>Хмельницький</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302,9</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8 907</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1,3</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uk-UA" sz="1600" b="0" i="0" u="none" strike="noStrike" dirty="0" smtClean="0">
                          <a:solidFill>
                            <a:schemeClr val="tx1"/>
                          </a:solidFill>
                          <a:effectLst/>
                          <a:latin typeface="Times New Roman" panose="02020603050405020304" pitchFamily="18" charset="0"/>
                        </a:rPr>
                        <a:t>184,0</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b="0" u="none" strike="noStrike" dirty="0">
                          <a:solidFill>
                            <a:schemeClr val="tx1"/>
                          </a:solidFill>
                          <a:effectLst/>
                        </a:rPr>
                        <a:t> </a:t>
                      </a:r>
                      <a:endParaRPr lang="ru-RU" sz="1600" b="0" i="0" u="none" strike="noStrike" dirty="0">
                        <a:solidFill>
                          <a:schemeClr val="tx1"/>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7"/>
                  </a:ext>
                </a:extLst>
              </a:tr>
              <a:tr h="238995">
                <a:tc>
                  <a:txBody>
                    <a:bodyPr/>
                    <a:lstStyle/>
                    <a:p>
                      <a:pPr algn="ctr" fontAlgn="ctr"/>
                      <a:r>
                        <a:rPr lang="ru-RU" sz="1600" u="none" strike="noStrike" dirty="0">
                          <a:effectLst/>
                        </a:rPr>
                        <a:t>17</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Харків</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1 342,2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7 907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1,1</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143,8</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8"/>
                  </a:ext>
                </a:extLst>
              </a:tr>
              <a:tr h="238995">
                <a:tc>
                  <a:txBody>
                    <a:bodyPr/>
                    <a:lstStyle/>
                    <a:p>
                      <a:pPr algn="ctr" fontAlgn="ctr"/>
                      <a:r>
                        <a:rPr lang="ru-RU" sz="1600" u="none" strike="noStrike" dirty="0">
                          <a:effectLst/>
                        </a:rPr>
                        <a:t>18</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Чернігів</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256,3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8 202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65,3</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19"/>
                  </a:ext>
                </a:extLst>
              </a:tr>
              <a:tr h="198238">
                <a:tc>
                  <a:txBody>
                    <a:bodyPr/>
                    <a:lstStyle/>
                    <a:p>
                      <a:pPr algn="ctr" fontAlgn="ctr"/>
                      <a:r>
                        <a:rPr lang="ru-RU" sz="1600" u="none" strike="noStrike" dirty="0">
                          <a:effectLst/>
                        </a:rPr>
                        <a:t>19</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Суми</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295,3</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7 539</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1,1</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20"/>
                  </a:ext>
                </a:extLst>
              </a:tr>
              <a:tr h="238995">
                <a:tc>
                  <a:txBody>
                    <a:bodyPr/>
                    <a:lstStyle/>
                    <a:p>
                      <a:pPr algn="ctr" fontAlgn="ctr"/>
                      <a:r>
                        <a:rPr lang="ru-RU" sz="1600" u="none" strike="noStrike" dirty="0">
                          <a:effectLst/>
                        </a:rPr>
                        <a:t>20</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Миколаїв</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433,4</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7 212</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1,0</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21"/>
                  </a:ext>
                </a:extLst>
              </a:tr>
              <a:tr h="238995">
                <a:tc>
                  <a:txBody>
                    <a:bodyPr/>
                    <a:lstStyle/>
                    <a:p>
                      <a:pPr algn="ctr" fontAlgn="ctr"/>
                      <a:r>
                        <a:rPr lang="ru-RU" sz="1600" u="none" strike="noStrike" dirty="0">
                          <a:effectLst/>
                        </a:rPr>
                        <a:t>21</a:t>
                      </a:r>
                      <a:endParaRPr lang="ru-RU" sz="1600" b="0" i="0" u="none" strike="noStrike" dirty="0">
                        <a:solidFill>
                          <a:srgbClr val="000000"/>
                        </a:solidFill>
                        <a:effectLst/>
                        <a:latin typeface="Times New Roman" panose="02020603050405020304" pitchFamily="18" charset="0"/>
                      </a:endParaRPr>
                    </a:p>
                  </a:txBody>
                  <a:tcPr marL="3664" marR="3664" marT="3664" marB="0" anchor="ctr"/>
                </a:tc>
                <a:tc>
                  <a:txBody>
                    <a:bodyPr/>
                    <a:lstStyle/>
                    <a:p>
                      <a:pPr algn="l" fontAlgn="ctr"/>
                      <a:r>
                        <a:rPr lang="ru-RU" sz="1600" u="none" strike="noStrike" dirty="0" smtClean="0">
                          <a:effectLst/>
                        </a:rPr>
                        <a:t>Херсон</a:t>
                      </a:r>
                      <a:endParaRPr lang="ru-RU" sz="1600" b="0"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181,7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5 527</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0,8</a:t>
                      </a:r>
                      <a:endParaRPr lang="ru-RU" sz="1600" b="1" i="0" u="none" strike="noStrike" dirty="0">
                        <a:solidFill>
                          <a:srgbClr val="000000"/>
                        </a:solidFill>
                        <a:effectLst/>
                        <a:latin typeface="Times New Roman" panose="02020603050405020304" pitchFamily="18" charset="0"/>
                      </a:endParaRPr>
                    </a:p>
                  </a:txBody>
                  <a:tcPr marL="3664" marR="3664" marT="3664" marB="0" anchor="ctr">
                    <a:solidFill>
                      <a:schemeClr val="bg1"/>
                    </a:solidFill>
                  </a:tcPr>
                </a:tc>
                <a:tc>
                  <a:txBody>
                    <a:bodyPr/>
                    <a:lstStyle/>
                    <a:p>
                      <a:pPr algn="l" fontAlgn="ctr"/>
                      <a:r>
                        <a:rPr lang="ru-RU" sz="1600" u="none" strike="noStrike" dirty="0">
                          <a:effectLst/>
                        </a:rPr>
                        <a:t> </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tc>
                  <a:txBody>
                    <a:bodyPr/>
                    <a:lstStyle/>
                    <a:p>
                      <a:pPr algn="r" fontAlgn="ctr"/>
                      <a:r>
                        <a:rPr lang="ru-RU" sz="1600" u="none" strike="noStrike" dirty="0" smtClean="0">
                          <a:effectLst/>
                        </a:rPr>
                        <a:t>111,4</a:t>
                      </a:r>
                      <a:endParaRPr lang="ru-RU" sz="1600" b="1" i="0" u="none" strike="noStrike" dirty="0">
                        <a:solidFill>
                          <a:srgbClr val="FF0000"/>
                        </a:solidFill>
                        <a:effectLst/>
                        <a:latin typeface="Times New Roman" panose="02020603050405020304" pitchFamily="18" charset="0"/>
                      </a:endParaRPr>
                    </a:p>
                  </a:txBody>
                  <a:tcPr marL="3664" marR="3664" marT="3664" marB="0" anchor="ctr">
                    <a:solidFill>
                      <a:schemeClr val="bg1"/>
                    </a:solidFill>
                  </a:tcPr>
                </a:tc>
                <a:extLst>
                  <a:ext uri="{0D108BD9-81ED-4DB2-BD59-A6C34878D82A}">
                    <a16:rowId xmlns:a16="http://schemas.microsoft.com/office/drawing/2014/main" val="10022"/>
                  </a:ext>
                </a:extLst>
              </a:tr>
            </a:tbl>
          </a:graphicData>
        </a:graphic>
      </p:graphicFrame>
      <p:sp>
        <p:nvSpPr>
          <p:cNvPr id="6" name="Заголовок 1"/>
          <p:cNvSpPr>
            <a:spLocks noGrp="1"/>
          </p:cNvSpPr>
          <p:nvPr>
            <p:ph type="title"/>
          </p:nvPr>
        </p:nvSpPr>
        <p:spPr>
          <a:xfrm>
            <a:off x="299258" y="8313"/>
            <a:ext cx="11596255" cy="448887"/>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ОБСЯГ реверсної дотації за надходженням ПДФО на 2027 рік</a:t>
            </a:r>
            <a:endParaRPr lang="uk-UA" sz="28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2377090993"/>
              </p:ext>
            </p:extLst>
          </p:nvPr>
        </p:nvGraphicFramePr>
        <p:xfrm>
          <a:off x="698269" y="458751"/>
          <a:ext cx="10837949" cy="6230072"/>
        </p:xfrm>
        <a:graphic>
          <a:graphicData uri="http://schemas.openxmlformats.org/drawingml/2006/table">
            <a:tbl>
              <a:tblPr>
                <a:tableStyleId>{BC89EF96-8CEA-46FF-86C4-4CE0E7609802}</a:tableStyleId>
              </a:tblPr>
              <a:tblGrid>
                <a:gridCol w="3632662">
                  <a:extLst>
                    <a:ext uri="{9D8B030D-6E8A-4147-A177-3AD203B41FA5}">
                      <a16:colId xmlns:a16="http://schemas.microsoft.com/office/drawing/2014/main" val="20000"/>
                    </a:ext>
                  </a:extLst>
                </a:gridCol>
                <a:gridCol w="1612669">
                  <a:extLst>
                    <a:ext uri="{9D8B030D-6E8A-4147-A177-3AD203B41FA5}">
                      <a16:colId xmlns:a16="http://schemas.microsoft.com/office/drawing/2014/main" val="20001"/>
                    </a:ext>
                  </a:extLst>
                </a:gridCol>
                <a:gridCol w="1413164">
                  <a:extLst>
                    <a:ext uri="{9D8B030D-6E8A-4147-A177-3AD203B41FA5}">
                      <a16:colId xmlns:a16="http://schemas.microsoft.com/office/drawing/2014/main" val="20002"/>
                    </a:ext>
                  </a:extLst>
                </a:gridCol>
                <a:gridCol w="1300539">
                  <a:extLst>
                    <a:ext uri="{9D8B030D-6E8A-4147-A177-3AD203B41FA5}">
                      <a16:colId xmlns:a16="http://schemas.microsoft.com/office/drawing/2014/main" val="20003"/>
                    </a:ext>
                  </a:extLst>
                </a:gridCol>
                <a:gridCol w="1442661">
                  <a:extLst>
                    <a:ext uri="{9D8B030D-6E8A-4147-A177-3AD203B41FA5}">
                      <a16:colId xmlns:a16="http://schemas.microsoft.com/office/drawing/2014/main" val="20004"/>
                    </a:ext>
                  </a:extLst>
                </a:gridCol>
                <a:gridCol w="1436254">
                  <a:extLst>
                    <a:ext uri="{9D8B030D-6E8A-4147-A177-3AD203B41FA5}">
                      <a16:colId xmlns:a16="http://schemas.microsoft.com/office/drawing/2014/main" val="20005"/>
                    </a:ext>
                  </a:extLst>
                </a:gridCol>
              </a:tblGrid>
              <a:tr h="763216">
                <a:tc>
                  <a:txBody>
                    <a:bodyPr/>
                    <a:lstStyle/>
                    <a:p>
                      <a:pPr algn="ctr" fontAlgn="ctr"/>
                      <a:r>
                        <a:rPr lang="ru-RU" sz="1400" b="1" u="none" strike="noStrike" dirty="0">
                          <a:effectLst/>
                        </a:rPr>
                        <a:t>Назва місцевого бюджету </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ctr" fontAlgn="ctr"/>
                      <a:r>
                        <a:rPr lang="ru-RU" sz="1400" b="1" u="none" strike="noStrike" dirty="0">
                          <a:effectLst/>
                        </a:rPr>
                        <a:t>Населення з урахуванням кількості ВПО, </a:t>
                      </a:r>
                      <a:br>
                        <a:rPr lang="ru-RU" sz="1400" b="1" u="none" strike="noStrike" dirty="0">
                          <a:effectLst/>
                        </a:rPr>
                      </a:br>
                      <a:r>
                        <a:rPr lang="ru-RU" sz="1400" b="1" u="none" strike="noStrike" dirty="0">
                          <a:effectLst/>
                        </a:rPr>
                        <a:t>(тис. чол)</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ctr" fontAlgn="ctr"/>
                      <a:r>
                        <a:rPr lang="ru-RU" sz="1400" b="1" u="none" strike="noStrike" dirty="0">
                          <a:effectLst/>
                        </a:rPr>
                        <a:t>Надходження ПДФО на 1 жителя, </a:t>
                      </a:r>
                      <a:br>
                        <a:rPr lang="ru-RU" sz="1400" b="1" u="none" strike="noStrike" dirty="0">
                          <a:effectLst/>
                        </a:rPr>
                      </a:br>
                      <a:r>
                        <a:rPr lang="ru-RU" sz="1400" b="1" u="none" strike="noStrike" dirty="0">
                          <a:effectLst/>
                        </a:rPr>
                        <a:t>(грн)</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ctr" fontAlgn="ctr"/>
                      <a:r>
                        <a:rPr lang="ru-RU" sz="1400" b="1" u="none" strike="noStrike" dirty="0">
                          <a:effectLst/>
                        </a:rPr>
                        <a:t>Індекс податко-спроможності відповідного бюджету</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ctr" fontAlgn="ctr"/>
                      <a:r>
                        <a:rPr lang="ru-RU" sz="1400" b="1" u="none" strike="noStrike" dirty="0">
                          <a:effectLst/>
                        </a:rPr>
                        <a:t>Реверсна дотація </a:t>
                      </a:r>
                      <a:br>
                        <a:rPr lang="ru-RU" sz="1400" b="1" u="none" strike="noStrike" dirty="0">
                          <a:effectLst/>
                        </a:rPr>
                      </a:br>
                      <a:r>
                        <a:rPr lang="ru-RU" sz="1400" b="1" u="none" strike="noStrike" dirty="0" smtClean="0">
                          <a:effectLst/>
                        </a:rPr>
                        <a:t>(млн</a:t>
                      </a:r>
                      <a:r>
                        <a:rPr lang="ru-RU" sz="1400" b="1" u="none" strike="noStrike" baseline="0" dirty="0" smtClean="0">
                          <a:effectLst/>
                        </a:rPr>
                        <a:t> </a:t>
                      </a:r>
                      <a:r>
                        <a:rPr lang="ru-RU" sz="1400" b="1" u="none" strike="noStrike" dirty="0" smtClean="0">
                          <a:effectLst/>
                        </a:rPr>
                        <a:t> </a:t>
                      </a:r>
                      <a:r>
                        <a:rPr lang="ru-RU" sz="1400" b="1" u="none" strike="noStrike" dirty="0" err="1" smtClean="0">
                          <a:effectLst/>
                        </a:rPr>
                        <a:t>грн</a:t>
                      </a:r>
                      <a:r>
                        <a:rPr lang="ru-RU" sz="1400" b="1" u="none" strike="noStrike" dirty="0">
                          <a:effectLst/>
                        </a:rPr>
                        <a:t>)</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ctr" fontAlgn="ctr"/>
                      <a:r>
                        <a:rPr lang="ru-RU" sz="1400" b="1" u="none" strike="noStrike" dirty="0">
                          <a:effectLst/>
                        </a:rPr>
                        <a:t>Базова дотація,</a:t>
                      </a:r>
                      <a:br>
                        <a:rPr lang="ru-RU" sz="1400" b="1" u="none" strike="noStrike" dirty="0">
                          <a:effectLst/>
                        </a:rPr>
                      </a:br>
                      <a:r>
                        <a:rPr lang="ru-RU" sz="1400" b="1" u="none" strike="noStrike" dirty="0" smtClean="0">
                          <a:effectLst/>
                        </a:rPr>
                        <a:t>(млн </a:t>
                      </a:r>
                      <a:r>
                        <a:rPr lang="ru-RU" sz="1400" b="1" u="none" strike="noStrike" dirty="0">
                          <a:effectLst/>
                        </a:rPr>
                        <a:t>грн)</a:t>
                      </a:r>
                      <a:endParaRPr lang="ru-RU" sz="1400" b="1" i="0" u="none" strike="noStrike" dirty="0">
                        <a:solidFill>
                          <a:srgbClr val="000000"/>
                        </a:solidFill>
                        <a:effectLst/>
                        <a:latin typeface="Times New Roman" panose="02020603050405020304" pitchFamily="18" charset="0"/>
                      </a:endParaRPr>
                    </a:p>
                  </a:txBody>
                  <a:tcPr marL="9526" marR="9526" marT="9526" marB="0" anchor="ctr"/>
                </a:tc>
                <a:extLst>
                  <a:ext uri="{0D108BD9-81ED-4DB2-BD59-A6C34878D82A}">
                    <a16:rowId xmlns:a16="http://schemas.microsoft.com/office/drawing/2014/main" val="10000"/>
                  </a:ext>
                </a:extLst>
              </a:tr>
              <a:tr h="258686">
                <a:tc>
                  <a:txBody>
                    <a:bodyPr/>
                    <a:lstStyle/>
                    <a:p>
                      <a:pPr algn="l" fontAlgn="ctr"/>
                      <a:r>
                        <a:rPr lang="ru-RU" sz="1400" u="none" strike="noStrike" dirty="0" smtClean="0">
                          <a:effectLst/>
                        </a:rPr>
                        <a:t>  Зведений </a:t>
                      </a:r>
                      <a:r>
                        <a:rPr lang="ru-RU" sz="1400" u="none" strike="noStrike" dirty="0">
                          <a:effectLst/>
                        </a:rPr>
                        <a:t>бюджет Житомирської області</a:t>
                      </a:r>
                      <a:endParaRPr lang="ru-RU" sz="1400" b="1"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1 159,2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6 594</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578,3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1 043,2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1"/>
                  </a:ext>
                </a:extLst>
              </a:tr>
              <a:tr h="255421">
                <a:tc>
                  <a:txBody>
                    <a:bodyPr/>
                    <a:lstStyle/>
                    <a:p>
                      <a:pPr algn="l" fontAlgn="ctr"/>
                      <a:r>
                        <a:rPr lang="ru-RU" sz="1600" b="1" u="none" strike="noStrike" dirty="0">
                          <a:effectLst/>
                        </a:rPr>
                        <a:t>    </a:t>
                      </a:r>
                      <a:r>
                        <a:rPr lang="ru-RU" sz="1600" b="1" u="none" strike="noStrike" dirty="0" smtClean="0">
                          <a:effectLst/>
                        </a:rPr>
                        <a:t>Житомир</a:t>
                      </a:r>
                      <a:endParaRPr lang="ru-RU" sz="1600" b="1" i="0" u="none" strike="noStrike" dirty="0">
                        <a:solidFill>
                          <a:srgbClr val="FF0000"/>
                        </a:solidFill>
                        <a:effectLst/>
                        <a:latin typeface="Times New Roman" panose="02020603050405020304" pitchFamily="18" charset="0"/>
                      </a:endParaRPr>
                    </a:p>
                  </a:txBody>
                  <a:tcPr marL="9526" marR="9526" marT="9526" marB="0" anchor="ctr"/>
                </a:tc>
                <a:tc>
                  <a:txBody>
                    <a:bodyPr/>
                    <a:lstStyle/>
                    <a:p>
                      <a:pPr algn="r" fontAlgn="ctr"/>
                      <a:r>
                        <a:rPr lang="ru-RU" sz="1600" b="1" u="none" strike="noStrike" dirty="0" smtClean="0">
                          <a:effectLst/>
                        </a:rPr>
                        <a:t>241,3</a:t>
                      </a:r>
                      <a:endParaRPr lang="ru-RU" sz="16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600" b="1" u="none" strike="noStrike" dirty="0" smtClean="0">
                          <a:effectLst/>
                        </a:rPr>
                        <a:t>10 763</a:t>
                      </a:r>
                      <a:endParaRPr lang="ru-RU" sz="16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600" b="1" u="none" strike="noStrike" dirty="0" smtClean="0">
                          <a:effectLst/>
                        </a:rPr>
                        <a:t>1,5</a:t>
                      </a:r>
                      <a:endParaRPr lang="ru-RU" sz="16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600" b="1" u="none" strike="noStrike" dirty="0" smtClean="0">
                          <a:effectLst/>
                        </a:rPr>
                        <a:t>370,5</a:t>
                      </a:r>
                      <a:endParaRPr lang="ru-RU" sz="16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600" b="1" u="none" strike="noStrike" dirty="0">
                          <a:effectLst/>
                        </a:rPr>
                        <a:t> </a:t>
                      </a:r>
                      <a:endParaRPr lang="ru-RU" sz="16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2"/>
                  </a:ext>
                </a:extLst>
              </a:tr>
              <a:tr h="255421">
                <a:tc>
                  <a:txBody>
                    <a:bodyPr/>
                    <a:lstStyle/>
                    <a:p>
                      <a:pPr algn="l" fontAlgn="ctr"/>
                      <a:r>
                        <a:rPr lang="ru-RU" sz="1600" u="none" strike="noStrike" dirty="0">
                          <a:effectLst/>
                        </a:rPr>
                        <a:t>   </a:t>
                      </a:r>
                      <a:r>
                        <a:rPr lang="ru-RU" sz="1600" u="none" strike="noStrike" dirty="0" smtClean="0">
                          <a:effectLst/>
                        </a:rPr>
                        <a:t>Бердичів</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79,2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4 621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106,0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3"/>
                  </a:ext>
                </a:extLst>
              </a:tr>
              <a:tr h="255421">
                <a:tc>
                  <a:txBody>
                    <a:bodyPr/>
                    <a:lstStyle/>
                    <a:p>
                      <a:pPr algn="l" fontAlgn="ctr"/>
                      <a:r>
                        <a:rPr lang="ru-RU" sz="1600" u="none" strike="noStrike" dirty="0">
                          <a:effectLst/>
                        </a:rPr>
                        <a:t>   </a:t>
                      </a:r>
                      <a:r>
                        <a:rPr lang="ru-RU" sz="1600" u="none" strike="noStrike" dirty="0" smtClean="0">
                          <a:effectLst/>
                        </a:rPr>
                        <a:t>Коростень</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67,7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6 673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uk-UA" sz="1400" u="none" strike="noStrike" dirty="0" smtClean="0">
                          <a:effectLst/>
                        </a:rPr>
                        <a:t>1,0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4"/>
                  </a:ext>
                </a:extLst>
              </a:tr>
              <a:tr h="255421">
                <a:tc>
                  <a:txBody>
                    <a:bodyPr/>
                    <a:lstStyle/>
                    <a:p>
                      <a:pPr algn="l" fontAlgn="ctr"/>
                      <a:r>
                        <a:rPr lang="ru-RU" sz="1600" u="none" strike="noStrike" dirty="0">
                          <a:effectLst/>
                        </a:rPr>
                        <a:t>   </a:t>
                      </a:r>
                      <a:r>
                        <a:rPr lang="ru-RU" sz="1600" u="none" strike="noStrike" dirty="0" err="1" smtClean="0">
                          <a:effectLst/>
                        </a:rPr>
                        <a:t>Звягель</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59,1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5 287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47,6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5"/>
                  </a:ext>
                </a:extLst>
              </a:tr>
              <a:tr h="255421">
                <a:tc>
                  <a:txBody>
                    <a:bodyPr/>
                    <a:lstStyle/>
                    <a:p>
                      <a:pPr algn="l" fontAlgn="ctr"/>
                      <a:r>
                        <a:rPr lang="ru-RU" sz="1600" u="none" strike="noStrike" dirty="0">
                          <a:effectLst/>
                        </a:rPr>
                        <a:t>   </a:t>
                      </a:r>
                      <a:r>
                        <a:rPr lang="ru-RU" sz="1600" u="none" strike="noStrike" dirty="0" smtClean="0">
                          <a:effectLst/>
                        </a:rPr>
                        <a:t>Малин</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36,6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6 718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6"/>
                  </a:ext>
                </a:extLst>
              </a:tr>
              <a:tr h="255421">
                <a:tc>
                  <a:txBody>
                    <a:bodyPr/>
                    <a:lstStyle/>
                    <a:p>
                      <a:pPr algn="l" fontAlgn="ctr"/>
                      <a:r>
                        <a:rPr lang="ru-RU" sz="1600" u="none" strike="noStrike" dirty="0">
                          <a:effectLst/>
                        </a:rPr>
                        <a:t>   </a:t>
                      </a:r>
                      <a:r>
                        <a:rPr lang="ru-RU" sz="1600" u="none" strike="noStrike" dirty="0" smtClean="0">
                          <a:effectLst/>
                        </a:rPr>
                        <a:t>Олевськ</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35,8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3 248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87,3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7"/>
                  </a:ext>
                </a:extLst>
              </a:tr>
              <a:tr h="255421">
                <a:tc>
                  <a:txBody>
                    <a:bodyPr/>
                    <a:lstStyle/>
                    <a:p>
                      <a:pPr algn="l" fontAlgn="ctr"/>
                      <a:r>
                        <a:rPr lang="ru-RU" sz="1600" u="none" strike="noStrike" dirty="0">
                          <a:effectLst/>
                        </a:rPr>
                        <a:t>   </a:t>
                      </a:r>
                      <a:r>
                        <a:rPr lang="ru-RU" sz="1600" u="none" strike="noStrike" dirty="0" smtClean="0">
                          <a:effectLst/>
                        </a:rPr>
                        <a:t>Овруч</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35,3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a:effectLst/>
                        </a:rPr>
                        <a:t>3 </a:t>
                      </a:r>
                      <a:r>
                        <a:rPr lang="ru-RU" sz="1400" u="none" strike="noStrike" dirty="0" smtClean="0">
                          <a:effectLst/>
                        </a:rPr>
                        <a:t>879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68,2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8"/>
                  </a:ext>
                </a:extLst>
              </a:tr>
              <a:tr h="255421">
                <a:tc>
                  <a:txBody>
                    <a:bodyPr/>
                    <a:lstStyle/>
                    <a:p>
                      <a:pPr algn="l" fontAlgn="ctr"/>
                      <a:r>
                        <a:rPr lang="ru-RU" sz="1600" u="none" strike="noStrike" dirty="0">
                          <a:effectLst/>
                        </a:rPr>
                        <a:t>   </a:t>
                      </a:r>
                      <a:r>
                        <a:rPr lang="ru-RU" sz="1600" u="none" strike="noStrike" dirty="0" smtClean="0">
                          <a:effectLst/>
                        </a:rPr>
                        <a:t>Радомишль</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27,4</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5 216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23,6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09"/>
                  </a:ext>
                </a:extLst>
              </a:tr>
              <a:tr h="255421">
                <a:tc>
                  <a:txBody>
                    <a:bodyPr/>
                    <a:lstStyle/>
                    <a:p>
                      <a:pPr algn="l" fontAlgn="ctr"/>
                      <a:r>
                        <a:rPr lang="ru-RU" sz="1600" u="none" strike="noStrike" dirty="0">
                          <a:effectLst/>
                        </a:rPr>
                        <a:t>   </a:t>
                      </a:r>
                      <a:r>
                        <a:rPr lang="ru-RU" sz="1600" u="none" strike="noStrike" dirty="0" smtClean="0">
                          <a:effectLst/>
                        </a:rPr>
                        <a:t>Коростишів</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26,5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4 128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45,9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0"/>
                  </a:ext>
                </a:extLst>
              </a:tr>
              <a:tr h="255421">
                <a:tc>
                  <a:txBody>
                    <a:bodyPr/>
                    <a:lstStyle/>
                    <a:p>
                      <a:pPr algn="l" fontAlgn="ctr"/>
                      <a:r>
                        <a:rPr lang="ru-RU" sz="1600" u="none" strike="noStrike" dirty="0">
                          <a:effectLst/>
                        </a:rPr>
                        <a:t>   </a:t>
                      </a:r>
                      <a:r>
                        <a:rPr lang="ru-RU" sz="1600" u="none" strike="noStrike" dirty="0" smtClean="0">
                          <a:effectLst/>
                        </a:rPr>
                        <a:t>Баранівка</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24,9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3 794</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49,8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1"/>
                  </a:ext>
                </a:extLst>
              </a:tr>
              <a:tr h="255421">
                <a:tc>
                  <a:txBody>
                    <a:bodyPr/>
                    <a:lstStyle/>
                    <a:p>
                      <a:pPr algn="l" fontAlgn="ctr"/>
                      <a:r>
                        <a:rPr lang="ru-RU" sz="1600" u="none" strike="noStrike" dirty="0">
                          <a:effectLst/>
                        </a:rPr>
                        <a:t>   </a:t>
                      </a:r>
                      <a:r>
                        <a:rPr lang="ru-RU" sz="1600" u="none" strike="noStrike" dirty="0" smtClean="0">
                          <a:effectLst/>
                        </a:rPr>
                        <a:t>Андрушівка</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a:effectLst/>
                        </a:rPr>
                        <a:t>20,6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6 143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2,5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2"/>
                  </a:ext>
                </a:extLst>
              </a:tr>
              <a:tr h="255421">
                <a:tc>
                  <a:txBody>
                    <a:bodyPr/>
                    <a:lstStyle/>
                    <a:p>
                      <a:pPr algn="l" fontAlgn="ctr"/>
                      <a:r>
                        <a:rPr lang="ru-RU" sz="1600" u="none" strike="noStrike" dirty="0">
                          <a:effectLst/>
                        </a:rPr>
                        <a:t>   </a:t>
                      </a:r>
                      <a:r>
                        <a:rPr lang="ru-RU" sz="1600" u="none" strike="noStrike" dirty="0" smtClean="0">
                          <a:effectLst/>
                        </a:rPr>
                        <a:t>Чуднів</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19,7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5 632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10,4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3"/>
                  </a:ext>
                </a:extLst>
              </a:tr>
              <a:tr h="255421">
                <a:tc>
                  <a:txBody>
                    <a:bodyPr/>
                    <a:lstStyle/>
                    <a:p>
                      <a:pPr algn="l" fontAlgn="ctr"/>
                      <a:r>
                        <a:rPr lang="ru-RU" sz="1600" u="none" strike="noStrike" dirty="0">
                          <a:effectLst/>
                        </a:rPr>
                        <a:t>   </a:t>
                      </a:r>
                      <a:r>
                        <a:rPr lang="ru-RU" sz="1600" u="none" strike="noStrike" dirty="0" smtClean="0">
                          <a:effectLst/>
                        </a:rPr>
                        <a:t>Новогуйвинськ</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20,3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6 524</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4"/>
                  </a:ext>
                </a:extLst>
              </a:tr>
              <a:tr h="255421">
                <a:tc>
                  <a:txBody>
                    <a:bodyPr/>
                    <a:lstStyle/>
                    <a:p>
                      <a:pPr algn="l" fontAlgn="ctr"/>
                      <a:r>
                        <a:rPr lang="ru-RU" sz="1600" u="none" strike="noStrike" dirty="0">
                          <a:effectLst/>
                        </a:rPr>
                        <a:t>   </a:t>
                      </a:r>
                      <a:r>
                        <a:rPr lang="ru-RU" sz="1600" u="none" strike="noStrike" dirty="0" smtClean="0">
                          <a:effectLst/>
                        </a:rPr>
                        <a:t>Черняхів</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a:effectLst/>
                        </a:rPr>
                        <a:t>19,1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4 478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27,8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5"/>
                  </a:ext>
                </a:extLst>
              </a:tr>
              <a:tr h="255421">
                <a:tc>
                  <a:txBody>
                    <a:bodyPr/>
                    <a:lstStyle/>
                    <a:p>
                      <a:pPr algn="l" fontAlgn="ctr"/>
                      <a:r>
                        <a:rPr lang="ru-RU" sz="1600" u="none" strike="noStrike" dirty="0">
                          <a:effectLst/>
                        </a:rPr>
                        <a:t>   </a:t>
                      </a:r>
                      <a:r>
                        <a:rPr lang="ru-RU" sz="1600" u="none" strike="noStrike" dirty="0" smtClean="0">
                          <a:effectLst/>
                        </a:rPr>
                        <a:t>Попільня</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17,0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7 660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6"/>
                  </a:ext>
                </a:extLst>
              </a:tr>
              <a:tr h="255421">
                <a:tc>
                  <a:txBody>
                    <a:bodyPr/>
                    <a:lstStyle/>
                    <a:p>
                      <a:pPr algn="l" fontAlgn="ctr"/>
                      <a:r>
                        <a:rPr lang="ru-RU" sz="1600" u="none" strike="noStrike" dirty="0">
                          <a:effectLst/>
                        </a:rPr>
                        <a:t>   </a:t>
                      </a:r>
                      <a:r>
                        <a:rPr lang="ru-RU" sz="1600" u="none" strike="noStrike" dirty="0" smtClean="0">
                          <a:effectLst/>
                        </a:rPr>
                        <a:t>Станишівка </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a:effectLst/>
                        </a:rPr>
                        <a:t>14,7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8 936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9,1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7"/>
                  </a:ext>
                </a:extLst>
              </a:tr>
              <a:tr h="255421">
                <a:tc>
                  <a:txBody>
                    <a:bodyPr/>
                    <a:lstStyle/>
                    <a:p>
                      <a:pPr algn="l" fontAlgn="ctr"/>
                      <a:r>
                        <a:rPr lang="ru-RU" sz="1600" u="none" strike="noStrike" dirty="0">
                          <a:effectLst/>
                        </a:rPr>
                        <a:t>   </a:t>
                      </a:r>
                      <a:r>
                        <a:rPr lang="ru-RU" sz="1600" u="none" strike="noStrike" dirty="0" smtClean="0">
                          <a:effectLst/>
                        </a:rPr>
                        <a:t>Оліївка </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12,2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19 652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2,8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72,8</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8"/>
                  </a:ext>
                </a:extLst>
              </a:tr>
              <a:tr h="255421">
                <a:tc>
                  <a:txBody>
                    <a:bodyPr/>
                    <a:lstStyle/>
                    <a:p>
                      <a:pPr algn="l" fontAlgn="ctr"/>
                      <a:r>
                        <a:rPr lang="ru-RU" sz="1600" u="none" strike="noStrike" dirty="0">
                          <a:effectLst/>
                        </a:rPr>
                        <a:t>   </a:t>
                      </a:r>
                      <a:r>
                        <a:rPr lang="ru-RU" sz="1600" u="none" strike="noStrike" dirty="0" smtClean="0">
                          <a:effectLst/>
                        </a:rPr>
                        <a:t>Глибочиця</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10,6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4 151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0,6</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18,1</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19"/>
                  </a:ext>
                </a:extLst>
              </a:tr>
              <a:tr h="255421">
                <a:tc>
                  <a:txBody>
                    <a:bodyPr/>
                    <a:lstStyle/>
                    <a:p>
                      <a:pPr algn="l" fontAlgn="ctr"/>
                      <a:r>
                        <a:rPr lang="ru-RU" sz="1600" u="none" strike="noStrike" dirty="0">
                          <a:effectLst/>
                        </a:rPr>
                        <a:t>   </a:t>
                      </a:r>
                      <a:r>
                        <a:rPr lang="ru-RU" sz="1600" u="none" strike="noStrike" dirty="0" smtClean="0">
                          <a:effectLst/>
                        </a:rPr>
                        <a:t>Березівка </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smtClean="0">
                          <a:effectLst/>
                        </a:rPr>
                        <a:t>9,5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6 137</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1,2</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20"/>
                  </a:ext>
                </a:extLst>
              </a:tr>
              <a:tr h="255421">
                <a:tc>
                  <a:txBody>
                    <a:bodyPr/>
                    <a:lstStyle/>
                    <a:p>
                      <a:pPr algn="l" fontAlgn="ctr"/>
                      <a:r>
                        <a:rPr lang="ru-RU" sz="1600" u="none" strike="noStrike" dirty="0">
                          <a:effectLst/>
                        </a:rPr>
                        <a:t>   </a:t>
                      </a:r>
                      <a:r>
                        <a:rPr lang="ru-RU" sz="1600" u="none" strike="noStrike" dirty="0" smtClean="0">
                          <a:effectLst/>
                        </a:rPr>
                        <a:t>Тетерівка </a:t>
                      </a:r>
                      <a:endParaRPr lang="ru-RU" sz="1600" b="0" i="0" u="none" strike="noStrike" dirty="0">
                        <a:solidFill>
                          <a:srgbClr val="000000"/>
                        </a:solidFill>
                        <a:effectLst/>
                        <a:latin typeface="Times New Roman" panose="02020603050405020304" pitchFamily="18" charset="0"/>
                      </a:endParaRPr>
                    </a:p>
                  </a:txBody>
                  <a:tcPr marL="9526" marR="9526" marT="9526" marB="0" anchor="ctr"/>
                </a:tc>
                <a:tc>
                  <a:txBody>
                    <a:bodyPr/>
                    <a:lstStyle/>
                    <a:p>
                      <a:pPr algn="r" fontAlgn="ctr"/>
                      <a:r>
                        <a:rPr lang="ru-RU" sz="1400" u="none" strike="noStrike" dirty="0">
                          <a:effectLst/>
                        </a:rPr>
                        <a:t>8,9</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3 363</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0,5</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l" fontAlgn="ctr"/>
                      <a:r>
                        <a:rPr lang="ru-RU" sz="1400" u="none" strike="noStrike" dirty="0">
                          <a:effectLst/>
                        </a:rPr>
                        <a:t> </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tc>
                  <a:txBody>
                    <a:bodyPr/>
                    <a:lstStyle/>
                    <a:p>
                      <a:pPr algn="r" fontAlgn="ctr"/>
                      <a:r>
                        <a:rPr lang="ru-RU" sz="1400" u="none" strike="noStrike" dirty="0" smtClean="0">
                          <a:effectLst/>
                        </a:rPr>
                        <a:t>21,0</a:t>
                      </a:r>
                      <a:endParaRPr lang="ru-RU" sz="1400" b="1" i="0" u="none" strike="noStrike" dirty="0">
                        <a:solidFill>
                          <a:srgbClr val="000000"/>
                        </a:solidFill>
                        <a:effectLst/>
                        <a:latin typeface="Times New Roman" panose="02020603050405020304" pitchFamily="18" charset="0"/>
                      </a:endParaRPr>
                    </a:p>
                  </a:txBody>
                  <a:tcPr marL="9526" marR="9526" marT="9526" marB="0" anchor="ctr">
                    <a:solidFill>
                      <a:schemeClr val="bg1"/>
                    </a:solidFill>
                  </a:tcPr>
                </a:tc>
                <a:extLst>
                  <a:ext uri="{0D108BD9-81ED-4DB2-BD59-A6C34878D82A}">
                    <a16:rowId xmlns:a16="http://schemas.microsoft.com/office/drawing/2014/main" val="10021"/>
                  </a:ext>
                </a:extLst>
              </a:tr>
            </a:tbl>
          </a:graphicData>
        </a:graphic>
      </p:graphicFrame>
      <p:sp>
        <p:nvSpPr>
          <p:cNvPr id="6" name="Заголовок 1"/>
          <p:cNvSpPr>
            <a:spLocks noGrp="1"/>
          </p:cNvSpPr>
          <p:nvPr>
            <p:ph type="title"/>
          </p:nvPr>
        </p:nvSpPr>
        <p:spPr>
          <a:xfrm>
            <a:off x="182881" y="24934"/>
            <a:ext cx="11704320" cy="423944"/>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ОБСЯГ реверсної дотації за надходженням ПДФО на 2027 рік</a:t>
            </a:r>
            <a:endParaRPr lang="uk-UA"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65" y="158115"/>
            <a:ext cx="11330247" cy="1080481"/>
          </a:xfrm>
        </p:spPr>
        <p:txBody>
          <a:bodyPr>
            <a:normAutofit fontScale="90000"/>
          </a:bodyPr>
          <a:lstStyle/>
          <a:p>
            <a:pPr algn="ctr" eaLnBrk="1" fontAlgn="auto" hangingPunct="1">
              <a:spcAft>
                <a:spcPts val="0"/>
              </a:spcAft>
              <a:defRPr/>
            </a:pPr>
            <a:r>
              <a:rPr lang="uk-UA" sz="5400" b="1" dirty="0">
                <a:latin typeface="Bookman Old Style" pitchFamily="18" charset="0"/>
              </a:rPr>
              <a:t>Втрати бюджету </a:t>
            </a:r>
            <a:r>
              <a:rPr lang="uk-UA" sz="5400" b="1" dirty="0" smtClean="0">
                <a:latin typeface="Bookman Old Style" pitchFamily="18" charset="0"/>
              </a:rPr>
              <a:t>2027 </a:t>
            </a:r>
            <a:r>
              <a:rPr lang="uk-UA" sz="5400" b="1" dirty="0">
                <a:latin typeface="Bookman Old Style" pitchFamily="18" charset="0"/>
              </a:rPr>
              <a:t>року</a:t>
            </a:r>
            <a:br>
              <a:rPr lang="uk-UA" sz="5400" b="1" dirty="0">
                <a:latin typeface="Bookman Old Style" pitchFamily="18" charset="0"/>
              </a:rPr>
            </a:br>
            <a:r>
              <a:rPr lang="uk-UA" sz="3600" b="1" i="1" dirty="0">
                <a:latin typeface="Bookman Old Style" pitchFamily="18" charset="0"/>
              </a:rPr>
              <a:t>(зміни бюджетного законодавства</a:t>
            </a:r>
            <a:r>
              <a:rPr lang="uk-UA" sz="3600" b="1" dirty="0">
                <a:latin typeface="Bookman Old Style" pitchFamily="18" charset="0"/>
              </a:rPr>
              <a:t>)</a:t>
            </a:r>
            <a:endParaRPr lang="ru-RU" sz="3600" b="1" dirty="0">
              <a:latin typeface="Bookman Old Style" pitchFamily="18" charset="0"/>
            </a:endParaRPr>
          </a:p>
        </p:txBody>
      </p:sp>
      <p:sp>
        <p:nvSpPr>
          <p:cNvPr id="3" name="Объект 2"/>
          <p:cNvSpPr>
            <a:spLocks noGrp="1"/>
          </p:cNvSpPr>
          <p:nvPr>
            <p:ph idx="1"/>
          </p:nvPr>
        </p:nvSpPr>
        <p:spPr>
          <a:xfrm>
            <a:off x="332509" y="1347788"/>
            <a:ext cx="11667404" cy="4684712"/>
          </a:xfrm>
        </p:spPr>
        <p:txBody>
          <a:bodyPr rtlCol="0">
            <a:normAutofit fontScale="92500"/>
          </a:bodyPr>
          <a:lstStyle/>
          <a:p>
            <a:pPr eaLnBrk="1" fontAlgn="auto" hangingPunct="1">
              <a:spcAft>
                <a:spcPts val="0"/>
              </a:spcAft>
              <a:buFont typeface="Wingdings" panose="05000000000000000000" pitchFamily="2" charset="2"/>
              <a:buChar char="ü"/>
              <a:defRPr/>
            </a:pPr>
            <a:r>
              <a:rPr lang="uk-UA" sz="4400" dirty="0"/>
              <a:t>вилучення  до  ДБ  реверсної   дотації </a:t>
            </a:r>
            <a:r>
              <a:rPr lang="uk-UA" sz="4400" dirty="0" smtClean="0"/>
              <a:t>  –  </a:t>
            </a:r>
            <a:r>
              <a:rPr lang="uk-UA" sz="4400" b="1" dirty="0" smtClean="0"/>
              <a:t>370,5 млн грн</a:t>
            </a:r>
            <a:r>
              <a:rPr lang="uk-UA" sz="4400" b="1" dirty="0"/>
              <a:t>;</a:t>
            </a:r>
          </a:p>
          <a:p>
            <a:pPr eaLnBrk="1" fontAlgn="auto" hangingPunct="1">
              <a:spcAft>
                <a:spcPts val="0"/>
              </a:spcAft>
              <a:buFont typeface="Wingdings" panose="05000000000000000000" pitchFamily="2" charset="2"/>
              <a:buChar char="ü"/>
              <a:defRPr/>
            </a:pPr>
            <a:r>
              <a:rPr lang="uk-UA" sz="4400" dirty="0"/>
              <a:t> відсутність державної субвенції на відшкодування різниці в тарифах, </a:t>
            </a:r>
            <a:r>
              <a:rPr lang="uk-UA" sz="4400" u="sng" dirty="0"/>
              <a:t>заборгованість:</a:t>
            </a:r>
            <a:r>
              <a:rPr lang="uk-UA" sz="4400" dirty="0"/>
              <a:t> </a:t>
            </a:r>
          </a:p>
          <a:p>
            <a:pPr eaLnBrk="1" fontAlgn="auto" hangingPunct="1">
              <a:spcAft>
                <a:spcPts val="0"/>
              </a:spcAft>
              <a:buSzPct val="75000"/>
              <a:buFont typeface="Wingdings" panose="05000000000000000000" pitchFamily="2" charset="2"/>
              <a:buChar char="Ø"/>
              <a:defRPr/>
            </a:pPr>
            <a:r>
              <a:rPr lang="uk-UA" sz="4400" dirty="0">
                <a:solidFill>
                  <a:srgbClr val="FF0000"/>
                </a:solidFill>
              </a:rPr>
              <a:t>на </a:t>
            </a:r>
            <a:r>
              <a:rPr lang="uk-UA" sz="4400" dirty="0" smtClean="0">
                <a:solidFill>
                  <a:srgbClr val="FF0000"/>
                </a:solidFill>
              </a:rPr>
              <a:t>01.07.26р</a:t>
            </a:r>
            <a:r>
              <a:rPr lang="uk-UA" sz="4400" dirty="0">
                <a:solidFill>
                  <a:srgbClr val="FF0000"/>
                </a:solidFill>
              </a:rPr>
              <a:t>. – </a:t>
            </a:r>
            <a:r>
              <a:rPr lang="uk-UA" sz="4400" b="1" dirty="0" smtClean="0">
                <a:solidFill>
                  <a:srgbClr val="FF0000"/>
                </a:solidFill>
              </a:rPr>
              <a:t>817,7 млн грн</a:t>
            </a:r>
            <a:r>
              <a:rPr lang="uk-UA" sz="4400" dirty="0" smtClean="0">
                <a:solidFill>
                  <a:srgbClr val="FF0000"/>
                </a:solidFill>
              </a:rPr>
              <a:t> </a:t>
            </a:r>
            <a:r>
              <a:rPr lang="uk-UA" sz="4400" dirty="0">
                <a:solidFill>
                  <a:srgbClr val="FF0000"/>
                </a:solidFill>
              </a:rPr>
              <a:t>за теплопостачання</a:t>
            </a:r>
          </a:p>
          <a:p>
            <a:pPr eaLnBrk="1" fontAlgn="auto" hangingPunct="1">
              <a:spcAft>
                <a:spcPts val="0"/>
              </a:spcAft>
              <a:buSzPct val="75000"/>
              <a:buFont typeface="Wingdings" panose="05000000000000000000" pitchFamily="2" charset="2"/>
              <a:buChar char="Ø"/>
              <a:defRPr/>
            </a:pPr>
            <a:r>
              <a:rPr lang="uk-UA" sz="4400" dirty="0">
                <a:solidFill>
                  <a:srgbClr val="FF0000"/>
                </a:solidFill>
              </a:rPr>
              <a:t>на 01.07.22р. – </a:t>
            </a:r>
            <a:r>
              <a:rPr lang="uk-UA" sz="4400" b="1" dirty="0">
                <a:solidFill>
                  <a:srgbClr val="FF0000"/>
                </a:solidFill>
              </a:rPr>
              <a:t>59,2 </a:t>
            </a:r>
            <a:r>
              <a:rPr lang="uk-UA" sz="4400" b="1" dirty="0" smtClean="0">
                <a:solidFill>
                  <a:srgbClr val="FF0000"/>
                </a:solidFill>
              </a:rPr>
              <a:t>млн грн</a:t>
            </a:r>
            <a:r>
              <a:rPr lang="uk-UA" sz="4400" dirty="0" smtClean="0">
                <a:solidFill>
                  <a:srgbClr val="FF0000"/>
                </a:solidFill>
              </a:rPr>
              <a:t> </a:t>
            </a:r>
            <a:r>
              <a:rPr lang="uk-UA" sz="4400" dirty="0">
                <a:solidFill>
                  <a:srgbClr val="FF0000"/>
                </a:solidFill>
              </a:rPr>
              <a:t>– водопостачання та водовідведення</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val="300504008"/>
              </p:ext>
            </p:extLst>
          </p:nvPr>
        </p:nvGraphicFramePr>
        <p:xfrm>
          <a:off x="1135322" y="2555327"/>
          <a:ext cx="10070234" cy="2521364"/>
        </p:xfrm>
        <a:graphic>
          <a:graphicData uri="http://schemas.openxmlformats.org/drawingml/2006/table">
            <a:tbl>
              <a:tblPr firstRow="1" bandRow="1">
                <a:tableStyleId>{5C22544A-7EE6-4342-B048-85BDC9FD1C3A}</a:tableStyleId>
              </a:tblPr>
              <a:tblGrid>
                <a:gridCol w="4134947">
                  <a:extLst>
                    <a:ext uri="{9D8B030D-6E8A-4147-A177-3AD203B41FA5}">
                      <a16:colId xmlns:a16="http://schemas.microsoft.com/office/drawing/2014/main" val="20000"/>
                    </a:ext>
                  </a:extLst>
                </a:gridCol>
                <a:gridCol w="2069869">
                  <a:extLst>
                    <a:ext uri="{9D8B030D-6E8A-4147-A177-3AD203B41FA5}">
                      <a16:colId xmlns:a16="http://schemas.microsoft.com/office/drawing/2014/main" val="20001"/>
                    </a:ext>
                  </a:extLst>
                </a:gridCol>
                <a:gridCol w="2036618">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641532">
                <a:tc>
                  <a:txBody>
                    <a:bodyPr/>
                    <a:lstStyle/>
                    <a:p>
                      <a:endParaRPr lang="ru-RU" sz="1800" dirty="0"/>
                    </a:p>
                  </a:txBody>
                  <a:tcPr marL="91454" marR="91454" marT="45726" marB="45726"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2027 рік</a:t>
                      </a:r>
                      <a:endParaRPr kumimoji="0" lang="ru-RU"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2028 рік</a:t>
                      </a:r>
                      <a:endParaRPr kumimoji="0" lang="ru-RU"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smtClean="0">
                          <a:ln>
                            <a:noFill/>
                          </a:ln>
                          <a:solidFill>
                            <a:prstClr val="black"/>
                          </a:solidFill>
                          <a:effectLst/>
                          <a:uLnTx/>
                          <a:uFillTx/>
                          <a:latin typeface="Times New Roman" panose="02020603050405020304" pitchFamily="18" charset="0"/>
                          <a:ea typeface="+mn-ea"/>
                          <a:cs typeface="Times New Roman" panose="02020603050405020304" pitchFamily="18" charset="0"/>
                        </a:rPr>
                        <a:t>2029 рік</a:t>
                      </a:r>
                      <a:endParaRPr kumimoji="0" lang="ru-RU" sz="28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01563">
                <a:tc>
                  <a:txBody>
                    <a:bodyPr/>
                    <a:lstStyle/>
                    <a:p>
                      <a:endParaRPr lang="ru-RU" sz="2000" dirty="0"/>
                    </a:p>
                  </a:txBody>
                  <a:tcPr marL="91454" marR="91454" marT="45726" marB="45726"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gridSpan="3">
                  <a:txBody>
                    <a:bodyPr/>
                    <a:lstStyle/>
                    <a:p>
                      <a:pPr algn="ctr" fontAlgn="b"/>
                      <a:r>
                        <a:rPr lang="uk-UA" sz="2400" b="1" i="0" u="none" strike="noStrike" dirty="0" smtClean="0">
                          <a:solidFill>
                            <a:srgbClr val="000000"/>
                          </a:solidFill>
                          <a:effectLst/>
                          <a:latin typeface="Times New Roman" panose="02020603050405020304" pitchFamily="18" charset="0"/>
                          <a:cs typeface="Times New Roman" panose="02020603050405020304" pitchFamily="18" charset="0"/>
                        </a:rPr>
                        <a:t>64 %   -   60 %</a:t>
                      </a:r>
                      <a:endParaRPr lang="ru-RU" sz="2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hMerge="1">
                  <a:txBody>
                    <a:bodyPr/>
                    <a:lstStyle/>
                    <a:p>
                      <a:endParaRPr lang="uk-UA"/>
                    </a:p>
                  </a:txBody>
                  <a:tcPr/>
                </a:tc>
                <a:tc hMerge="1">
                  <a:txBody>
                    <a:bodyPr/>
                    <a:lstStyle/>
                    <a:p>
                      <a:endParaRPr lang="uk-UA"/>
                    </a:p>
                  </a:txBody>
                  <a:tcPr/>
                </a:tc>
                <a:extLst>
                  <a:ext uri="{0D108BD9-81ED-4DB2-BD59-A6C34878D82A}">
                    <a16:rowId xmlns:a16="http://schemas.microsoft.com/office/drawing/2014/main" val="10001"/>
                  </a:ext>
                </a:extLst>
              </a:tr>
              <a:tr h="1078269">
                <a:tc>
                  <a:txBody>
                    <a:bodyPr/>
                    <a:lstStyle/>
                    <a:p>
                      <a:r>
                        <a:rPr lang="uk-UA" sz="2000" b="1" dirty="0" smtClean="0">
                          <a:latin typeface="Bookman Old Style" pitchFamily="18" charset="0"/>
                        </a:rPr>
                        <a:t>Втрати ПДФО від внесених змін до законодавства </a:t>
                      </a:r>
                      <a:endParaRPr lang="ru-RU" sz="2000" dirty="0">
                        <a:latin typeface="Bookman Old Style" pitchFamily="18" charset="0"/>
                      </a:endParaRPr>
                    </a:p>
                  </a:txBody>
                  <a:tcPr marL="91454" marR="91454" marT="45726" marB="45726"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b"/>
                      <a:r>
                        <a:rPr lang="uk-UA" sz="2800" b="0" i="0" u="none" strike="noStrike" dirty="0" smtClean="0">
                          <a:solidFill>
                            <a:srgbClr val="000000"/>
                          </a:solidFill>
                          <a:effectLst/>
                          <a:latin typeface="Bookman Old Style" pitchFamily="18" charset="0"/>
                          <a:cs typeface="Times New Roman" panose="02020603050405020304" pitchFamily="18" charset="0"/>
                        </a:rPr>
                        <a:t>203,1</a:t>
                      </a:r>
                      <a:endParaRPr lang="ru-RU" sz="2800" b="0" i="0" u="none" strike="noStrike" dirty="0">
                        <a:solidFill>
                          <a:srgbClr val="000000"/>
                        </a:solidFill>
                        <a:effectLst/>
                        <a:latin typeface="Bookman Old Style" pitchFamily="18" charset="0"/>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b"/>
                      <a:r>
                        <a:rPr lang="uk-UA" sz="2800" b="0" i="0" u="none" strike="noStrike" dirty="0" smtClean="0">
                          <a:solidFill>
                            <a:srgbClr val="000000"/>
                          </a:solidFill>
                          <a:effectLst/>
                          <a:latin typeface="Bookman Old Style" pitchFamily="18" charset="0"/>
                          <a:cs typeface="Times New Roman" panose="02020603050405020304" pitchFamily="18" charset="0"/>
                        </a:rPr>
                        <a:t>223,3</a:t>
                      </a:r>
                      <a:endParaRPr lang="ru-RU" sz="2800" b="0" i="0" u="none" strike="noStrike" dirty="0">
                        <a:solidFill>
                          <a:srgbClr val="000000"/>
                        </a:solidFill>
                        <a:effectLst/>
                        <a:latin typeface="Bookman Old Style" pitchFamily="18" charset="0"/>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fontAlgn="b"/>
                      <a:r>
                        <a:rPr lang="uk-UA" sz="2800" b="0" i="0" u="none" strike="noStrike" dirty="0" smtClean="0">
                          <a:solidFill>
                            <a:srgbClr val="000000"/>
                          </a:solidFill>
                          <a:effectLst/>
                          <a:latin typeface="Bookman Old Style" pitchFamily="18" charset="0"/>
                          <a:cs typeface="Times New Roman" panose="02020603050405020304" pitchFamily="18" charset="0"/>
                        </a:rPr>
                        <a:t>239,1</a:t>
                      </a:r>
                      <a:endParaRPr lang="ru-RU" sz="2800" b="0" i="0" u="none" strike="noStrike" dirty="0">
                        <a:solidFill>
                          <a:srgbClr val="000000"/>
                        </a:solidFill>
                        <a:effectLst/>
                        <a:latin typeface="Bookman Old Style" pitchFamily="18" charset="0"/>
                        <a:cs typeface="Times New Roman" panose="02020603050405020304" pitchFamily="18" charset="0"/>
                      </a:endParaRPr>
                    </a:p>
                  </a:txBody>
                  <a:tcPr marL="9527" marR="9527" marT="9526"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14361" name="Прямоугольник 4"/>
          <p:cNvSpPr>
            <a:spLocks noChangeArrowheads="1"/>
          </p:cNvSpPr>
          <p:nvPr/>
        </p:nvSpPr>
        <p:spPr bwMode="auto">
          <a:xfrm>
            <a:off x="9524047" y="1777049"/>
            <a:ext cx="1598381" cy="461665"/>
          </a:xfrm>
          <a:prstGeom prst="rect">
            <a:avLst/>
          </a:prstGeom>
          <a:noFill/>
          <a:ln w="9525">
            <a:noFill/>
            <a:miter lim="800000"/>
            <a:headEnd/>
            <a:tailEnd/>
          </a:ln>
        </p:spPr>
        <p:txBody>
          <a:bodyPr wrap="square">
            <a:spAutoFit/>
          </a:bodyPr>
          <a:lstStyle/>
          <a:p>
            <a:r>
              <a:rPr lang="uk-UA" altLang="ru-RU" sz="2400" b="1" i="1" dirty="0" smtClean="0">
                <a:latin typeface="Bookman Old Style" pitchFamily="18" charset="0"/>
              </a:rPr>
              <a:t>млн грн</a:t>
            </a:r>
            <a:r>
              <a:rPr lang="uk-UA" altLang="ru-RU" b="1" i="1" dirty="0" smtClean="0"/>
              <a:t> </a:t>
            </a:r>
            <a:endParaRPr lang="ru-RU" altLang="ru-RU" i="1" dirty="0"/>
          </a:p>
        </p:txBody>
      </p:sp>
      <p:sp>
        <p:nvSpPr>
          <p:cNvPr id="5" name="Заголовок 1"/>
          <p:cNvSpPr txBox="1">
            <a:spLocks/>
          </p:cNvSpPr>
          <p:nvPr/>
        </p:nvSpPr>
        <p:spPr>
          <a:xfrm>
            <a:off x="440565" y="307740"/>
            <a:ext cx="11330247" cy="1246734"/>
          </a:xfrm>
          <a:prstGeom prst="rect">
            <a:avLst/>
          </a:prstGeom>
        </p:spPr>
        <p:txBody>
          <a:bodyPr vert="horz" lIns="91440" tIns="45720" rIns="91440" bIns="45720" rtlCol="0" anchor="ctr">
            <a:normAutofit fontScale="67500" lnSpcReduction="20000"/>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uk-UA" sz="5400" b="1" i="0" u="none" strike="noStrike" kern="1200" cap="none" spc="0" normalizeH="0" baseline="0" noProof="0" dirty="0" smtClean="0">
                <a:ln>
                  <a:noFill/>
                </a:ln>
                <a:solidFill>
                  <a:schemeClr val="tx1"/>
                </a:solidFill>
                <a:effectLst/>
                <a:uLnTx/>
                <a:uFillTx/>
                <a:latin typeface="Bookman Old Style" pitchFamily="18" charset="0"/>
                <a:ea typeface="+mj-ea"/>
                <a:cs typeface="+mj-cs"/>
              </a:rPr>
              <a:t>Відновлення зарахування до</a:t>
            </a:r>
            <a:r>
              <a:rPr kumimoji="0" lang="uk-UA" sz="5400" b="1" i="0" u="none" strike="noStrike" kern="1200" cap="none" spc="0" normalizeH="0" noProof="0" dirty="0" smtClean="0">
                <a:ln>
                  <a:noFill/>
                </a:ln>
                <a:solidFill>
                  <a:schemeClr val="tx1"/>
                </a:solidFill>
                <a:effectLst/>
                <a:uLnTx/>
                <a:uFillTx/>
                <a:latin typeface="Bookman Old Style" pitchFamily="18" charset="0"/>
                <a:ea typeface="+mj-ea"/>
                <a:cs typeface="+mj-cs"/>
              </a:rPr>
              <a:t> державного</a:t>
            </a:r>
          </a:p>
          <a:p>
            <a:pPr marL="0" marR="0" lvl="0" indent="0" algn="ctr" defTabSz="914400" rtl="0" eaLnBrk="1" fontAlgn="auto" latinLnBrk="0" hangingPunct="1">
              <a:lnSpc>
                <a:spcPct val="90000"/>
              </a:lnSpc>
              <a:spcBef>
                <a:spcPct val="0"/>
              </a:spcBef>
              <a:spcAft>
                <a:spcPts val="0"/>
              </a:spcAft>
              <a:buClrTx/>
              <a:buSzTx/>
              <a:buFontTx/>
              <a:buNone/>
              <a:tabLst/>
              <a:defRPr/>
            </a:pPr>
            <a:endParaRPr lang="uk-UA" sz="3600" b="1" dirty="0" smtClean="0">
              <a:latin typeface="Bookman Old Style" pitchFamily="18" charset="0"/>
              <a:ea typeface="+mj-ea"/>
              <a:cs typeface="+mj-cs"/>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uk-UA" sz="5400" b="1" i="0" u="none" strike="noStrike" kern="1200" cap="none" spc="0" normalizeH="0" noProof="0" dirty="0" smtClean="0">
                <a:ln>
                  <a:noFill/>
                </a:ln>
                <a:solidFill>
                  <a:schemeClr val="tx1"/>
                </a:solidFill>
                <a:effectLst/>
                <a:uLnTx/>
                <a:uFillTx/>
                <a:latin typeface="Bookman Old Style" pitchFamily="18" charset="0"/>
                <a:ea typeface="+mj-ea"/>
                <a:cs typeface="+mj-cs"/>
              </a:rPr>
              <a:t> бюджету ПДФО у розмірі 4%</a:t>
            </a:r>
            <a:endParaRPr kumimoji="0" lang="ru-RU" sz="3600" b="1" i="0" u="none" strike="noStrike" kern="1200" cap="none" spc="0" normalizeH="0" baseline="0" noProof="0" dirty="0">
              <a:ln>
                <a:noFill/>
              </a:ln>
              <a:solidFill>
                <a:schemeClr val="tx1"/>
              </a:solidFill>
              <a:effectLst/>
              <a:uLnTx/>
              <a:uFillTx/>
              <a:latin typeface="Bookman Old Style" pitchFamily="18" charset="0"/>
              <a:ea typeface="+mj-ea"/>
              <a:cs typeface="+mj-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oup 34"/>
          <p:cNvGraphicFramePr>
            <a:graphicFrameLocks noGrp="1"/>
          </p:cNvGraphicFramePr>
          <p:nvPr>
            <p:ph idx="1"/>
            <p:extLst>
              <p:ext uri="{D42A27DB-BD31-4B8C-83A1-F6EECF244321}">
                <p14:modId xmlns:p14="http://schemas.microsoft.com/office/powerpoint/2010/main" val="2446028422"/>
              </p:ext>
            </p:extLst>
          </p:nvPr>
        </p:nvGraphicFramePr>
        <p:xfrm>
          <a:off x="1141413" y="1096963"/>
          <a:ext cx="10458451" cy="5735160"/>
        </p:xfrm>
        <a:graphic>
          <a:graphicData uri="http://schemas.openxmlformats.org/drawingml/2006/table">
            <a:tbl>
              <a:tblPr>
                <a:tableStyleId>{69CF1AB2-1976-4502-BF36-3FF5EA218861}</a:tableStyleId>
              </a:tblPr>
              <a:tblGrid>
                <a:gridCol w="3669631">
                  <a:extLst>
                    <a:ext uri="{9D8B030D-6E8A-4147-A177-3AD203B41FA5}">
                      <a16:colId xmlns:a16="http://schemas.microsoft.com/office/drawing/2014/main" val="20000"/>
                    </a:ext>
                  </a:extLst>
                </a:gridCol>
                <a:gridCol w="1743075">
                  <a:extLst>
                    <a:ext uri="{9D8B030D-6E8A-4147-A177-3AD203B41FA5}">
                      <a16:colId xmlns:a16="http://schemas.microsoft.com/office/drawing/2014/main" val="20001"/>
                    </a:ext>
                  </a:extLst>
                </a:gridCol>
                <a:gridCol w="1954097">
                  <a:extLst>
                    <a:ext uri="{9D8B030D-6E8A-4147-A177-3AD203B41FA5}">
                      <a16:colId xmlns:a16="http://schemas.microsoft.com/office/drawing/2014/main" val="20002"/>
                    </a:ext>
                  </a:extLst>
                </a:gridCol>
                <a:gridCol w="1595158">
                  <a:extLst>
                    <a:ext uri="{9D8B030D-6E8A-4147-A177-3AD203B41FA5}">
                      <a16:colId xmlns:a16="http://schemas.microsoft.com/office/drawing/2014/main" val="20003"/>
                    </a:ext>
                  </a:extLst>
                </a:gridCol>
                <a:gridCol w="1496490">
                  <a:extLst>
                    <a:ext uri="{9D8B030D-6E8A-4147-A177-3AD203B41FA5}">
                      <a16:colId xmlns:a16="http://schemas.microsoft.com/office/drawing/2014/main" val="20004"/>
                    </a:ext>
                  </a:extLst>
                </a:gridCol>
              </a:tblGrid>
              <a:tr h="86986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u="none" strike="noStrike" cap="none" normalizeH="0" baseline="0" dirty="0">
                          <a:ln>
                            <a:noFill/>
                          </a:ln>
                          <a:effectLst>
                            <a:outerShdw blurRad="38100" dist="38100" dir="2700000" algn="tl">
                              <a:srgbClr val="000000"/>
                            </a:outerShdw>
                          </a:effectLst>
                        </a:rPr>
                        <a:t>Джерело</a:t>
                      </a:r>
                      <a:endParaRPr kumimoji="0" lang="ru-RU" sz="2400" b="0" i="0" u="none" strike="noStrike" cap="none" normalizeH="0" baseline="0" dirty="0">
                        <a:ln>
                          <a:noFill/>
                        </a:ln>
                        <a:solidFill>
                          <a:schemeClr val="bg1"/>
                        </a:solidFill>
                        <a:effectLst>
                          <a:outerShdw blurRad="38100" dist="38100" dir="2700000" algn="tl">
                            <a:srgbClr val="000000"/>
                          </a:outerShdw>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u="none" strike="noStrike" cap="none" normalizeH="0" baseline="0" dirty="0">
                          <a:ln>
                            <a:noFill/>
                          </a:ln>
                          <a:effectLst>
                            <a:outerShdw blurRad="38100" dist="38100" dir="2700000" algn="tl">
                              <a:srgbClr val="000000"/>
                            </a:outerShdw>
                          </a:effectLst>
                        </a:rPr>
                        <a:t>очікувані</a:t>
                      </a:r>
                    </a:p>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u="none" strike="noStrike" cap="none" normalizeH="0" baseline="0" dirty="0" smtClean="0">
                          <a:ln>
                            <a:noFill/>
                          </a:ln>
                          <a:effectLst>
                            <a:outerShdw blurRad="38100" dist="38100" dir="2700000" algn="tl">
                              <a:srgbClr val="000000"/>
                            </a:outerShdw>
                          </a:effectLst>
                        </a:rPr>
                        <a:t>2026 рік</a:t>
                      </a:r>
                      <a:endParaRPr kumimoji="0" lang="ru-RU" sz="2400" b="0" i="0" u="none" strike="noStrike" cap="none" normalizeH="0" baseline="0" dirty="0">
                        <a:ln>
                          <a:noFill/>
                        </a:ln>
                        <a:solidFill>
                          <a:schemeClr val="bg1"/>
                        </a:solidFill>
                        <a:effectLst>
                          <a:outerShdw blurRad="38100" dist="38100" dir="2700000" algn="tl">
                            <a:srgbClr val="000000"/>
                          </a:outerShdw>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400" u="none" strike="noStrike" kern="1200" cap="none" normalizeH="0" baseline="0" dirty="0">
                          <a:ln>
                            <a:noFill/>
                          </a:ln>
                          <a:effectLst>
                            <a:outerShdw blurRad="38100" dist="38100" dir="2700000" algn="tl">
                              <a:srgbClr val="000000"/>
                            </a:outerShdw>
                          </a:effectLst>
                        </a:rPr>
                        <a:t>проєкт     </a:t>
                      </a:r>
                      <a:r>
                        <a:rPr kumimoji="0" lang="ru-RU" sz="2400" u="none" strike="noStrike" kern="1200" cap="none" normalizeH="0" baseline="0" dirty="0" smtClean="0">
                          <a:ln>
                            <a:noFill/>
                          </a:ln>
                          <a:effectLst>
                            <a:outerShdw blurRad="38100" dist="38100" dir="2700000" algn="tl">
                              <a:srgbClr val="000000"/>
                            </a:outerShdw>
                          </a:effectLst>
                        </a:rPr>
                        <a:t>2027 рік</a:t>
                      </a:r>
                      <a:endParaRPr kumimoji="0" lang="ru-RU" sz="2400" b="1" i="0" u="none" strike="noStrike" kern="1200" cap="none" normalizeH="0" baseline="0" dirty="0">
                        <a:ln>
                          <a:noFill/>
                        </a:ln>
                        <a:solidFill>
                          <a:schemeClr val="bg1"/>
                        </a:solidFill>
                        <a:effectLst>
                          <a:outerShdw blurRad="38100" dist="38100" dir="2700000" algn="tl">
                            <a:srgbClr val="00000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u="none" strike="noStrike" kern="1200" cap="none" normalizeH="0" baseline="0" dirty="0">
                          <a:ln>
                            <a:noFill/>
                          </a:ln>
                          <a:effectLst>
                            <a:outerShdw blurRad="38100" dist="38100" dir="2700000" algn="tl">
                              <a:srgbClr val="000000"/>
                            </a:outerShdw>
                          </a:effectLst>
                        </a:rPr>
                        <a:t>+,-</a:t>
                      </a:r>
                      <a:endParaRPr kumimoji="0" lang="uk-UA" sz="2400" b="1" i="0" u="none" strike="noStrike" kern="1200" cap="none" normalizeH="0" baseline="0" dirty="0">
                        <a:ln>
                          <a:noFill/>
                        </a:ln>
                        <a:solidFill>
                          <a:schemeClr val="bg1"/>
                        </a:solidFill>
                        <a:effectLst>
                          <a:outerShdw blurRad="38100" dist="38100" dir="2700000" algn="tl">
                            <a:srgbClr val="00000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400" u="none" strike="noStrike" kern="1200" cap="none" normalizeH="0" baseline="0" dirty="0">
                          <a:ln>
                            <a:noFill/>
                          </a:ln>
                          <a:effectLst>
                            <a:outerShdw blurRad="38100" dist="38100" dir="2700000" algn="tl">
                              <a:srgbClr val="000000"/>
                            </a:outerShdw>
                          </a:effectLst>
                        </a:rPr>
                        <a:t> %</a:t>
                      </a:r>
                      <a:endParaRPr kumimoji="0" lang="uk-UA" sz="2400" b="1" i="0" u="none" strike="noStrike" kern="1200" cap="none" normalizeH="0" baseline="0" dirty="0">
                        <a:ln>
                          <a:noFill/>
                        </a:ln>
                        <a:solidFill>
                          <a:schemeClr val="bg1"/>
                        </a:solidFill>
                        <a:effectLst>
                          <a:outerShdw blurRad="38100" dist="38100" dir="2700000" algn="tl">
                            <a:srgbClr val="00000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83601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a:ln>
                            <a:noFill/>
                          </a:ln>
                          <a:effectLst/>
                        </a:rPr>
                        <a:t>Бюджет розвитку</a:t>
                      </a:r>
                      <a:endParaRPr kumimoji="0" lang="ru-RU" sz="2800" b="1" i="0"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167,0</a:t>
                      </a: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cap="none" normalizeH="0" baseline="0" dirty="0" smtClean="0">
                          <a:ln>
                            <a:noFill/>
                          </a:ln>
                          <a:effectLst/>
                        </a:rPr>
                        <a:t>5,0</a:t>
                      </a:r>
                      <a:endParaRPr kumimoji="0" lang="ru-RU" sz="2800" b="1" i="0"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-162,0</a:t>
                      </a:r>
                      <a:endParaRPr kumimoji="0" lang="ru-RU"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cap="none" normalizeH="0" baseline="0" dirty="0" smtClean="0">
                          <a:ln>
                            <a:noFill/>
                          </a:ln>
                          <a:effectLst/>
                        </a:rPr>
                        <a:t>3,0</a:t>
                      </a:r>
                      <a:endParaRPr kumimoji="0" lang="ru-RU" sz="2800" b="1" i="0"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853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i="1" u="none" strike="noStrike" cap="none" normalizeH="0" baseline="0" dirty="0">
                          <a:ln>
                            <a:noFill/>
                          </a:ln>
                          <a:effectLst/>
                        </a:rPr>
                        <a:t>продаж майна</a:t>
                      </a:r>
                      <a:endParaRPr kumimoji="0" lang="ru-RU"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b="0" i="1" u="none" strike="noStrike" kern="1200" cap="none" normalizeH="0" baseline="0" dirty="0" smtClean="0">
                          <a:ln>
                            <a:noFill/>
                          </a:ln>
                          <a:solidFill>
                            <a:schemeClr val="dk1"/>
                          </a:solidFill>
                          <a:effectLst/>
                          <a:latin typeface="+mn-lt"/>
                          <a:ea typeface="+mn-ea"/>
                          <a:cs typeface="+mn-cs"/>
                        </a:rPr>
                        <a:t>14,0</a:t>
                      </a: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i="1" u="none" strike="noStrike" cap="none" normalizeH="0" baseline="0" dirty="0" smtClean="0">
                          <a:ln>
                            <a:noFill/>
                          </a:ln>
                          <a:effectLst/>
                        </a:rPr>
                        <a:t>5,0</a:t>
                      </a:r>
                      <a:endParaRPr kumimoji="0" lang="ru-RU"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i="1" u="none" strike="noStrike" kern="1200" cap="none" normalizeH="0" baseline="0" dirty="0" smtClean="0">
                          <a:ln>
                            <a:noFill/>
                          </a:ln>
                          <a:effectLst/>
                        </a:rPr>
                        <a:t>-9,0</a:t>
                      </a: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i="1" u="none" strike="noStrike" cap="none" normalizeH="0" baseline="0" dirty="0" smtClean="0">
                          <a:ln>
                            <a:noFill/>
                          </a:ln>
                          <a:effectLst/>
                        </a:rPr>
                        <a:t>35,7</a:t>
                      </a:r>
                      <a:endParaRPr kumimoji="0" lang="uk-UA"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853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i="1" u="none" strike="noStrike" cap="none" normalizeH="0" baseline="0" dirty="0">
                          <a:ln>
                            <a:noFill/>
                          </a:ln>
                          <a:effectLst/>
                        </a:rPr>
                        <a:t>продаж землі</a:t>
                      </a:r>
                      <a:endParaRPr kumimoji="0" lang="ru-RU"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i="1" u="none" strike="noStrike" kern="1200" cap="none" normalizeH="0" baseline="0" dirty="0" smtClean="0">
                          <a:ln>
                            <a:noFill/>
                          </a:ln>
                          <a:effectLst/>
                        </a:rPr>
                        <a:t>133,0</a:t>
                      </a: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i="1" u="none" strike="noStrike" kern="1200" cap="none" normalizeH="0" baseline="0" dirty="0" smtClean="0">
                          <a:ln>
                            <a:noFill/>
                          </a:ln>
                          <a:effectLst/>
                        </a:rPr>
                        <a:t>-133,0</a:t>
                      </a: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85322">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ru-RU" sz="2800" i="1" u="none" strike="noStrike" cap="none" normalizeH="0" baseline="0" dirty="0" smtClean="0">
                          <a:ln>
                            <a:noFill/>
                          </a:ln>
                          <a:effectLst/>
                        </a:rPr>
                        <a:t>пайова участь </a:t>
                      </a:r>
                      <a:endParaRPr kumimoji="0" lang="ru-RU" sz="2800" b="0" i="1" u="none" strike="noStrike" cap="none" normalizeH="0" baseline="0" dirty="0" smtClean="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b="0" i="1" u="none" strike="noStrike" kern="1200" cap="none" normalizeH="0" baseline="0" dirty="0" smtClean="0">
                          <a:ln>
                            <a:noFill/>
                          </a:ln>
                          <a:solidFill>
                            <a:schemeClr val="dk1"/>
                          </a:solidFill>
                          <a:effectLst/>
                          <a:latin typeface="+mn-lt"/>
                          <a:ea typeface="+mn-ea"/>
                          <a:cs typeface="+mn-cs"/>
                        </a:rPr>
                        <a:t>20,0</a:t>
                      </a: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sz="2800" b="0" i="1"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b="0" i="1" u="none" strike="noStrike" kern="1200" cap="none" normalizeH="0" baseline="0" dirty="0" smtClean="0">
                          <a:ln>
                            <a:noFill/>
                          </a:ln>
                          <a:solidFill>
                            <a:schemeClr val="tx1"/>
                          </a:solidFill>
                          <a:effectLst/>
                          <a:latin typeface="+mn-lt"/>
                          <a:ea typeface="+mn-ea"/>
                          <a:cs typeface="Arial" pitchFamily="34" charset="0"/>
                        </a:rPr>
                        <a:t>-20,0</a:t>
                      </a:r>
                      <a:endParaRPr kumimoji="0" lang="uk-UA" sz="2800" b="0" i="1" u="none" strike="noStrike" kern="1200" cap="none" normalizeH="0" baseline="0" dirty="0">
                        <a:ln>
                          <a:noFill/>
                        </a:ln>
                        <a:solidFill>
                          <a:schemeClr val="tx1"/>
                        </a:solidFill>
                        <a:effectLst/>
                        <a:latin typeface="+mn-lt"/>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uk-UA" sz="2800" b="0" i="1"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64481010"/>
                  </a:ext>
                </a:extLst>
              </a:tr>
              <a:tr h="68532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u="none" strike="noStrike" cap="none" normalizeH="0" baseline="0" dirty="0">
                          <a:ln>
                            <a:noFill/>
                          </a:ln>
                          <a:effectLst/>
                        </a:rPr>
                        <a:t>Цільовий фонд</a:t>
                      </a:r>
                      <a:endParaRPr kumimoji="0" lang="ru-RU" sz="2800" b="1" i="0" u="none" strike="noStrike" cap="none" normalizeH="0" baseline="0" dirty="0">
                        <a:ln>
                          <a:noFill/>
                        </a:ln>
                        <a:solidFill>
                          <a:schemeClr val="bg1"/>
                        </a:solidFill>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4,2</a:t>
                      </a: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4,2</a:t>
                      </a:r>
                      <a:endParaRPr kumimoji="0" lang="ru-RU"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100,0</a:t>
                      </a: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873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u="none" strike="noStrike" kern="1200" cap="none" normalizeH="0" baseline="0" dirty="0">
                          <a:ln>
                            <a:noFill/>
                          </a:ln>
                          <a:effectLst/>
                        </a:rPr>
                        <a:t>Фонд природи</a:t>
                      </a:r>
                      <a:endParaRPr kumimoji="0" lang="ru-RU"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6,6</a:t>
                      </a: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u="none" strike="noStrike" kern="1200" cap="none" normalizeH="0" baseline="0" dirty="0" smtClean="0">
                          <a:ln>
                            <a:noFill/>
                          </a:ln>
                          <a:effectLst/>
                        </a:rPr>
                        <a:t>2,7</a:t>
                      </a:r>
                      <a:endParaRPr kumimoji="0" lang="ru-RU"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uk-UA" sz="2800" u="none" strike="noStrike" kern="1200" cap="none" normalizeH="0" baseline="0" dirty="0" smtClean="0">
                          <a:ln>
                            <a:noFill/>
                          </a:ln>
                          <a:effectLst/>
                        </a:rPr>
                        <a:t>- 3,9</a:t>
                      </a:r>
                      <a:endParaRPr kumimoji="0" lang="uk-UA" sz="2800" b="1" i="0" u="none" strike="noStrike" kern="1200" cap="none" normalizeH="0" baseline="0" dirty="0" smtClean="0">
                        <a:ln>
                          <a:noFill/>
                        </a:ln>
                        <a:solidFill>
                          <a:schemeClr val="bg1"/>
                        </a:solidFill>
                        <a:effectLst/>
                        <a:latin typeface="Arial" pitchFamily="34" charset="0"/>
                        <a:ea typeface="+mn-ea"/>
                        <a:cs typeface="Arial" pitchFamily="34" charset="0"/>
                      </a:endParaRPr>
                    </a:p>
                  </a:txBody>
                  <a:tcPr marT="45722" marB="45722" anchorCtr="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2800" u="none" strike="noStrike" kern="1200" cap="none" normalizeH="0" baseline="0" dirty="0" smtClean="0">
                          <a:ln>
                            <a:noFill/>
                          </a:ln>
                          <a:effectLst/>
                        </a:rPr>
                        <a:t>40,9</a:t>
                      </a:r>
                      <a:endParaRPr kumimoji="0" lang="uk-UA" sz="2800" b="1" i="0" u="none" strike="noStrike" kern="1200" cap="none" normalizeH="0" baseline="0" dirty="0">
                        <a:ln>
                          <a:noFill/>
                        </a:ln>
                        <a:solidFill>
                          <a:schemeClr val="bg1"/>
                        </a:solidFill>
                        <a:effectLst/>
                        <a:latin typeface="Arial"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7006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3600" u="none" strike="noStrike" cap="none" normalizeH="0" baseline="0" dirty="0">
                          <a:ln>
                            <a:noFill/>
                          </a:ln>
                          <a:effectLst>
                            <a:outerShdw blurRad="38100" dist="38100" dir="2700000" algn="tl">
                              <a:srgbClr val="C0C0C0"/>
                            </a:outerShdw>
                          </a:effectLst>
                        </a:rPr>
                        <a:t>Всього</a:t>
                      </a:r>
                      <a:endParaRPr kumimoji="0" lang="ru-RU" sz="3600" b="1" i="0" u="none" strike="noStrike" cap="none" normalizeH="0" baseline="0" dirty="0">
                        <a:ln>
                          <a:noFill/>
                        </a:ln>
                        <a:solidFill>
                          <a:schemeClr val="bg1"/>
                        </a:solidFill>
                        <a:effectLst>
                          <a:outerShdw blurRad="38100" dist="38100" dir="2700000" algn="tl">
                            <a:srgbClr val="C0C0C0"/>
                          </a:outerShdw>
                        </a:effectLst>
                        <a:latin typeface="Arial" pitchFamily="34" charset="0"/>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600" u="none" strike="noStrike" kern="1200" cap="none" normalizeH="0" baseline="0" dirty="0" smtClean="0">
                          <a:ln>
                            <a:noFill/>
                          </a:ln>
                          <a:effectLst>
                            <a:outerShdw blurRad="38100" dist="38100" dir="2700000" algn="tl">
                              <a:srgbClr val="C0C0C0"/>
                            </a:outerShdw>
                          </a:effectLst>
                        </a:rPr>
                        <a:t>177,8</a:t>
                      </a:r>
                      <a:endParaRPr kumimoji="0" lang="uk-UA" sz="3600" b="1" i="0" u="none" strike="noStrike" kern="1200" cap="none" normalizeH="0" baseline="0" dirty="0">
                        <a:ln>
                          <a:noFill/>
                        </a:ln>
                        <a:solidFill>
                          <a:schemeClr val="bg1"/>
                        </a:solidFill>
                        <a:effectLst>
                          <a:outerShdw blurRad="38100" dist="38100" dir="2700000" algn="tl">
                            <a:srgbClr val="C0C0C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600" u="none" strike="noStrike" kern="1200" cap="none" normalizeH="0" baseline="0" dirty="0" smtClean="0">
                          <a:ln>
                            <a:noFill/>
                          </a:ln>
                          <a:effectLst>
                            <a:outerShdw blurRad="38100" dist="38100" dir="2700000" algn="tl">
                              <a:srgbClr val="C0C0C0"/>
                            </a:outerShdw>
                          </a:effectLst>
                        </a:rPr>
                        <a:t>11,9</a:t>
                      </a:r>
                      <a:endParaRPr kumimoji="0" lang="ru-RU" sz="3600" b="1" i="0" u="none" strike="noStrike" kern="1200" cap="none" normalizeH="0" baseline="0" dirty="0">
                        <a:ln>
                          <a:noFill/>
                        </a:ln>
                        <a:solidFill>
                          <a:schemeClr val="bg1"/>
                        </a:solidFill>
                        <a:effectLst>
                          <a:outerShdw blurRad="38100" dist="38100" dir="2700000" algn="tl">
                            <a:srgbClr val="C0C0C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600" u="none" strike="noStrike" kern="1200" cap="none" normalizeH="0" baseline="0" dirty="0" smtClean="0">
                          <a:ln>
                            <a:noFill/>
                          </a:ln>
                          <a:effectLst>
                            <a:outerShdw blurRad="38100" dist="38100" dir="2700000" algn="tl">
                              <a:srgbClr val="C0C0C0"/>
                            </a:outerShdw>
                          </a:effectLst>
                        </a:rPr>
                        <a:t>-165,9</a:t>
                      </a:r>
                      <a:endParaRPr kumimoji="0" lang="uk-UA" sz="3600" b="1" i="0" u="none" strike="noStrike" kern="1200" cap="none" normalizeH="0" baseline="0" dirty="0">
                        <a:ln>
                          <a:noFill/>
                        </a:ln>
                        <a:solidFill>
                          <a:schemeClr val="bg1"/>
                        </a:solidFill>
                        <a:effectLst>
                          <a:outerShdw blurRad="38100" dist="38100" dir="2700000" algn="tl">
                            <a:srgbClr val="C0C0C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600" u="none" strike="noStrike" kern="1200" cap="none" normalizeH="0" baseline="0" dirty="0" smtClean="0">
                          <a:ln>
                            <a:noFill/>
                          </a:ln>
                          <a:effectLst>
                            <a:outerShdw blurRad="38100" dist="38100" dir="2700000" algn="tl">
                              <a:srgbClr val="C0C0C0"/>
                            </a:outerShdw>
                          </a:effectLst>
                        </a:rPr>
                        <a:t>6,7</a:t>
                      </a:r>
                      <a:endParaRPr kumimoji="0" lang="uk-UA" sz="3600" b="1" i="0" u="none" strike="noStrike" kern="1200" cap="none" normalizeH="0" baseline="0" dirty="0">
                        <a:ln>
                          <a:noFill/>
                        </a:ln>
                        <a:solidFill>
                          <a:schemeClr val="bg1"/>
                        </a:solidFill>
                        <a:effectLst>
                          <a:outerShdw blurRad="38100" dist="38100" dir="2700000" algn="tl">
                            <a:srgbClr val="C0C0C0"/>
                          </a:outerShdw>
                        </a:effectLst>
                        <a:latin typeface="Calibri" pitchFamily="34" charset="0"/>
                        <a:ea typeface="+mn-ea"/>
                        <a:cs typeface="Arial" pitchFamily="34" charset="0"/>
                      </a:endParaRPr>
                    </a:p>
                  </a:txBody>
                  <a:tcPr marT="45722" marB="45722"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7" name="Заголовок 1"/>
          <p:cNvSpPr>
            <a:spLocks noGrp="1"/>
          </p:cNvSpPr>
          <p:nvPr>
            <p:ph type="title"/>
          </p:nvPr>
        </p:nvSpPr>
        <p:spPr>
          <a:xfrm>
            <a:off x="216131" y="166255"/>
            <a:ext cx="11795759" cy="731520"/>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ПОКАЗНИКИ СПЕЦІАЛЬНОГО ФОНДУ БЮДЖЕТУ</a:t>
            </a:r>
            <a:b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br>
            <a:r>
              <a:rPr lang="uk-UA" sz="20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(КРІМ КОШТІВ БЮДЖЕТНИХ УСТАНОВ)</a:t>
            </a:r>
            <a:endParaRPr lang="uk-UA" sz="2000" dirty="0"/>
          </a:p>
        </p:txBody>
      </p:sp>
      <p:sp>
        <p:nvSpPr>
          <p:cNvPr id="8" name="Прямоугольник 4"/>
          <p:cNvSpPr>
            <a:spLocks noChangeArrowheads="1"/>
          </p:cNvSpPr>
          <p:nvPr/>
        </p:nvSpPr>
        <p:spPr bwMode="auto">
          <a:xfrm>
            <a:off x="10842999" y="731519"/>
            <a:ext cx="961073" cy="307777"/>
          </a:xfrm>
          <a:prstGeom prst="rect">
            <a:avLst/>
          </a:prstGeom>
          <a:noFill/>
          <a:ln w="9525">
            <a:noFill/>
            <a:miter lim="800000"/>
            <a:headEnd/>
            <a:tailEnd/>
          </a:ln>
        </p:spPr>
        <p:txBody>
          <a:bodyPr wrap="square">
            <a:spAutoFit/>
          </a:bodyPr>
          <a:lstStyle/>
          <a:p>
            <a:r>
              <a:rPr lang="uk-UA" altLang="ru-RU" sz="1400" b="1" i="1" dirty="0" smtClean="0">
                <a:latin typeface="Bookman Old Style" pitchFamily="18" charset="0"/>
              </a:rPr>
              <a:t>млн грн</a:t>
            </a:r>
            <a:r>
              <a:rPr lang="uk-UA" altLang="ru-RU" sz="1400" b="1" i="1" dirty="0" smtClean="0"/>
              <a:t> </a:t>
            </a:r>
            <a:endParaRPr lang="ru-RU" altLang="ru-RU" sz="1400" i="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Объект 2"/>
          <p:cNvGraphicFramePr>
            <a:graphicFrameLocks noGrp="1"/>
          </p:cNvGraphicFramePr>
          <p:nvPr>
            <p:ph idx="1"/>
            <p:extLst>
              <p:ext uri="{D42A27DB-BD31-4B8C-83A1-F6EECF244321}">
                <p14:modId xmlns:p14="http://schemas.microsoft.com/office/powerpoint/2010/main" val="2804146607"/>
              </p:ext>
            </p:extLst>
          </p:nvPr>
        </p:nvGraphicFramePr>
        <p:xfrm>
          <a:off x="899940" y="1296793"/>
          <a:ext cx="10548938" cy="4234356"/>
        </p:xfrm>
        <a:graphic>
          <a:graphicData uri="http://schemas.openxmlformats.org/drawingml/2006/table">
            <a:tbl>
              <a:tblPr firstRow="1" bandRow="1">
                <a:tableStyleId>{5C22544A-7EE6-4342-B048-85BDC9FD1C3A}</a:tableStyleId>
              </a:tblPr>
              <a:tblGrid>
                <a:gridCol w="3362294">
                  <a:extLst>
                    <a:ext uri="{9D8B030D-6E8A-4147-A177-3AD203B41FA5}">
                      <a16:colId xmlns:a16="http://schemas.microsoft.com/office/drawing/2014/main" val="20000"/>
                    </a:ext>
                  </a:extLst>
                </a:gridCol>
                <a:gridCol w="1506183">
                  <a:extLst>
                    <a:ext uri="{9D8B030D-6E8A-4147-A177-3AD203B41FA5}">
                      <a16:colId xmlns:a16="http://schemas.microsoft.com/office/drawing/2014/main" val="20001"/>
                    </a:ext>
                  </a:extLst>
                </a:gridCol>
                <a:gridCol w="1320280">
                  <a:extLst>
                    <a:ext uri="{9D8B030D-6E8A-4147-A177-3AD203B41FA5}">
                      <a16:colId xmlns:a16="http://schemas.microsoft.com/office/drawing/2014/main" val="20002"/>
                    </a:ext>
                  </a:extLst>
                </a:gridCol>
                <a:gridCol w="1543575">
                  <a:extLst>
                    <a:ext uri="{9D8B030D-6E8A-4147-A177-3AD203B41FA5}">
                      <a16:colId xmlns:a16="http://schemas.microsoft.com/office/drawing/2014/main" val="20003"/>
                    </a:ext>
                  </a:extLst>
                </a:gridCol>
                <a:gridCol w="1235113">
                  <a:extLst>
                    <a:ext uri="{9D8B030D-6E8A-4147-A177-3AD203B41FA5}">
                      <a16:colId xmlns:a16="http://schemas.microsoft.com/office/drawing/2014/main" val="20004"/>
                    </a:ext>
                  </a:extLst>
                </a:gridCol>
                <a:gridCol w="1581493">
                  <a:extLst>
                    <a:ext uri="{9D8B030D-6E8A-4147-A177-3AD203B41FA5}">
                      <a16:colId xmlns:a16="http://schemas.microsoft.com/office/drawing/2014/main" val="20005"/>
                    </a:ext>
                  </a:extLst>
                </a:gridCol>
              </a:tblGrid>
              <a:tr h="1055716">
                <a:tc>
                  <a:txBody>
                    <a:bodyPr/>
                    <a:lstStyle/>
                    <a:p>
                      <a:pPr algn="ctr"/>
                      <a:endParaRPr lang="x-none" sz="2400" baseline="0" dirty="0">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7</a:t>
                      </a:r>
                      <a:endParaRPr lang="x-none" sz="2400" baseline="0" dirty="0">
                        <a:solidFill>
                          <a:schemeClr val="tx1"/>
                        </a:solidFill>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8</a:t>
                      </a:r>
                      <a:endParaRPr lang="x-none" sz="2400" baseline="0" dirty="0">
                        <a:solidFill>
                          <a:schemeClr val="tx1"/>
                        </a:solidFill>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400" baseline="0" dirty="0">
                          <a:solidFill>
                            <a:schemeClr val="tx1"/>
                          </a:solidFill>
                          <a:latin typeface="Bookman Old Style" pitchFamily="18" charset="0"/>
                        </a:rPr>
                        <a:t>% </a:t>
                      </a: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8</a:t>
                      </a:r>
                      <a:r>
                        <a:rPr lang="x-none" sz="2400" baseline="0" dirty="0" smtClean="0">
                          <a:solidFill>
                            <a:schemeClr val="tx1"/>
                          </a:solidFill>
                          <a:latin typeface="Bookman Old Style" pitchFamily="18" charset="0"/>
                        </a:rPr>
                        <a:t> </a:t>
                      </a:r>
                      <a:r>
                        <a:rPr lang="x-none" sz="2400" baseline="0" dirty="0">
                          <a:solidFill>
                            <a:schemeClr val="tx1"/>
                          </a:solidFill>
                          <a:latin typeface="Bookman Old Style" pitchFamily="18" charset="0"/>
                        </a:rPr>
                        <a:t>до </a:t>
                      </a: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7</a:t>
                      </a:r>
                      <a:endParaRPr lang="x-none" sz="2400" baseline="0" dirty="0">
                        <a:solidFill>
                          <a:schemeClr val="tx1"/>
                        </a:solidFill>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9</a:t>
                      </a:r>
                      <a:endParaRPr lang="x-none" sz="2400" baseline="0" dirty="0">
                        <a:solidFill>
                          <a:schemeClr val="tx1"/>
                        </a:solidFill>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x-none" sz="2400" baseline="0" dirty="0" smtClean="0">
                          <a:solidFill>
                            <a:schemeClr val="tx1"/>
                          </a:solidFill>
                          <a:latin typeface="Bookman Old Style" pitchFamily="18" charset="0"/>
                        </a:rPr>
                        <a:t>% 202</a:t>
                      </a:r>
                      <a:r>
                        <a:rPr lang="uk-UA" sz="2400" baseline="0" dirty="0" smtClean="0">
                          <a:solidFill>
                            <a:schemeClr val="tx1"/>
                          </a:solidFill>
                          <a:latin typeface="Bookman Old Style" pitchFamily="18" charset="0"/>
                        </a:rPr>
                        <a:t>9</a:t>
                      </a:r>
                      <a:r>
                        <a:rPr lang="x-none" sz="2400" baseline="0" dirty="0" smtClean="0">
                          <a:solidFill>
                            <a:schemeClr val="tx1"/>
                          </a:solidFill>
                          <a:latin typeface="Bookman Old Style" pitchFamily="18" charset="0"/>
                        </a:rPr>
                        <a:t> </a:t>
                      </a:r>
                      <a:r>
                        <a:rPr lang="x-none" sz="2400" baseline="0" dirty="0">
                          <a:solidFill>
                            <a:schemeClr val="tx1"/>
                          </a:solidFill>
                          <a:latin typeface="Bookman Old Style" pitchFamily="18" charset="0"/>
                        </a:rPr>
                        <a:t>до </a:t>
                      </a:r>
                      <a:r>
                        <a:rPr lang="x-none" sz="2400" baseline="0" dirty="0" smtClean="0">
                          <a:solidFill>
                            <a:schemeClr val="tx1"/>
                          </a:solidFill>
                          <a:latin typeface="Bookman Old Style" pitchFamily="18" charset="0"/>
                        </a:rPr>
                        <a:t>202</a:t>
                      </a:r>
                      <a:r>
                        <a:rPr lang="uk-UA" sz="2400" baseline="0" dirty="0" smtClean="0">
                          <a:solidFill>
                            <a:schemeClr val="tx1"/>
                          </a:solidFill>
                          <a:latin typeface="Bookman Old Style" pitchFamily="18" charset="0"/>
                        </a:rPr>
                        <a:t>8</a:t>
                      </a:r>
                      <a:endParaRPr lang="x-none" sz="2400" baseline="0" dirty="0">
                        <a:solidFill>
                          <a:schemeClr val="tx1"/>
                        </a:solidFill>
                        <a:latin typeface="Bookman Old Style" pitchFamily="18" charset="0"/>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65780">
                <a:tc>
                  <a:txBody>
                    <a:bodyPr/>
                    <a:lstStyle/>
                    <a:p>
                      <a:r>
                        <a:rPr lang="x-none" sz="2400" baseline="0" dirty="0"/>
                        <a:t>Загальний фонд</a:t>
                      </a: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5 146,0</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6 016,6</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117,0</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6 349,9</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105,6</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48125">
                <a:tc>
                  <a:txBody>
                    <a:bodyPr/>
                    <a:lstStyle/>
                    <a:p>
                      <a:r>
                        <a:rPr lang="uk-UA" sz="2400" i="1" baseline="0" dirty="0" smtClean="0"/>
                        <a:t>в т.ч. реверсна дотація</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370,5</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443,4</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119,7</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511,8</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115,5</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81281">
                <a:tc>
                  <a:txBody>
                    <a:bodyPr/>
                    <a:lstStyle/>
                    <a:p>
                      <a:r>
                        <a:rPr lang="x-none" sz="2400" baseline="0" dirty="0"/>
                        <a:t>Спеціальний фонд</a:t>
                      </a: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790,6</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401,5</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50,8</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aseline="0" dirty="0" smtClean="0"/>
                        <a:t>464,2</a:t>
                      </a:r>
                      <a:endParaRPr lang="x-none" sz="2400"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115,7</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48508">
                <a:tc>
                  <a:txBody>
                    <a:bodyPr/>
                    <a:lstStyle/>
                    <a:p>
                      <a:r>
                        <a:rPr lang="uk-UA" sz="2400" i="1" baseline="0" dirty="0" smtClean="0"/>
                        <a:t>в т.ч. публічні інвестиції</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250,0</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150,0</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FF0000"/>
                          </a:solidFill>
                        </a:rPr>
                        <a:t>60,0</a:t>
                      </a:r>
                      <a:endParaRPr lang="x-none" sz="2400" i="1" baseline="0" dirty="0">
                        <a:solidFill>
                          <a:srgbClr val="FF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t>200,0</a:t>
                      </a:r>
                      <a:endParaRPr lang="x-none" sz="2400" i="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i="1" baseline="0" dirty="0" smtClean="0">
                          <a:solidFill>
                            <a:srgbClr val="C00000"/>
                          </a:solidFill>
                        </a:rPr>
                        <a:t>133,4</a:t>
                      </a:r>
                      <a:endParaRPr lang="x-none" sz="2400"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65780">
                <a:tc>
                  <a:txBody>
                    <a:bodyPr/>
                    <a:lstStyle/>
                    <a:p>
                      <a:r>
                        <a:rPr lang="uk-UA" sz="2400" b="1" baseline="0" dirty="0"/>
                        <a:t>РАЗОМ</a:t>
                      </a:r>
                      <a:endParaRPr lang="x-none" sz="2400" b="1" baseline="0" dirty="0"/>
                    </a:p>
                  </a:txBody>
                  <a:tcPr marL="91446" marR="91446" marT="43077" marB="43077">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1" baseline="0" dirty="0" smtClean="0"/>
                        <a:t>5 936,6</a:t>
                      </a:r>
                      <a:endParaRPr lang="x-none" sz="2400" b="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1" baseline="0" dirty="0" smtClean="0"/>
                        <a:t>6 418,1</a:t>
                      </a:r>
                      <a:endParaRPr lang="x-none" sz="2400" b="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1" i="1" baseline="0" dirty="0" smtClean="0">
                          <a:solidFill>
                            <a:srgbClr val="C00000"/>
                          </a:solidFill>
                        </a:rPr>
                        <a:t>108,2</a:t>
                      </a:r>
                      <a:endParaRPr lang="x-none" sz="2400" b="1"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1" baseline="0" dirty="0" smtClean="0"/>
                        <a:t>6 814,1</a:t>
                      </a:r>
                      <a:endParaRPr lang="x-none" sz="2400" b="1" baseline="0" dirty="0"/>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uk-UA" sz="2400" b="1" i="1" baseline="0" dirty="0" smtClean="0">
                          <a:solidFill>
                            <a:srgbClr val="C00000"/>
                          </a:solidFill>
                        </a:rPr>
                        <a:t>106,2</a:t>
                      </a:r>
                      <a:endParaRPr lang="x-none" sz="2400" b="1" i="1" baseline="0" dirty="0">
                        <a:solidFill>
                          <a:srgbClr val="C00000"/>
                        </a:solidFill>
                      </a:endParaRPr>
                    </a:p>
                  </a:txBody>
                  <a:tcPr marL="91446" marR="91446" marT="43077" marB="43077"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6" name="Заголовок 1"/>
          <p:cNvSpPr>
            <a:spLocks noGrp="1"/>
          </p:cNvSpPr>
          <p:nvPr>
            <p:ph type="title"/>
          </p:nvPr>
        </p:nvSpPr>
        <p:spPr>
          <a:xfrm>
            <a:off x="290946" y="290948"/>
            <a:ext cx="11795759" cy="482138"/>
          </a:xfrm>
        </p:spPr>
        <p:txBody>
          <a:bodyPr>
            <a:noAutofit/>
          </a:bodyPr>
          <a:lstStyle/>
          <a:p>
            <a:pPr algn="ctr"/>
            <a:r>
              <a:rPr lang="uk-UA" sz="2800" b="1" spc="-100" dirty="0" smtClean="0">
                <a:ln w="3200">
                  <a:solidFill>
                    <a:schemeClr val="bg2">
                      <a:shade val="75000"/>
                      <a:alpha val="25000"/>
                    </a:schemeClr>
                  </a:solidFill>
                  <a:prstDash val="solid"/>
                  <a:round/>
                </a:ln>
                <a:effectLst>
                  <a:innerShdw blurRad="50800" dist="25400" dir="13500000">
                    <a:prstClr val="black">
                      <a:alpha val="70000"/>
                    </a:prstClr>
                  </a:innerShdw>
                </a:effectLst>
                <a:latin typeface="Bookman Old Style" pitchFamily="18" charset="0"/>
              </a:rPr>
              <a:t>ВИДАТКИ БЮДЖЕТУ ГРОМАДИ НА 2027 – 2029 РОКИ</a:t>
            </a:r>
            <a:endParaRPr lang="uk-UA" sz="2000" dirty="0"/>
          </a:p>
        </p:txBody>
      </p:sp>
      <p:sp>
        <p:nvSpPr>
          <p:cNvPr id="8" name="Прямоугольник 4"/>
          <p:cNvSpPr>
            <a:spLocks noChangeArrowheads="1"/>
          </p:cNvSpPr>
          <p:nvPr/>
        </p:nvSpPr>
        <p:spPr bwMode="auto">
          <a:xfrm>
            <a:off x="10884562" y="806341"/>
            <a:ext cx="961073" cy="307777"/>
          </a:xfrm>
          <a:prstGeom prst="rect">
            <a:avLst/>
          </a:prstGeom>
          <a:noFill/>
          <a:ln w="9525">
            <a:noFill/>
            <a:miter lim="800000"/>
            <a:headEnd/>
            <a:tailEnd/>
          </a:ln>
        </p:spPr>
        <p:txBody>
          <a:bodyPr wrap="square">
            <a:spAutoFit/>
          </a:bodyPr>
          <a:lstStyle/>
          <a:p>
            <a:r>
              <a:rPr lang="uk-UA" altLang="ru-RU" sz="1400" b="1" i="1" dirty="0" smtClean="0">
                <a:latin typeface="Bookman Old Style" pitchFamily="18" charset="0"/>
              </a:rPr>
              <a:t>млн грн</a:t>
            </a:r>
            <a:r>
              <a:rPr lang="uk-UA" altLang="ru-RU" sz="1400" b="1" i="1" dirty="0" smtClean="0"/>
              <a:t> </a:t>
            </a:r>
            <a:endParaRPr lang="ru-RU" altLang="ru-RU" sz="1400" i="1" dirty="0"/>
          </a:p>
        </p:txBody>
      </p:sp>
      <p:sp>
        <p:nvSpPr>
          <p:cNvPr id="5" name="Заголовок 1"/>
          <p:cNvSpPr txBox="1">
            <a:spLocks/>
          </p:cNvSpPr>
          <p:nvPr/>
        </p:nvSpPr>
        <p:spPr>
          <a:xfrm>
            <a:off x="1258349" y="5813787"/>
            <a:ext cx="5595457" cy="48213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uk-UA" sz="2000" b="1" i="1" dirty="0" smtClean="0">
                <a:latin typeface="Bookman Old Style" panose="02050604050505020204" pitchFamily="18" charset="0"/>
              </a:rPr>
              <a:t>Без урахування кредитних коштів</a:t>
            </a:r>
            <a:endParaRPr lang="uk-UA" sz="2000" b="1" i="1" dirty="0">
              <a:latin typeface="Bookman Old Style" panose="02050604050505020204"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Заголовок 1"/>
          <p:cNvSpPr>
            <a:spLocks noGrp="1"/>
          </p:cNvSpPr>
          <p:nvPr>
            <p:ph type="title"/>
          </p:nvPr>
        </p:nvSpPr>
        <p:spPr>
          <a:xfrm>
            <a:off x="2735263" y="165100"/>
            <a:ext cx="7061200" cy="476250"/>
          </a:xfrm>
        </p:spPr>
        <p:txBody>
          <a:bodyPr/>
          <a:lstStyle/>
          <a:p>
            <a:pPr eaLnBrk="1" hangingPunct="1">
              <a:spcBef>
                <a:spcPct val="0"/>
              </a:spcBef>
              <a:spcAft>
                <a:spcPct val="0"/>
              </a:spcAft>
              <a:defRPr/>
            </a:pPr>
            <a:r>
              <a:rPr lang="uk-UA" altLang="en-US" sz="2667" b="1" dirty="0">
                <a:latin typeface="Bookman Old Style" pitchFamily="18" charset="0"/>
                <a:cs typeface="Times New Roman" panose="02020603050405020304" pitchFamily="18" charset="0"/>
              </a:rPr>
              <a:t>Видатки загального фонду  ГРК</a:t>
            </a:r>
            <a:endParaRPr lang="ru-RU" altLang="en-US" sz="2667" b="1" dirty="0">
              <a:latin typeface="Bookman Old Style" pitchFamily="18" charset="0"/>
              <a:cs typeface="Times New Roman" panose="02020603050405020304"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992485213"/>
              </p:ext>
            </p:extLst>
          </p:nvPr>
        </p:nvGraphicFramePr>
        <p:xfrm>
          <a:off x="688975" y="784225"/>
          <a:ext cx="10768012" cy="5739656"/>
        </p:xfrm>
        <a:graphic>
          <a:graphicData uri="http://schemas.openxmlformats.org/drawingml/2006/table">
            <a:tbl>
              <a:tblPr>
                <a:tableStyleId>{BDBED569-4797-4DF1-A0F4-6AAB3CD982D8}</a:tableStyleId>
              </a:tblPr>
              <a:tblGrid>
                <a:gridCol w="5346356">
                  <a:extLst>
                    <a:ext uri="{9D8B030D-6E8A-4147-A177-3AD203B41FA5}">
                      <a16:colId xmlns:a16="http://schemas.microsoft.com/office/drawing/2014/main" val="20000"/>
                    </a:ext>
                  </a:extLst>
                </a:gridCol>
                <a:gridCol w="1387685">
                  <a:extLst>
                    <a:ext uri="{9D8B030D-6E8A-4147-A177-3AD203B41FA5}">
                      <a16:colId xmlns:a16="http://schemas.microsoft.com/office/drawing/2014/main" val="20001"/>
                    </a:ext>
                  </a:extLst>
                </a:gridCol>
                <a:gridCol w="1366172">
                  <a:extLst>
                    <a:ext uri="{9D8B030D-6E8A-4147-A177-3AD203B41FA5}">
                      <a16:colId xmlns:a16="http://schemas.microsoft.com/office/drawing/2014/main" val="20002"/>
                    </a:ext>
                  </a:extLst>
                </a:gridCol>
                <a:gridCol w="1398443">
                  <a:extLst>
                    <a:ext uri="{9D8B030D-6E8A-4147-A177-3AD203B41FA5}">
                      <a16:colId xmlns:a16="http://schemas.microsoft.com/office/drawing/2014/main" val="20003"/>
                    </a:ext>
                  </a:extLst>
                </a:gridCol>
                <a:gridCol w="1269356">
                  <a:extLst>
                    <a:ext uri="{9D8B030D-6E8A-4147-A177-3AD203B41FA5}">
                      <a16:colId xmlns:a16="http://schemas.microsoft.com/office/drawing/2014/main" val="20004"/>
                    </a:ext>
                  </a:extLst>
                </a:gridCol>
              </a:tblGrid>
              <a:tr h="877424">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Найменування</a:t>
                      </a:r>
                      <a:endParaRPr kumimoji="0" lang="ru-RU" altLang="en-US" sz="2000" b="1" i="0" u="none" strike="noStrike" cap="none" normalizeH="0" baseline="0" dirty="0" smtClean="0">
                        <a:ln>
                          <a:noFill/>
                        </a:ln>
                        <a:solidFill>
                          <a:schemeClr val="tx1"/>
                        </a:solidFill>
                        <a:effectLst/>
                        <a:latin typeface="+mj-lt"/>
                        <a:cs typeface="Times New Roman" panose="02020603050405020304" pitchFamily="18" charset="0"/>
                        <a:sym typeface="Arial" panose="020B0604020202020204" pitchFamily="34" charset="0"/>
                      </a:endParaRPr>
                    </a:p>
                  </a:txBody>
                  <a:tcPr marL="8678" marR="8678" marT="8681" marB="0" anchor="ctr" anchorCtr="1"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2026 рік</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9144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solidFill>
                            <a:schemeClr val="tx1"/>
                          </a:solidFill>
                          <a:effectLst/>
                          <a:latin typeface="+mj-lt"/>
                          <a:sym typeface="Arial" panose="020B0604020202020204" pitchFamily="34" charset="0"/>
                        </a:rPr>
                        <a:t>2027 рік</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effectLst/>
                          <a:latin typeface="+mj-lt"/>
                          <a:sym typeface="Arial" panose="020B0604020202020204" pitchFamily="34" charset="0"/>
                        </a:rPr>
                        <a:t>2028 рік</a:t>
                      </a:r>
                      <a:endParaRPr kumimoji="0" lang="ru-RU" altLang="en-US" sz="2000" b="1" i="0" u="none" strike="noStrike" cap="none" normalizeH="0" baseline="0" dirty="0" smtClean="0">
                        <a:ln>
                          <a:noFill/>
                        </a:ln>
                        <a:solidFill>
                          <a:schemeClr val="tx1"/>
                        </a:solidFill>
                        <a:effectLst/>
                        <a:latin typeface="+mj-lt"/>
                        <a:cs typeface="Times New Roman" panose="02020603050405020304" pitchFamily="18" charset="0"/>
                        <a:sym typeface="Arial" panose="020B0604020202020204" pitchFamily="34" charset="0"/>
                      </a:endParaRP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tc>
                  <a:txBody>
                    <a:bodyPr/>
                    <a:lstStyle/>
                    <a:p>
                      <a:pPr marL="0" marR="0" lvl="0" indent="0" algn="ctr" defTabSz="914400" rtl="0" eaLnBrk="1" fontAlgn="ctr"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2000" b="1" u="none" strike="noStrike" cap="none" normalizeH="0" baseline="0" dirty="0" smtClean="0">
                          <a:ln>
                            <a:noFill/>
                          </a:ln>
                          <a:effectLst/>
                          <a:latin typeface="+mj-lt"/>
                          <a:sym typeface="Arial" panose="020B0604020202020204" pitchFamily="34" charset="0"/>
                        </a:rPr>
                        <a:t>2029 </a:t>
                      </a:r>
                      <a:r>
                        <a:rPr kumimoji="0" lang="ru-RU" altLang="en-US" sz="2000" b="1" u="none" strike="noStrike" cap="none" normalizeH="0" baseline="0" dirty="0" err="1" smtClean="0">
                          <a:ln>
                            <a:noFill/>
                          </a:ln>
                          <a:effectLst/>
                          <a:latin typeface="+mj-lt"/>
                          <a:sym typeface="Arial" panose="020B0604020202020204" pitchFamily="34" charset="0"/>
                        </a:rPr>
                        <a:t>рік</a:t>
                      </a:r>
                      <a:endParaRPr kumimoji="0" lang="ru-RU" altLang="en-US" sz="2000" b="1" i="0" u="none" strike="noStrike" cap="none" normalizeH="0" baseline="0" dirty="0" smtClean="0">
                        <a:ln>
                          <a:noFill/>
                        </a:ln>
                        <a:solidFill>
                          <a:schemeClr val="tx1"/>
                        </a:solidFill>
                        <a:effectLst/>
                        <a:latin typeface="+mj-lt"/>
                        <a:cs typeface="Times New Roman" panose="02020603050405020304" pitchFamily="18" charset="0"/>
                        <a:sym typeface="Arial" panose="020B0604020202020204" pitchFamily="34" charset="0"/>
                      </a:endParaRP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399819">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Департамент освіти </a:t>
                      </a:r>
                      <a:endParaRPr kumimoji="0" lang="ru-RU" altLang="en-US" sz="17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2 332,3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2 665,7</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2 866,8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3 034,0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302">
                <a:tc>
                  <a:txBody>
                    <a:bodyPr/>
                    <a:lstStyle/>
                    <a:p>
                      <a:pPr marL="0" marR="0" lvl="0" indent="0" algn="l" defTabSz="342900" rtl="0" eaLnBrk="1" fontAlgn="t" latinLnBrk="0" hangingPunct="1">
                        <a:lnSpc>
                          <a:spcPct val="100000"/>
                        </a:lnSpc>
                        <a:spcBef>
                          <a:spcPct val="0"/>
                        </a:spcBef>
                        <a:spcAft>
                          <a:spcPct val="0"/>
                        </a:spcAft>
                        <a:buClrTx/>
                        <a:buSzTx/>
                        <a:buFontTx/>
                        <a:buNone/>
                        <a:tabLst/>
                        <a:defRPr/>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Департамент бюджету та фінансів </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719,5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609,9</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1 150,3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1 214,4</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160388"/>
                  </a:ext>
                </a:extLst>
              </a:tr>
              <a:tr h="391302">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транспорту і зв'язку </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517,0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553,8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592,0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622,2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08796">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комунального господарства</a:t>
                      </a:r>
                      <a:endParaRPr kumimoji="0" lang="ru-RU" altLang="en-US" sz="17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452,5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469,4</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501,8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527,4</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19555">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914400" rtl="0" eaLnBrk="1" fontAlgn="t"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Департамент соціальної  політики</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270,7</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199,5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213,3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224,1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9856506"/>
                  </a:ext>
                </a:extLst>
              </a:tr>
              <a:tr h="419555">
                <a:tc>
                  <a:txBody>
                    <a:bodyPr/>
                    <a:lstStyle/>
                    <a:p>
                      <a:pPr marL="0" marR="0" lvl="0" indent="0" algn="l" defTabSz="914400" rtl="0" eaLnBrk="1" fontAlgn="t"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Виконавчий комітет</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208,4</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215,2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230,0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241,8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87282">
                <a:tc>
                  <a:txBody>
                    <a:bodyPr/>
                    <a:lstStyle/>
                    <a:p>
                      <a:pPr marL="0" marR="0" lvl="0" indent="0" algn="l" defTabSz="914400" rtl="0" eaLnBrk="1" fontAlgn="t"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ru-RU" altLang="en-US" sz="1700" u="none" strike="noStrike" kern="1200" cap="none" normalizeH="0" baseline="0" dirty="0" smtClean="0">
                          <a:ln>
                            <a:noFill/>
                          </a:ln>
                          <a:solidFill>
                            <a:schemeClr val="tx1"/>
                          </a:solidFill>
                          <a:effectLst/>
                          <a:latin typeface="Trebuchet MS" panose="020B0603020202020204" pitchFamily="34" charset="0"/>
                          <a:sym typeface="Arial" panose="020B0604020202020204" pitchFamily="34" charset="0"/>
                        </a:rPr>
                        <a:t>У</a:t>
                      </a: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правління охорони здоров’я</a:t>
                      </a:r>
                      <a:endParaRPr kumimoji="0" lang="ru-RU" altLang="en-US" sz="1700" b="0" i="0" u="none" strike="noStrike" cap="none" normalizeH="0" baseline="0" dirty="0" smtClean="0">
                        <a:ln>
                          <a:noFill/>
                        </a:ln>
                        <a:solidFill>
                          <a:schemeClr val="tx1"/>
                        </a:solidFill>
                        <a:effectLst/>
                        <a:latin typeface="Trebuchet MS" panose="020B0603020202020204" pitchFamily="34" charset="0"/>
                        <a:cs typeface="Calibri" pitchFamily="34"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162,7</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151,8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162,3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170,6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87281">
                <a:tc>
                  <a:txBody>
                    <a:bodyPr/>
                    <a:lstStyle>
                      <a:lvl1pPr>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914400" rtl="0" eaLnBrk="1" fontAlgn="t" latinLnBrk="0" hangingPunct="1">
                        <a:lnSpc>
                          <a:spcPct val="100000"/>
                        </a:lnSpc>
                        <a:spcBef>
                          <a:spcPct val="0"/>
                        </a:spcBef>
                        <a:spcAft>
                          <a:spcPct val="0"/>
                        </a:spcAft>
                        <a:buClr>
                          <a:srgbClr val="000000"/>
                        </a:buClr>
                        <a:buSzTx/>
                        <a:buFont typeface="Arial" panose="020B0604020202020204" pitchFamily="34" charset="0"/>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культури</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162,6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176,7</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188,9</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198,5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98039">
                <a:tc>
                  <a:txBody>
                    <a:body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у справах сім'ї, молоді та спорту</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itchFamily="18" charset="0"/>
                          <a:cs typeface="Times New Roman" pitchFamily="18" charset="0"/>
                          <a:sym typeface="Arial" panose="020B0604020202020204" pitchFamily="34" charset="0"/>
                        </a:rPr>
                        <a:t>56,9</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61,9</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66,2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69,6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419555">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капітального будівництва</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52,5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7,3</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7,8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8,2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27827"/>
                  </a:ext>
                </a:extLst>
              </a:tr>
              <a:tr h="419555">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l" defTabSz="342900" rtl="0" eaLnBrk="1" fontAlgn="t" latinLnBrk="0" hangingPunct="1">
                        <a:lnSpc>
                          <a:spcPct val="100000"/>
                        </a:lnSpc>
                        <a:spcBef>
                          <a:spcPct val="0"/>
                        </a:spcBef>
                        <a:spcAft>
                          <a:spcPct val="0"/>
                        </a:spcAft>
                        <a:buClrTx/>
                        <a:buSzTx/>
                        <a:buFontTx/>
                        <a:buNone/>
                        <a:tabLst/>
                      </a:pPr>
                      <a:r>
                        <a:rPr kumimoji="0" lang="ru-RU" altLang="en-US" sz="1700" u="none" strike="noStrike" cap="none" normalizeH="0" baseline="0" dirty="0" smtClean="0">
                          <a:ln>
                            <a:noFill/>
                          </a:ln>
                          <a:solidFill>
                            <a:schemeClr val="tx1"/>
                          </a:solidFill>
                          <a:effectLst/>
                          <a:latin typeface="Trebuchet MS" panose="020B0603020202020204" pitchFamily="34" charset="0"/>
                          <a:sym typeface="Arial" panose="020B0604020202020204" pitchFamily="34" charset="0"/>
                        </a:rPr>
                        <a:t>Управління житлового господарства</a:t>
                      </a:r>
                      <a:endParaRPr kumimoji="0" lang="ru-RU" altLang="en-US" sz="1700" b="1"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sym typeface="Arial" panose="020B0604020202020204" pitchFamily="34" charset="0"/>
                      </a:endParaRPr>
                    </a:p>
                  </a:txBody>
                  <a:tcPr marL="180000"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50,4</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100" b="0" i="0" u="none" strike="noStrike" cap="none" normalizeH="0" baseline="0" dirty="0" smtClean="0">
                          <a:ln>
                            <a:noFill/>
                          </a:ln>
                          <a:solidFill>
                            <a:schemeClr val="tx1"/>
                          </a:solidFill>
                          <a:effectLst/>
                          <a:latin typeface="Times New Roman" panose="02020603050405020304" pitchFamily="18" charset="0"/>
                          <a:cs typeface="Times New Roman" pitchFamily="18" charset="0"/>
                          <a:sym typeface="Arial" panose="020B0604020202020204" pitchFamily="34" charset="0"/>
                        </a:rPr>
                        <a:t>34,8</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37,2</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lang="ru-RU" altLang="en-US" sz="2100" b="0" dirty="0" smtClean="0">
                          <a:solidFill>
                            <a:schemeClr val="tx1"/>
                          </a:solidFill>
                          <a:latin typeface="Times New Roman" pitchFamily="18" charset="0"/>
                          <a:cs typeface="Times New Roman" pitchFamily="18" charset="0"/>
                          <a:sym typeface="Arial" panose="020B0604020202020204" pitchFamily="34" charset="0"/>
                        </a:rPr>
                        <a:t>39,1</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420191">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t" latinLnBrk="0" hangingPunct="1">
                        <a:lnSpc>
                          <a:spcPct val="100000"/>
                        </a:lnSpc>
                        <a:spcBef>
                          <a:spcPct val="0"/>
                        </a:spcBef>
                        <a:spcAft>
                          <a:spcPct val="0"/>
                        </a:spcAft>
                        <a:buClrTx/>
                        <a:buSzTx/>
                        <a:buFontTx/>
                        <a:buNone/>
                        <a:tabLst/>
                      </a:pPr>
                      <a:r>
                        <a:rPr kumimoji="0" lang="ru-RU" altLang="en-US" sz="2100" u="none" strike="noStrike" cap="none" normalizeH="0" baseline="0" dirty="0" smtClean="0">
                          <a:ln>
                            <a:noFill/>
                          </a:ln>
                          <a:effectLst/>
                          <a:sym typeface="Arial" panose="020B0604020202020204" pitchFamily="34" charset="0"/>
                        </a:rPr>
                        <a:t>Всього</a:t>
                      </a:r>
                      <a:endParaRPr kumimoji="0" lang="ru-RU" altLang="en-US" sz="21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sym typeface="Arial" panose="020B0604020202020204" pitchFamily="34" charset="0"/>
                      </a:endParaRP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700" b="1" i="0" u="none" strike="noStrike" cap="none" normalizeH="0" baseline="0" dirty="0" smtClean="0">
                          <a:ln>
                            <a:noFill/>
                          </a:ln>
                          <a:solidFill>
                            <a:schemeClr val="tx1"/>
                          </a:solidFill>
                          <a:effectLst/>
                          <a:latin typeface="Times New Roman" panose="02020603050405020304" pitchFamily="18" charset="0"/>
                          <a:cs typeface="Arial" panose="020B0604020202020204" pitchFamily="34" charset="0"/>
                          <a:sym typeface="Arial" panose="020B0604020202020204" pitchFamily="34" charset="0"/>
                        </a:rPr>
                        <a:t>4 985,5</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lvl1pPr defTabSz="342900">
                        <a:spcBef>
                          <a:spcPts val="750"/>
                        </a:spcBef>
                        <a:buClr>
                          <a:schemeClr val="accent1"/>
                        </a:buClr>
                        <a:buSzPct val="80000"/>
                        <a:buFont typeface="Wingdings 3" panose="05040102010807070707" pitchFamily="18" charset="2"/>
                        <a:defRPr sz="1100">
                          <a:solidFill>
                            <a:srgbClr val="404040"/>
                          </a:solidFill>
                          <a:latin typeface="Trebuchet MS" panose="020B0603020202020204" pitchFamily="34" charset="0"/>
                        </a:defRPr>
                      </a:lvl1pPr>
                      <a:lvl2pPr marL="742950" indent="-285750" defTabSz="342900">
                        <a:spcBef>
                          <a:spcPts val="750"/>
                        </a:spcBef>
                        <a:buClr>
                          <a:schemeClr val="accent1"/>
                        </a:buClr>
                        <a:buSzPct val="80000"/>
                        <a:buFont typeface="Wingdings 3" panose="05040102010807070707" pitchFamily="18" charset="2"/>
                        <a:defRPr sz="1000">
                          <a:solidFill>
                            <a:srgbClr val="404040"/>
                          </a:solidFill>
                          <a:latin typeface="Trebuchet MS" panose="020B0603020202020204" pitchFamily="34" charset="0"/>
                        </a:defRPr>
                      </a:lvl2pPr>
                      <a:lvl3pPr marL="1143000" indent="-228600" defTabSz="342900">
                        <a:spcBef>
                          <a:spcPts val="750"/>
                        </a:spcBef>
                        <a:buClr>
                          <a:schemeClr val="accent1"/>
                        </a:buClr>
                        <a:buSzPct val="80000"/>
                        <a:buFont typeface="Wingdings 3" panose="05040102010807070707" pitchFamily="18" charset="2"/>
                        <a:defRPr sz="900">
                          <a:solidFill>
                            <a:srgbClr val="404040"/>
                          </a:solidFill>
                          <a:latin typeface="Trebuchet MS" panose="020B0603020202020204" pitchFamily="34" charset="0"/>
                        </a:defRPr>
                      </a:lvl3pPr>
                      <a:lvl4pPr marL="16002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4pPr>
                      <a:lvl5pPr marL="2057400" indent="-228600" defTabSz="342900">
                        <a:spcBef>
                          <a:spcPts val="750"/>
                        </a:spcBef>
                        <a:buClr>
                          <a:schemeClr val="accent1"/>
                        </a:buClr>
                        <a:buSzPct val="80000"/>
                        <a:buFont typeface="Wingdings 3" panose="05040102010807070707" pitchFamily="18" charset="2"/>
                        <a:defRPr sz="800">
                          <a:solidFill>
                            <a:srgbClr val="404040"/>
                          </a:solidFill>
                          <a:latin typeface="Trebuchet MS" panose="020B0603020202020204" pitchFamily="34" charset="0"/>
                        </a:defRPr>
                      </a:lvl5pPr>
                      <a:lvl6pPr marL="25146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6pPr>
                      <a:lvl7pPr marL="29718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7pPr>
                      <a:lvl8pPr marL="34290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8pPr>
                      <a:lvl9pPr marL="3886200" indent="-228600" defTabSz="342900" eaLnBrk="0" fontAlgn="base" hangingPunct="0">
                        <a:spcBef>
                          <a:spcPts val="750"/>
                        </a:spcBef>
                        <a:spcAft>
                          <a:spcPct val="0"/>
                        </a:spcAft>
                        <a:buClr>
                          <a:schemeClr val="accent1"/>
                        </a:buClr>
                        <a:buSzPct val="80000"/>
                        <a:buFont typeface="Wingdings 3" panose="05040102010807070707" pitchFamily="18" charset="2"/>
                        <a:defRPr sz="800">
                          <a:solidFill>
                            <a:srgbClr val="404040"/>
                          </a:solidFill>
                          <a:latin typeface="Trebuchet MS" panose="020B0603020202020204" pitchFamily="34" charset="0"/>
                        </a:defRPr>
                      </a:lvl9p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700" b="1" i="0" u="none" strike="noStrike" cap="none" normalizeH="0" baseline="0" dirty="0" smtClean="0">
                          <a:ln>
                            <a:noFill/>
                          </a:ln>
                          <a:solidFill>
                            <a:schemeClr val="tx1"/>
                          </a:solidFill>
                          <a:effectLst/>
                          <a:latin typeface="Times New Roman" panose="02020603050405020304" pitchFamily="18" charset="0"/>
                          <a:cs typeface="Arial" panose="020B0604020202020204" pitchFamily="34" charset="0"/>
                          <a:sym typeface="Arial" panose="020B0604020202020204" pitchFamily="34" charset="0"/>
                        </a:rPr>
                        <a:t>5 146,0</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700" b="1" i="0" u="none" strike="noStrike" kern="1200" cap="none" normalizeH="0" baseline="0" dirty="0" smtClean="0">
                          <a:ln>
                            <a:noFill/>
                          </a:ln>
                          <a:solidFill>
                            <a:schemeClr val="tx1"/>
                          </a:solidFill>
                          <a:effectLst/>
                          <a:latin typeface="Times New Roman" panose="02020603050405020304" pitchFamily="18" charset="0"/>
                          <a:ea typeface="+mn-ea"/>
                          <a:cs typeface="Arial" panose="020B0604020202020204" pitchFamily="34" charset="0"/>
                          <a:sym typeface="Arial" panose="020B0604020202020204" pitchFamily="34" charset="0"/>
                        </a:rPr>
                        <a:t>6 016,6</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marL="0" marR="0" lvl="0" indent="0" algn="ctr" defTabSz="342900" rtl="0" eaLnBrk="1" fontAlgn="ctr" latinLnBrk="0" hangingPunct="1">
                        <a:lnSpc>
                          <a:spcPct val="100000"/>
                        </a:lnSpc>
                        <a:spcBef>
                          <a:spcPct val="0"/>
                        </a:spcBef>
                        <a:spcAft>
                          <a:spcPct val="0"/>
                        </a:spcAft>
                        <a:buClrTx/>
                        <a:buSzTx/>
                        <a:buFontTx/>
                        <a:buNone/>
                        <a:tabLst/>
                      </a:pPr>
                      <a:r>
                        <a:rPr kumimoji="0" lang="ru-RU" altLang="en-US" sz="2700" b="1" i="0" u="none" strike="noStrike" kern="1200" cap="none" normalizeH="0" baseline="0" dirty="0" smtClean="0">
                          <a:ln>
                            <a:noFill/>
                          </a:ln>
                          <a:solidFill>
                            <a:schemeClr val="tx1"/>
                          </a:solidFill>
                          <a:effectLst/>
                          <a:latin typeface="Times New Roman" panose="02020603050405020304" pitchFamily="18" charset="0"/>
                          <a:ea typeface="+mn-ea"/>
                          <a:cs typeface="Arial" panose="020B0604020202020204" pitchFamily="34" charset="0"/>
                          <a:sym typeface="Arial" panose="020B0604020202020204" pitchFamily="34" charset="0"/>
                        </a:rPr>
                        <a:t>6 349,9</a:t>
                      </a:r>
                    </a:p>
                  </a:txBody>
                  <a:tcPr marL="8678" marR="8678" marT="8681" marB="0" anchor="ctr" horzOverflow="overflow">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5" name="Прямоугольник 4"/>
          <p:cNvSpPr>
            <a:spLocks noChangeArrowheads="1"/>
          </p:cNvSpPr>
          <p:nvPr/>
        </p:nvSpPr>
        <p:spPr bwMode="auto">
          <a:xfrm>
            <a:off x="10543740" y="390699"/>
            <a:ext cx="961073" cy="307777"/>
          </a:xfrm>
          <a:prstGeom prst="rect">
            <a:avLst/>
          </a:prstGeom>
          <a:noFill/>
          <a:ln w="9525">
            <a:noFill/>
            <a:miter lim="800000"/>
            <a:headEnd/>
            <a:tailEnd/>
          </a:ln>
        </p:spPr>
        <p:txBody>
          <a:bodyPr wrap="square">
            <a:spAutoFit/>
          </a:bodyPr>
          <a:lstStyle/>
          <a:p>
            <a:r>
              <a:rPr lang="uk-UA" altLang="ru-RU" sz="1400" b="1" i="1" dirty="0">
                <a:latin typeface="Bookman Old Style" pitchFamily="18" charset="0"/>
              </a:rPr>
              <a:t>м</a:t>
            </a:r>
            <a:r>
              <a:rPr lang="uk-UA" altLang="ru-RU" sz="1400" b="1" i="1" dirty="0" smtClean="0">
                <a:latin typeface="Bookman Old Style" pitchFamily="18" charset="0"/>
              </a:rPr>
              <a:t>лн грн</a:t>
            </a:r>
            <a:r>
              <a:rPr lang="uk-UA" altLang="ru-RU" sz="1400" b="1" i="1" dirty="0" smtClean="0"/>
              <a:t> </a:t>
            </a:r>
            <a:endParaRPr lang="ru-RU" altLang="ru-RU" sz="1400" i="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Прямоугольник 2"/>
          <p:cNvSpPr>
            <a:spLocks noChangeArrowheads="1"/>
          </p:cNvSpPr>
          <p:nvPr/>
        </p:nvSpPr>
        <p:spPr bwMode="auto">
          <a:xfrm>
            <a:off x="731521" y="630129"/>
            <a:ext cx="11064240" cy="5078313"/>
          </a:xfrm>
          <a:prstGeom prst="rect">
            <a:avLst/>
          </a:prstGeom>
          <a:noFill/>
          <a:ln w="9525">
            <a:noFill/>
            <a:miter lim="800000"/>
            <a:headEnd/>
            <a:tailEnd/>
          </a:ln>
        </p:spPr>
        <p:txBody>
          <a:bodyPr wrap="square">
            <a:spAutoFit/>
          </a:bodyPr>
          <a:lstStyle/>
          <a:p>
            <a:pPr algn="ctr"/>
            <a:r>
              <a:rPr lang="uk-UA" sz="3600" b="1" dirty="0" smtClean="0">
                <a:latin typeface="Bookman Old Style" pitchFamily="18" charset="0"/>
              </a:rPr>
              <a:t>Прогнозні показники бюджету будуть уточнені при складання Проєкту бюджету відповідно до змін до Бюджетного та Податкового законодавства, показників державного бюджету України, обласного бюджету Житомирської області, надходжень від міжнародних фінансових організацій та з урахуванням соціально-політичної ситуації в країні.</a:t>
            </a:r>
            <a:endParaRPr lang="uk-UA" sz="3600" b="1" dirty="0" smtClean="0">
              <a:solidFill>
                <a:schemeClr val="tx2"/>
              </a:solidFill>
              <a:latin typeface="Bookman Old Style" pitchFamily="18"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Borys\Desktop\Листівка\трава.tif">
            <a:extLst>
              <a:ext uri="{FF2B5EF4-FFF2-40B4-BE49-F238E27FC236}">
                <a16:creationId xmlns:a16="http://schemas.microsoft.com/office/drawing/2014/main" id="{425923B6-795F-F4E4-3470-A702BC36F3F7}"/>
              </a:ext>
            </a:extLst>
          </p:cNvPr>
          <p:cNvPicPr>
            <a:picLocks noChangeArrowheads="1"/>
          </p:cNvPicPr>
          <p:nvPr/>
        </p:nvPicPr>
        <p:blipFill>
          <a:blip r:embed="rId3" cstate="print"/>
          <a:srcRect l="14650" t="34989" r="10575" b="50000"/>
          <a:stretch>
            <a:fillRect/>
          </a:stretch>
        </p:blipFill>
        <p:spPr bwMode="auto">
          <a:xfrm>
            <a:off x="0" y="5719664"/>
            <a:ext cx="12192000" cy="1147591"/>
          </a:xfrm>
          <a:prstGeom prst="rect">
            <a:avLst/>
          </a:prstGeom>
          <a:noFill/>
        </p:spPr>
      </p:pic>
      <p:sp>
        <p:nvSpPr>
          <p:cNvPr id="4" name="TextBox 3">
            <a:extLst>
              <a:ext uri="{FF2B5EF4-FFF2-40B4-BE49-F238E27FC236}">
                <a16:creationId xmlns:a16="http://schemas.microsoft.com/office/drawing/2014/main" id="{945904CC-43CC-1D57-9DB3-6BD380A76362}"/>
              </a:ext>
            </a:extLst>
          </p:cNvPr>
          <p:cNvSpPr txBox="1"/>
          <p:nvPr/>
        </p:nvSpPr>
        <p:spPr>
          <a:xfrm>
            <a:off x="499398" y="4217822"/>
            <a:ext cx="7059642" cy="923330"/>
          </a:xfrm>
          <a:prstGeom prst="rect">
            <a:avLst/>
          </a:prstGeom>
          <a:noFill/>
        </p:spPr>
        <p:txBody>
          <a:bodyPr wrap="square" rtlCol="0">
            <a:spAutoFit/>
          </a:bodyPr>
          <a:lstStyle/>
          <a:p>
            <a:pPr algn="ctr"/>
            <a:r>
              <a:rPr lang="uk-UA" sz="5400" b="1" dirty="0">
                <a:latin typeface="Montserrat ExtraBold" panose="00000900000000000000" pitchFamily="2" charset="-52"/>
                <a:ea typeface="Malgun Gothic" pitchFamily="34" charset="-127"/>
                <a:cs typeface="Angsana New" pitchFamily="18" charset="-34"/>
              </a:rPr>
              <a:t>ДЯКУЮ ЗА УВАГУ</a:t>
            </a:r>
          </a:p>
        </p:txBody>
      </p:sp>
      <p:pic>
        <p:nvPicPr>
          <p:cNvPr id="10" name="Picture 5">
            <a:extLst>
              <a:ext uri="{FF2B5EF4-FFF2-40B4-BE49-F238E27FC236}">
                <a16:creationId xmlns:a16="http://schemas.microsoft.com/office/drawing/2014/main" id="{6CC896C4-1552-FE9A-45CF-9CCF0EDBE786}"/>
              </a:ext>
            </a:extLst>
          </p:cNvPr>
          <p:cNvPicPr>
            <a:picLocks noChangeAspect="1" noChangeArrowheads="1"/>
          </p:cNvPicPr>
          <p:nvPr/>
        </p:nvPicPr>
        <p:blipFill rotWithShape="1">
          <a:blip r:embed="rId4" cstate="print"/>
          <a:srcRect t="1221"/>
          <a:stretch/>
        </p:blipFill>
        <p:spPr bwMode="auto">
          <a:xfrm>
            <a:off x="1" y="0"/>
            <a:ext cx="8528358" cy="4217822"/>
          </a:xfrm>
          <a:prstGeom prst="rect">
            <a:avLst/>
          </a:prstGeom>
          <a:noFill/>
          <a:ln w="9525">
            <a:noFill/>
            <a:miter lim="800000"/>
            <a:headEnd/>
            <a:tailEnd/>
          </a:ln>
        </p:spPr>
      </p:pic>
      <p:sp>
        <p:nvSpPr>
          <p:cNvPr id="11" name="TextBox 10">
            <a:extLst>
              <a:ext uri="{FF2B5EF4-FFF2-40B4-BE49-F238E27FC236}">
                <a16:creationId xmlns:a16="http://schemas.microsoft.com/office/drawing/2014/main" id="{FD60E91D-600E-3E8C-FA77-C598187CB3D0}"/>
              </a:ext>
            </a:extLst>
          </p:cNvPr>
          <p:cNvSpPr txBox="1"/>
          <p:nvPr/>
        </p:nvSpPr>
        <p:spPr>
          <a:xfrm>
            <a:off x="8106054" y="394981"/>
            <a:ext cx="3740506" cy="1169551"/>
          </a:xfrm>
          <a:prstGeom prst="rect">
            <a:avLst/>
          </a:prstGeom>
          <a:noFill/>
        </p:spPr>
        <p:txBody>
          <a:bodyPr wrap="square">
            <a:spAutoFit/>
          </a:bodyPr>
          <a:lstStyle/>
          <a:p>
            <a:r>
              <a:rPr lang="ru-RU" sz="1400" b="1" dirty="0">
                <a:solidFill>
                  <a:schemeClr val="tx1"/>
                </a:solidFill>
                <a:latin typeface="Arial" panose="020B0604020202020204" pitchFamily="34" charset="0"/>
                <a:cs typeface="Arial" panose="020B0604020202020204" pitchFamily="34" charset="0"/>
              </a:rPr>
              <a:t>ДЕПАРТАМЕНТ БЮДЖЕТУ ТА ФІНАНСІВ ЖИТОМИРСЬКОЇ МІСЬКОЇ РАДИ</a:t>
            </a:r>
          </a:p>
          <a:p>
            <a:r>
              <a:rPr lang="ru-RU" sz="1400" b="0" dirty="0">
                <a:solidFill>
                  <a:schemeClr val="tx1"/>
                </a:solidFill>
                <a:latin typeface="Arial" panose="020B0604020202020204" pitchFamily="34" charset="0"/>
                <a:cs typeface="Arial" panose="020B0604020202020204" pitchFamily="34" charset="0"/>
              </a:rPr>
              <a:t>Телефон:</a:t>
            </a:r>
            <a:r>
              <a:rPr lang="en-US" sz="1400" b="0" dirty="0">
                <a:solidFill>
                  <a:schemeClr val="tx1"/>
                </a:solidFill>
                <a:latin typeface="Arial" panose="020B0604020202020204" pitchFamily="34" charset="0"/>
                <a:cs typeface="Arial" panose="020B0604020202020204" pitchFamily="34" charset="0"/>
              </a:rPr>
              <a:t> +38 </a:t>
            </a:r>
            <a:r>
              <a:rPr lang="en-US" sz="1400" dirty="0">
                <a:latin typeface="Arial" panose="020B0604020202020204" pitchFamily="34" charset="0"/>
                <a:cs typeface="Arial" panose="020B0604020202020204" pitchFamily="34" charset="0"/>
              </a:rPr>
              <a:t>0412 </a:t>
            </a:r>
            <a:r>
              <a:rPr lang="uk-UA" sz="1400" smtClean="0">
                <a:latin typeface="Arial" panose="020B0604020202020204" pitchFamily="34" charset="0"/>
                <a:cs typeface="Arial" panose="020B0604020202020204" pitchFamily="34" charset="0"/>
              </a:rPr>
              <a:t>48-12-26</a:t>
            </a:r>
            <a:endParaRPr lang="ru-RU"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E-mail:</a:t>
            </a:r>
            <a:r>
              <a:rPr lang="uk-UA" sz="1400" dirty="0">
                <a:latin typeface="Arial" panose="020B0604020202020204" pitchFamily="34" charset="0"/>
                <a:cs typeface="Arial" panose="020B0604020202020204" pitchFamily="34" charset="0"/>
              </a:rPr>
              <a:t> </a:t>
            </a:r>
            <a:r>
              <a:rPr lang="pt-BR" sz="1400" b="0" i="0" dirty="0">
                <a:solidFill>
                  <a:srgbClr val="4F5050"/>
                </a:solidFill>
                <a:effectLst/>
                <a:latin typeface="Arial" panose="020B0604020202020204" pitchFamily="34" charset="0"/>
                <a:cs typeface="Arial" panose="020B0604020202020204" pitchFamily="34" charset="0"/>
                <a:hlinkClick r:id="rId5"/>
              </a:rPr>
              <a:t>fin@zt-rada.gov.ua</a:t>
            </a:r>
            <a:r>
              <a:rPr lang="uk-UA" sz="1400" b="0" i="0" dirty="0">
                <a:solidFill>
                  <a:srgbClr val="4F5050"/>
                </a:solidFill>
                <a:effectLst/>
                <a:latin typeface="Arial" panose="020B0604020202020204" pitchFamily="34" charset="0"/>
                <a:cs typeface="Arial" panose="020B0604020202020204" pitchFamily="34" charset="0"/>
              </a:rPr>
              <a:t> </a:t>
            </a:r>
            <a:endParaRPr lang="uk-UA" sz="1400" b="0" i="0" dirty="0" smtClean="0">
              <a:solidFill>
                <a:srgbClr val="4F5050"/>
              </a:solidFill>
              <a:effectLst/>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https://zt-rada.gov.ua/?pages=1842</a:t>
            </a:r>
            <a:endParaRPr lang="uk-UA" sz="1400" b="0" dirty="0">
              <a:solidFill>
                <a:schemeClr val="tx1"/>
              </a:solidFill>
              <a:latin typeface="Arial" panose="020B0604020202020204" pitchFamily="34" charset="0"/>
              <a:cs typeface="Arial" panose="020B0604020202020204" pitchFamily="34" charset="0"/>
            </a:endParaRPr>
          </a:p>
        </p:txBody>
      </p:sp>
      <p:pic>
        <p:nvPicPr>
          <p:cNvPr id="3" name="Рисунок 2"/>
          <p:cNvPicPr>
            <a:picLocks noChangeAspect="1"/>
          </p:cNvPicPr>
          <p:nvPr/>
        </p:nvPicPr>
        <p:blipFill>
          <a:blip r:embed="rId6"/>
          <a:stretch>
            <a:fillRect/>
          </a:stretch>
        </p:blipFill>
        <p:spPr>
          <a:xfrm>
            <a:off x="8058437" y="1564533"/>
            <a:ext cx="3668507" cy="2653290"/>
          </a:xfrm>
          <a:prstGeom prst="rect">
            <a:avLst/>
          </a:prstGeom>
        </p:spPr>
      </p:pic>
    </p:spTree>
    <p:extLst>
      <p:ext uri="{BB962C8B-B14F-4D97-AF65-F5344CB8AC3E}">
        <p14:creationId xmlns:p14="http://schemas.microsoft.com/office/powerpoint/2010/main" val="104308701"/>
      </p:ext>
    </p:extLst>
  </p:cSld>
  <p:clrMapOvr>
    <a:masterClrMapping/>
  </p:clrMapOvr>
  <mc:AlternateContent xmlns:mc="http://schemas.openxmlformats.org/markup-compatibility/2006" xmlns:p14="http://schemas.microsoft.com/office/powerpoint/2010/main">
    <mc:Choice Requires="p14">
      <p:transition spd="slow" p14:dur="2000" advTm="6282"/>
    </mc:Choice>
    <mc:Fallback xmlns="">
      <p:transition spd="slow" advTm="6282"/>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фіс">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8067</TotalTime>
  <Words>1428</Words>
  <Application>Microsoft Office PowerPoint</Application>
  <PresentationFormat>Широкоэкранный</PresentationFormat>
  <Paragraphs>666</Paragraphs>
  <Slides>19</Slides>
  <Notes>2</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19</vt:i4>
      </vt:variant>
    </vt:vector>
  </HeadingPairs>
  <TitlesOfParts>
    <vt:vector size="31" baseType="lpstr">
      <vt:lpstr>Malgun Gothic</vt:lpstr>
      <vt:lpstr>Angsana New</vt:lpstr>
      <vt:lpstr>Archivo Black</vt:lpstr>
      <vt:lpstr>Arial</vt:lpstr>
      <vt:lpstr>Bookman Old Style</vt:lpstr>
      <vt:lpstr>Calibri</vt:lpstr>
      <vt:lpstr>Calibri Light</vt:lpstr>
      <vt:lpstr>Montserrat ExtraBold</vt:lpstr>
      <vt:lpstr>Times New Roman</vt:lpstr>
      <vt:lpstr>Trebuchet MS</vt:lpstr>
      <vt:lpstr>Wingdings</vt:lpstr>
      <vt:lpstr>Тема Office</vt:lpstr>
      <vt:lpstr>Презентация PowerPoint</vt:lpstr>
      <vt:lpstr>НОРМАТИВНО – ПРАВОВІ АСПЕКТИ</vt:lpstr>
      <vt:lpstr>НОРМАТИВНО – ПРАВОВІ АСПЕКТИ</vt:lpstr>
      <vt:lpstr>МАКРОПОКАЗНИКИ</vt:lpstr>
      <vt:lpstr>РЕСУРС БЮДЖЕТУ ГРОМАДИ НА 2027 – 2029 РОКИ</vt:lpstr>
      <vt:lpstr>БАЛАНС ресурсу бюджету громади на 2027 рік</vt:lpstr>
      <vt:lpstr>БАЛАНС ресурсу бюджету громади на 2027 рік</vt:lpstr>
      <vt:lpstr>ПОКАЗНИКИ ЗАГАЛЬНОГО ФОНДУ БЮДЖЕТУ ПО ДЖЕРЕЛАХ</vt:lpstr>
      <vt:lpstr>ПОКАЗНИКИ ЗАГАЛЬНОГО ФОНДУ БЮДЖЕТУ ПО ДЖЕРЕЛАХ</vt:lpstr>
      <vt:lpstr>ПИТОМА ВАГА ПДФО В РЕСУРСІ БЮДЖЕТУ</vt:lpstr>
      <vt:lpstr>ОБСЯГ реверсної дотації за надходженням ПДФО на 2027 рік</vt:lpstr>
      <vt:lpstr>ОБСЯГ реверсної дотації за надходженням ПДФО на 2027 рік</vt:lpstr>
      <vt:lpstr>Втрати бюджету 2027 року (зміни бюджетного законодавства)</vt:lpstr>
      <vt:lpstr>Презентация PowerPoint</vt:lpstr>
      <vt:lpstr>ПОКАЗНИКИ СПЕЦІАЛЬНОГО ФОНДУ БЮДЖЕТУ (КРІМ КОШТІВ БЮДЖЕТНИХ УСТАНОВ)</vt:lpstr>
      <vt:lpstr>ВИДАТКИ БЮДЖЕТУ ГРОМАДИ НА 2027 – 2029 РОКИ</vt:lpstr>
      <vt:lpstr>Видатки загального фонду  ГРК</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Borys Pakholiuk</dc:creator>
  <cp:lastModifiedBy>Admin</cp:lastModifiedBy>
  <cp:revision>614</cp:revision>
  <cp:lastPrinted>2026-10-27T11:33:39Z</cp:lastPrinted>
  <dcterms:created xsi:type="dcterms:W3CDTF">2023-02-08T07:14:59Z</dcterms:created>
  <dcterms:modified xsi:type="dcterms:W3CDTF">2026-10-27T11:35:28Z</dcterms:modified>
</cp:coreProperties>
</file>