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513" r:id="rId2"/>
    <p:sldId id="516" r:id="rId3"/>
    <p:sldId id="517" r:id="rId4"/>
    <p:sldId id="519" r:id="rId5"/>
    <p:sldId id="518" r:id="rId6"/>
    <p:sldId id="524" r:id="rId7"/>
    <p:sldId id="530" r:id="rId8"/>
    <p:sldId id="533" r:id="rId9"/>
    <p:sldId id="526" r:id="rId10"/>
    <p:sldId id="528" r:id="rId11"/>
    <p:sldId id="531" r:id="rId12"/>
    <p:sldId id="529" r:id="rId13"/>
    <p:sldId id="375" r:id="rId14"/>
    <p:sldId id="523" r:id="rId1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D71A"/>
    <a:srgbClr val="1E6BA4"/>
    <a:srgbClr val="125C95"/>
    <a:srgbClr val="125E94"/>
    <a:srgbClr val="617CAB"/>
    <a:srgbClr val="0D62A0"/>
    <a:srgbClr val="175CA3"/>
    <a:srgbClr val="829492"/>
    <a:srgbClr val="9BB2AC"/>
    <a:srgbClr val="009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A1786-832B-4806-8F2A-B09F2D0AD883}" v="88" dt="2023-12-16T19:26:05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4.2631176786231142E-2"/>
          <c:w val="0.79066932451805716"/>
          <c:h val="0.914737646427537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5FA-45BE-935C-B1716FA93E7E}"/>
              </c:ext>
            </c:extLst>
          </c:dPt>
          <c:cat>
            <c:numRef>
              <c:f>Аркуш1!$A$2</c:f>
              <c:numCache>
                <c:formatCode>General</c:formatCode>
                <c:ptCount val="1"/>
              </c:numCache>
            </c:numRef>
          </c:cat>
          <c:val>
            <c:numRef>
              <c:f>Аркуш1!$B$2</c:f>
              <c:numCache>
                <c:formatCode>General</c:formatCode>
                <c:ptCount val="1"/>
                <c:pt idx="0">
                  <c:v>-419.4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0C-4C55-99F0-2012CB4B8CE9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Аркуш1!$A$2</c:f>
              <c:numCache>
                <c:formatCode>General</c:formatCode>
                <c:ptCount val="1"/>
              </c:numCache>
            </c:numRef>
          </c:cat>
          <c:val>
            <c:numRef>
              <c:f>Аркуш1!$C$2</c:f>
              <c:numCache>
                <c:formatCode>General</c:formatCode>
                <c:ptCount val="1"/>
                <c:pt idx="0">
                  <c:v>-1698.5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0C-4C55-99F0-2012CB4B8C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63333839"/>
        <c:axId val="1773792815"/>
      </c:barChart>
      <c:catAx>
        <c:axId val="1963333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773792815"/>
        <c:crosses val="autoZero"/>
        <c:auto val="1"/>
        <c:lblAlgn val="ctr"/>
        <c:lblOffset val="100"/>
        <c:noMultiLvlLbl val="0"/>
      </c:catAx>
      <c:valAx>
        <c:axId val="1773792815"/>
        <c:scaling>
          <c:orientation val="minMax"/>
          <c:min val="-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963333839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8018333678978319E-2"/>
          <c:y val="1.3330736732774713E-2"/>
          <c:w val="0.6493719853624923"/>
          <c:h val="0.97216654736339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explosion val="11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6951-4857-ADA1-ABBB6666E443}"/>
              </c:ext>
            </c:extLst>
          </c:dPt>
          <c:dPt>
            <c:idx val="1"/>
            <c:bubble3D val="0"/>
            <c:explosion val="3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951-4857-ADA1-ABBB6666E443}"/>
              </c:ext>
            </c:extLst>
          </c:dPt>
          <c:dPt>
            <c:idx val="2"/>
            <c:bubble3D val="0"/>
            <c:explosion val="14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6951-4857-ADA1-ABBB6666E443}"/>
              </c:ext>
            </c:extLst>
          </c:dPt>
          <c:dPt>
            <c:idx val="3"/>
            <c:bubble3D val="0"/>
            <c:explosion val="1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951-4857-ADA1-ABBB6666E443}"/>
              </c:ext>
            </c:extLst>
          </c:dPt>
          <c:dPt>
            <c:idx val="4"/>
            <c:bubble3D val="0"/>
            <c:explosion val="12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6951-4857-ADA1-ABBB6666E443}"/>
              </c:ext>
            </c:extLst>
          </c:dPt>
          <c:dPt>
            <c:idx val="5"/>
            <c:bubble3D val="0"/>
            <c:explosion val="22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951-4857-ADA1-ABBB6666E443}"/>
              </c:ext>
            </c:extLst>
          </c:dPt>
          <c:dPt>
            <c:idx val="6"/>
            <c:bubble3D val="0"/>
            <c:explosion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6-6951-4857-ADA1-ABBB6666E443}"/>
              </c:ext>
            </c:extLst>
          </c:dPt>
          <c:dPt>
            <c:idx val="7"/>
            <c:bubble3D val="0"/>
            <c:explosion val="5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951-4857-ADA1-ABBB6666E443}"/>
              </c:ext>
            </c:extLst>
          </c:dPt>
          <c:dLbls>
            <c:dLbl>
              <c:idx val="0"/>
              <c:layout>
                <c:manualLayout>
                  <c:x val="7.934475745756852E-3"/>
                  <c:y val="9.1809128805423218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951-4857-ADA1-ABBB6666E443}"/>
                </c:ext>
              </c:extLst>
            </c:dLbl>
            <c:dLbl>
              <c:idx val="1"/>
              <c:layout>
                <c:manualLayout>
                  <c:x val="-2.8192588925534692E-2"/>
                  <c:y val="0.10921845832105204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951-4857-ADA1-ABBB6666E443}"/>
                </c:ext>
              </c:extLst>
            </c:dLbl>
            <c:dLbl>
              <c:idx val="2"/>
              <c:layout>
                <c:manualLayout>
                  <c:x val="-3.5232373778256477E-3"/>
                  <c:y val="-7.8353559358833549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951-4857-ADA1-ABBB6666E443}"/>
                </c:ext>
              </c:extLst>
            </c:dLbl>
            <c:dLbl>
              <c:idx val="3"/>
              <c:layout>
                <c:manualLayout>
                  <c:x val="-6.2065658052301659E-2"/>
                  <c:y val="-9.1093068616516684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951-4857-ADA1-ABBB6666E443}"/>
                </c:ext>
              </c:extLst>
            </c:dLbl>
            <c:dLbl>
              <c:idx val="4"/>
              <c:layout>
                <c:manualLayout>
                  <c:x val="-5.9581613470788539E-2"/>
                  <c:y val="-4.3435614758256504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5501792893985107E-2"/>
                      <c:h val="3.387932123457829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951-4857-ADA1-ABBB6666E443}"/>
                </c:ext>
              </c:extLst>
            </c:dLbl>
            <c:dLbl>
              <c:idx val="5"/>
              <c:layout>
                <c:manualLayout>
                  <c:x val="-6.7287629031502719E-2"/>
                  <c:y val="-3.9224634019678024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951-4857-ADA1-ABBB6666E443}"/>
                </c:ext>
              </c:extLst>
            </c:dLbl>
            <c:dLbl>
              <c:idx val="6"/>
              <c:layout>
                <c:manualLayout>
                  <c:x val="4.1421370225918023E-3"/>
                  <c:y val="-8.662197378031451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951-4857-ADA1-ABBB6666E443}"/>
                </c:ext>
              </c:extLst>
            </c:dLbl>
            <c:dLbl>
              <c:idx val="7"/>
              <c:layout>
                <c:manualLayout>
                  <c:x val="3.687507944259729E-2"/>
                  <c:y val="-3.9694127472033928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951-4857-ADA1-ABBB6666E4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uk-UA"/>
              </a:p>
            </c:txPr>
            <c:dLblPos val="bestFit"/>
            <c:showLegendKey val="1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25400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Освіта  56,4%</c:v>
                </c:pt>
                <c:pt idx="1">
                  <c:v>Транспортна інфраструктура  9,6%</c:v>
                </c:pt>
                <c:pt idx="2">
                  <c:v>Забезпечення життєдіяльності міста (в т.ч. кошти у зв'язку із не підняттям тарифу на воду та опалення 165,7 млн.грн)  8,8%</c:v>
                </c:pt>
                <c:pt idx="3">
                  <c:v>Забезпечення надання адмін.послуг та діяльності органів управління (в т.ч. субвенція на ЗСУ та резервний фонд)  12,5%</c:v>
                </c:pt>
                <c:pt idx="4">
                  <c:v>Забезпечення соціального захисту населення  4,4%</c:v>
                </c:pt>
                <c:pt idx="5">
                  <c:v>Культура  3,8%</c:v>
                </c:pt>
                <c:pt idx="6">
                  <c:v>Охорона здоров'я  3,3%</c:v>
                </c:pt>
                <c:pt idx="7">
                  <c:v>Сім'я, молодь та спорт  1,2%</c:v>
                </c:pt>
              </c:strCache>
            </c:strRef>
          </c:cat>
          <c:val>
            <c:numRef>
              <c:f>Лист1!$B$2:$B$9</c:f>
              <c:numCache>
                <c:formatCode>#\ ##0.0</c:formatCode>
                <c:ptCount val="8"/>
                <c:pt idx="0">
                  <c:v>1975.9</c:v>
                </c:pt>
                <c:pt idx="1">
                  <c:v>337.2</c:v>
                </c:pt>
                <c:pt idx="2">
                  <c:v>308.7</c:v>
                </c:pt>
                <c:pt idx="3">
                  <c:v>438.20000000000005</c:v>
                </c:pt>
                <c:pt idx="4">
                  <c:v>153.80000000000001</c:v>
                </c:pt>
                <c:pt idx="5">
                  <c:v>133.69999999999999</c:v>
                </c:pt>
                <c:pt idx="6">
                  <c:v>115.9</c:v>
                </c:pt>
                <c:pt idx="7">
                  <c:v>40.299999999999997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951-4857-ADA1-ABBB6666E4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824873393587069"/>
          <c:y val="4.8622172932850601E-2"/>
          <c:w val="0.33491485426046469"/>
          <c:h val="0.8889407756980933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400" b="0" i="1"/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 i="1"/>
      </a:pPr>
      <a:endParaRPr lang="uk-UA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622B2-9FB1-460D-92C0-E0757C2DB4C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DA1AEF7-BA5D-42B0-A50B-557D7BE5C6EE}">
      <dgm:prSet phldrT="[Текст]" custT="1"/>
      <dgm:spPr/>
      <dgm:t>
        <a:bodyPr/>
        <a:lstStyle/>
        <a:p>
          <a:r>
            <a:rPr lang="uk-UA" sz="54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 </a:t>
          </a:r>
          <a:r>
            <a:rPr lang="uk-UA" sz="54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536,1</a:t>
          </a:r>
          <a:endParaRPr lang="uk-UA" sz="5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0783DB0C-CB38-41A7-B7BF-6BAF20926B3D}" type="parTrans" cxnId="{93D5D3EB-AA5F-4899-9AAD-86E60D20B1C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92917-36AF-4332-8741-C4FF64863989}" type="sibTrans" cxnId="{93D5D3EB-AA5F-4899-9AAD-86E60D20B1C2}">
      <dgm:prSet custT="1"/>
      <dgm:spPr/>
      <dgm:t>
        <a:bodyPr/>
        <a:lstStyle/>
        <a:p>
          <a:r>
            <a:rPr lang="uk-UA" sz="20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dirty="0"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FEA3A91-083B-478F-85EB-CF67D58809DC}">
      <dgm:prSet phldrT="[Текст]" custT="1"/>
      <dgm:spPr/>
      <dgm:t>
        <a:bodyPr/>
        <a:lstStyle/>
        <a:p>
          <a:r>
            <a:rPr lang="uk-UA" sz="36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 </a:t>
          </a:r>
          <a:r>
            <a:rPr lang="uk-UA" sz="36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282,4</a:t>
          </a:r>
          <a:endParaRPr lang="uk-UA" sz="36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2D0863D6-CAA9-4010-B110-BFC21A72F4EE}" type="parTrans" cxnId="{48B7EB98-369A-4C82-9A3F-9DF8AA83549C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2C37B-B180-4894-8C3F-DEBC2FEBC01B}" type="sibTrans" cxnId="{48B7EB98-369A-4C82-9A3F-9DF8AA83549C}">
      <dgm:prSet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ПОДАТКИ ТА ЗБОРИ</a:t>
          </a:r>
          <a:endParaRPr lang="uk-UA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FA7B65-7FC1-491D-93EA-D811615EEC47}">
      <dgm:prSet phldrT="[Текст]" custT="1"/>
      <dgm:spPr/>
      <dgm:t>
        <a:bodyPr/>
        <a:lstStyle/>
        <a:p>
          <a:r>
            <a:rPr lang="uk-UA" sz="44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241,7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49BCF81-17F5-47A4-93EC-04221B1EA493}" type="parTrans" cxnId="{6A0285DE-28FA-4C60-8772-AD5851D18D9E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ABB58-5BDA-4CAE-910C-41174749289C}" type="sibTrans" cxnId="{6A0285DE-28FA-4C60-8772-AD5851D18D9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ЦІЛЬОВІ КОШТИ БЮДЖЕТНИХ УСТАНОВ</a:t>
          </a:r>
          <a:endParaRPr lang="uk-UA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5FEFF2-2B8B-4ADD-BF07-9AF777D0A9D4}">
      <dgm:prSet phldrT="[Текст]" custT="1"/>
      <dgm:spPr/>
      <dgm:t>
        <a:bodyPr/>
        <a:lstStyle/>
        <a:p>
          <a:r>
            <a:rPr lang="uk-UA" sz="44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630,1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DB37B68-2CC2-49CF-B97C-83E25E6A70C5}" type="parTrans" cxnId="{6B8BB04C-3A73-49BB-9D3F-16F6F7D2DAE7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923291-98AF-4DE7-A241-2FEB7B3E2322}" type="sibTrans" cxnId="{6B8BB04C-3A73-49BB-9D3F-16F6F7D2DAE7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КОШТИ ДЕРЖАВНОГО БЮДЖЕТУ</a:t>
          </a:r>
          <a:endParaRPr lang="uk-UA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DB0D05-A3CC-4D2A-8D60-BAAFD7506BC8}">
      <dgm:prSet phldrT="[Текст]" custT="1"/>
      <dgm:spPr/>
      <dgm:t>
        <a:bodyPr/>
        <a:lstStyle/>
        <a:p>
          <a:r>
            <a:rPr lang="uk-UA" sz="44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381,9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52E05D0-DD08-4BAB-B26A-755E32AA306C}" type="parTrans" cxnId="{29F70FE5-471C-48FB-9E6D-501619E34BA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9D336-83AC-4EF8-96C5-C215C85BEC0C}" type="sibTrans" cxnId="{29F70FE5-471C-48FB-9E6D-501619E34BA2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КОШТИ МІЖНАРОДНИХ ОРГАНІЗАЦІЙ</a:t>
          </a:r>
          <a:endParaRPr lang="uk-UA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D6804A-5AEB-42AC-A5E5-AD28C256F906}" type="pres">
      <dgm:prSet presAssocID="{270622B2-9FB1-460D-92C0-E0757C2DB4C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AEECF5-D882-4C1B-B5E3-D64DB924856B}" type="pres">
      <dgm:prSet presAssocID="{EDA1AEF7-BA5D-42B0-A50B-557D7BE5C6EE}" presName="hierRoot1" presStyleCnt="0">
        <dgm:presLayoutVars>
          <dgm:hierBranch val="init"/>
        </dgm:presLayoutVars>
      </dgm:prSet>
      <dgm:spPr/>
    </dgm:pt>
    <dgm:pt modelId="{1FC09EC6-A552-4728-9785-D6D9479164C9}" type="pres">
      <dgm:prSet presAssocID="{EDA1AEF7-BA5D-42B0-A50B-557D7BE5C6EE}" presName="rootComposite1" presStyleCnt="0"/>
      <dgm:spPr/>
    </dgm:pt>
    <dgm:pt modelId="{16BE5CE5-BB38-40AC-AA6A-DCDC3B0FBD03}" type="pres">
      <dgm:prSet presAssocID="{EDA1AEF7-BA5D-42B0-A50B-557D7BE5C6EE}" presName="rootText1" presStyleLbl="node0" presStyleIdx="0" presStyleCnt="1" custScaleX="14556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44F17EA0-F242-4E6C-B4B0-01EC89E87D6B}" type="pres">
      <dgm:prSet presAssocID="{EDA1AEF7-BA5D-42B0-A50B-557D7BE5C6EE}" presName="titleText1" presStyleLbl="fgAcc0" presStyleIdx="0" presStyleCnt="1" custLinFactNeighborY="1409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7618359-10A2-42FB-BE09-AF9431783CAC}" type="pres">
      <dgm:prSet presAssocID="{EDA1AEF7-BA5D-42B0-A50B-557D7BE5C6EE}" presName="rootConnector1" presStyleLbl="node1" presStyleIdx="0" presStyleCnt="4"/>
      <dgm:spPr/>
      <dgm:t>
        <a:bodyPr/>
        <a:lstStyle/>
        <a:p>
          <a:endParaRPr lang="ru-RU"/>
        </a:p>
      </dgm:t>
    </dgm:pt>
    <dgm:pt modelId="{D6FA8F4F-E125-4528-A45F-CA836B12C049}" type="pres">
      <dgm:prSet presAssocID="{EDA1AEF7-BA5D-42B0-A50B-557D7BE5C6EE}" presName="hierChild2" presStyleCnt="0"/>
      <dgm:spPr/>
    </dgm:pt>
    <dgm:pt modelId="{EEA5A205-6ABC-4600-A7E0-DDE609460F14}" type="pres">
      <dgm:prSet presAssocID="{2D0863D6-CAA9-4010-B110-BFC21A72F4E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C87CCFF-D6D0-42B0-B8F8-2A4520E53A46}" type="pres">
      <dgm:prSet presAssocID="{4FEA3A91-083B-478F-85EB-CF67D58809DC}" presName="hierRoot2" presStyleCnt="0">
        <dgm:presLayoutVars>
          <dgm:hierBranch val="init"/>
        </dgm:presLayoutVars>
      </dgm:prSet>
      <dgm:spPr/>
    </dgm:pt>
    <dgm:pt modelId="{8D19074C-3DF2-441D-91BA-18E0C9B90A73}" type="pres">
      <dgm:prSet presAssocID="{4FEA3A91-083B-478F-85EB-CF67D58809DC}" presName="rootComposite" presStyleCnt="0"/>
      <dgm:spPr/>
    </dgm:pt>
    <dgm:pt modelId="{F65AE1E1-1C50-4FA2-9047-D46ED532BB08}" type="pres">
      <dgm:prSet presAssocID="{4FEA3A91-083B-478F-85EB-CF67D58809DC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66EA74F-5E91-4CCC-AE0A-00CAE8F82FE3}" type="pres">
      <dgm:prSet presAssocID="{4FEA3A91-083B-478F-85EB-CF67D58809DC}" presName="titleText2" presStyleLbl="fgAcc1" presStyleIdx="0" presStyleCnt="4" custScaleY="195535" custLinFactNeighborY="516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168CA36-1632-41DF-B7F3-EBD6B3B73D55}" type="pres">
      <dgm:prSet presAssocID="{4FEA3A91-083B-478F-85EB-CF67D58809DC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FBF1A7-F43C-4BC1-98CA-E828FED8F51C}" type="pres">
      <dgm:prSet presAssocID="{4FEA3A91-083B-478F-85EB-CF67D58809DC}" presName="hierChild4" presStyleCnt="0"/>
      <dgm:spPr/>
    </dgm:pt>
    <dgm:pt modelId="{3DE8379A-AC29-4DDA-9A8B-30B5A1970E5C}" type="pres">
      <dgm:prSet presAssocID="{4FEA3A91-083B-478F-85EB-CF67D58809DC}" presName="hierChild5" presStyleCnt="0"/>
      <dgm:spPr/>
    </dgm:pt>
    <dgm:pt modelId="{9B761B9D-A60A-47C6-898F-874A69F99ADA}" type="pres">
      <dgm:prSet presAssocID="{449BCF81-17F5-47A4-93EC-04221B1EA49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F0CA53-7B11-405B-9776-26825C5871B3}" type="pres">
      <dgm:prSet presAssocID="{26FA7B65-7FC1-491D-93EA-D811615EEC47}" presName="hierRoot2" presStyleCnt="0">
        <dgm:presLayoutVars>
          <dgm:hierBranch val="init"/>
        </dgm:presLayoutVars>
      </dgm:prSet>
      <dgm:spPr/>
    </dgm:pt>
    <dgm:pt modelId="{7857BDD0-4A7F-4256-9866-AA5A39C6B3DA}" type="pres">
      <dgm:prSet presAssocID="{26FA7B65-7FC1-491D-93EA-D811615EEC47}" presName="rootComposite" presStyleCnt="0"/>
      <dgm:spPr/>
    </dgm:pt>
    <dgm:pt modelId="{AB50D184-0F5D-465C-804D-5E33620F00D5}" type="pres">
      <dgm:prSet presAssocID="{26FA7B65-7FC1-491D-93EA-D811615EEC47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7238A48-5011-4DD6-93B1-DF38B79293FB}" type="pres">
      <dgm:prSet presAssocID="{26FA7B65-7FC1-491D-93EA-D811615EEC47}" presName="titleText2" presStyleLbl="fgAcc1" presStyleIdx="1" presStyleCnt="4" custScaleY="172824" custLinFactNeighborY="3523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D6F3CE3-1A50-4B7E-9EA7-58458FEDCD7C}" type="pres">
      <dgm:prSet presAssocID="{26FA7B65-7FC1-491D-93EA-D811615EEC47}" presName="rootConnector" presStyleLbl="node2" presStyleIdx="0" presStyleCnt="0"/>
      <dgm:spPr/>
      <dgm:t>
        <a:bodyPr/>
        <a:lstStyle/>
        <a:p>
          <a:endParaRPr lang="ru-RU"/>
        </a:p>
      </dgm:t>
    </dgm:pt>
    <dgm:pt modelId="{54027BD1-5F4C-48AA-A586-E0E4269089A0}" type="pres">
      <dgm:prSet presAssocID="{26FA7B65-7FC1-491D-93EA-D811615EEC47}" presName="hierChild4" presStyleCnt="0"/>
      <dgm:spPr/>
    </dgm:pt>
    <dgm:pt modelId="{F3933423-FB51-470D-BAFA-31BC37B9BAF1}" type="pres">
      <dgm:prSet presAssocID="{26FA7B65-7FC1-491D-93EA-D811615EEC47}" presName="hierChild5" presStyleCnt="0"/>
      <dgm:spPr/>
    </dgm:pt>
    <dgm:pt modelId="{35AE0A7E-B625-4371-B801-E5211FF905D5}" type="pres">
      <dgm:prSet presAssocID="{CDB37B68-2CC2-49CF-B97C-83E25E6A70C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6AE773D-24AE-4D0C-BE04-52C1517A8677}" type="pres">
      <dgm:prSet presAssocID="{225FEFF2-2B8B-4ADD-BF07-9AF777D0A9D4}" presName="hierRoot2" presStyleCnt="0">
        <dgm:presLayoutVars>
          <dgm:hierBranch val="init"/>
        </dgm:presLayoutVars>
      </dgm:prSet>
      <dgm:spPr/>
    </dgm:pt>
    <dgm:pt modelId="{BD40304D-5941-441D-B09F-0EE8B75B074E}" type="pres">
      <dgm:prSet presAssocID="{225FEFF2-2B8B-4ADD-BF07-9AF777D0A9D4}" presName="rootComposite" presStyleCnt="0"/>
      <dgm:spPr/>
    </dgm:pt>
    <dgm:pt modelId="{6F0335F9-531C-44FE-A9E4-09D59D3F8B56}" type="pres">
      <dgm:prSet presAssocID="{225FEFF2-2B8B-4ADD-BF07-9AF777D0A9D4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9D9245B-528D-441E-B9C3-80AC1E06BA1E}" type="pres">
      <dgm:prSet presAssocID="{225FEFF2-2B8B-4ADD-BF07-9AF777D0A9D4}" presName="titleText2" presStyleLbl="fgAcc1" presStyleIdx="2" presStyleCnt="4" custScaleY="196317" custLinFactNeighborY="469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7EEBF4D-6555-42A1-9C48-FCACF16DEF4B}" type="pres">
      <dgm:prSet presAssocID="{225FEFF2-2B8B-4ADD-BF07-9AF777D0A9D4}" presName="rootConnector" presStyleLbl="node2" presStyleIdx="0" presStyleCnt="0"/>
      <dgm:spPr/>
      <dgm:t>
        <a:bodyPr/>
        <a:lstStyle/>
        <a:p>
          <a:endParaRPr lang="ru-RU"/>
        </a:p>
      </dgm:t>
    </dgm:pt>
    <dgm:pt modelId="{CDE7EC68-F47C-48DF-80C2-56F280B3A60D}" type="pres">
      <dgm:prSet presAssocID="{225FEFF2-2B8B-4ADD-BF07-9AF777D0A9D4}" presName="hierChild4" presStyleCnt="0"/>
      <dgm:spPr/>
    </dgm:pt>
    <dgm:pt modelId="{6537323F-5609-4609-BE16-E78215148A4C}" type="pres">
      <dgm:prSet presAssocID="{225FEFF2-2B8B-4ADD-BF07-9AF777D0A9D4}" presName="hierChild5" presStyleCnt="0"/>
      <dgm:spPr/>
    </dgm:pt>
    <dgm:pt modelId="{36A2B243-D828-416C-976C-027EBF08115B}" type="pres">
      <dgm:prSet presAssocID="{C52E05D0-DD08-4BAB-B26A-755E32AA306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A43A7E7-933A-42AC-B93D-F538A0ABEE75}" type="pres">
      <dgm:prSet presAssocID="{6FDB0D05-A3CC-4D2A-8D60-BAAFD7506BC8}" presName="hierRoot2" presStyleCnt="0">
        <dgm:presLayoutVars>
          <dgm:hierBranch val="init"/>
        </dgm:presLayoutVars>
      </dgm:prSet>
      <dgm:spPr/>
    </dgm:pt>
    <dgm:pt modelId="{93B3637C-B4CD-4FC3-9BA0-C62FAB537A32}" type="pres">
      <dgm:prSet presAssocID="{6FDB0D05-A3CC-4D2A-8D60-BAAFD7506BC8}" presName="rootComposite" presStyleCnt="0"/>
      <dgm:spPr/>
    </dgm:pt>
    <dgm:pt modelId="{2945BBFD-3273-4D06-B93E-14C9D6453BC7}" type="pres">
      <dgm:prSet presAssocID="{6FDB0D05-A3CC-4D2A-8D60-BAAFD7506BC8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46C7155-6E04-43D8-920B-F6CC80543323}" type="pres">
      <dgm:prSet presAssocID="{6FDB0D05-A3CC-4D2A-8D60-BAAFD7506BC8}" presName="titleText2" presStyleLbl="fgAcc1" presStyleIdx="3" presStyleCnt="4" custScaleY="168516" custLinFactNeighborY="4228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F7709A-C467-4B44-9A67-1EB7A6ED6C46}" type="pres">
      <dgm:prSet presAssocID="{6FDB0D05-A3CC-4D2A-8D60-BAAFD7506BC8}" presName="rootConnector" presStyleLbl="node2" presStyleIdx="0" presStyleCnt="0"/>
      <dgm:spPr/>
      <dgm:t>
        <a:bodyPr/>
        <a:lstStyle/>
        <a:p>
          <a:endParaRPr lang="ru-RU"/>
        </a:p>
      </dgm:t>
    </dgm:pt>
    <dgm:pt modelId="{9314ADE6-CD17-4D75-8801-0A847556A4A9}" type="pres">
      <dgm:prSet presAssocID="{6FDB0D05-A3CC-4D2A-8D60-BAAFD7506BC8}" presName="hierChild4" presStyleCnt="0"/>
      <dgm:spPr/>
    </dgm:pt>
    <dgm:pt modelId="{AFD785CF-CEEA-45F6-A8A1-FC8116708013}" type="pres">
      <dgm:prSet presAssocID="{6FDB0D05-A3CC-4D2A-8D60-BAAFD7506BC8}" presName="hierChild5" presStyleCnt="0"/>
      <dgm:spPr/>
    </dgm:pt>
    <dgm:pt modelId="{7ECCAE8C-9DDC-4BD1-89E6-66F995E88DF9}" type="pres">
      <dgm:prSet presAssocID="{EDA1AEF7-BA5D-42B0-A50B-557D7BE5C6EE}" presName="hierChild3" presStyleCnt="0"/>
      <dgm:spPr/>
    </dgm:pt>
  </dgm:ptLst>
  <dgm:cxnLst>
    <dgm:cxn modelId="{64B8C652-6D5B-4DED-8A19-D170C2BB062A}" type="presOf" srcId="{B10ABB58-5BDA-4CAE-910C-41174749289C}" destId="{27238A48-5011-4DD6-93B1-DF38B79293FB}" srcOrd="0" destOrd="0" presId="urn:microsoft.com/office/officeart/2008/layout/NameandTitleOrganizationalChart"/>
    <dgm:cxn modelId="{5893F9C0-A68C-4AEC-8ABA-01742C16419A}" type="presOf" srcId="{4FEA3A91-083B-478F-85EB-CF67D58809DC}" destId="{8168CA36-1632-41DF-B7F3-EBD6B3B73D55}" srcOrd="1" destOrd="0" presId="urn:microsoft.com/office/officeart/2008/layout/NameandTitleOrganizationalChart"/>
    <dgm:cxn modelId="{2467B1C5-1D07-40A2-A98E-9CA683C75467}" type="presOf" srcId="{225FEFF2-2B8B-4ADD-BF07-9AF777D0A9D4}" destId="{6F0335F9-531C-44FE-A9E4-09D59D3F8B56}" srcOrd="0" destOrd="0" presId="urn:microsoft.com/office/officeart/2008/layout/NameandTitleOrganizationalChart"/>
    <dgm:cxn modelId="{48B7EB98-369A-4C82-9A3F-9DF8AA83549C}" srcId="{EDA1AEF7-BA5D-42B0-A50B-557D7BE5C6EE}" destId="{4FEA3A91-083B-478F-85EB-CF67D58809DC}" srcOrd="0" destOrd="0" parTransId="{2D0863D6-CAA9-4010-B110-BFC21A72F4EE}" sibTransId="{95F2C37B-B180-4894-8C3F-DEBC2FEBC01B}"/>
    <dgm:cxn modelId="{1C0E2E5B-47B0-4F4A-8ACA-49CD9AB365F4}" type="presOf" srcId="{6FDB0D05-A3CC-4D2A-8D60-BAAFD7506BC8}" destId="{2945BBFD-3273-4D06-B93E-14C9D6453BC7}" srcOrd="0" destOrd="0" presId="urn:microsoft.com/office/officeart/2008/layout/NameandTitleOrganizationalChart"/>
    <dgm:cxn modelId="{98B832B9-3917-4BC5-BCD1-1A34FDB88672}" type="presOf" srcId="{6FDB0D05-A3CC-4D2A-8D60-BAAFD7506BC8}" destId="{5EF7709A-C467-4B44-9A67-1EB7A6ED6C46}" srcOrd="1" destOrd="0" presId="urn:microsoft.com/office/officeart/2008/layout/NameandTitleOrganizationalChart"/>
    <dgm:cxn modelId="{335D8EFF-B710-40E6-B48A-9B8755C4F60D}" type="presOf" srcId="{C52E05D0-DD08-4BAB-B26A-755E32AA306C}" destId="{36A2B243-D828-416C-976C-027EBF08115B}" srcOrd="0" destOrd="0" presId="urn:microsoft.com/office/officeart/2008/layout/NameandTitleOrganizationalChart"/>
    <dgm:cxn modelId="{AF9C2BB1-9A6D-43B8-8325-7FCA8E4199A7}" type="presOf" srcId="{EDA1AEF7-BA5D-42B0-A50B-557D7BE5C6EE}" destId="{16BE5CE5-BB38-40AC-AA6A-DCDC3B0FBD03}" srcOrd="0" destOrd="0" presId="urn:microsoft.com/office/officeart/2008/layout/NameandTitleOrganizationalChart"/>
    <dgm:cxn modelId="{EB5E0647-C345-450F-8F99-892F9F999FA3}" type="presOf" srcId="{EDA1AEF7-BA5D-42B0-A50B-557D7BE5C6EE}" destId="{D7618359-10A2-42FB-BE09-AF9431783CAC}" srcOrd="1" destOrd="0" presId="urn:microsoft.com/office/officeart/2008/layout/NameandTitleOrganizationalChart"/>
    <dgm:cxn modelId="{6B8BB04C-3A73-49BB-9D3F-16F6F7D2DAE7}" srcId="{EDA1AEF7-BA5D-42B0-A50B-557D7BE5C6EE}" destId="{225FEFF2-2B8B-4ADD-BF07-9AF777D0A9D4}" srcOrd="2" destOrd="0" parTransId="{CDB37B68-2CC2-49CF-B97C-83E25E6A70C5}" sibTransId="{78923291-98AF-4DE7-A241-2FEB7B3E2322}"/>
    <dgm:cxn modelId="{30E44D42-81C1-4397-8EFE-DF4458477827}" type="presOf" srcId="{270622B2-9FB1-460D-92C0-E0757C2DB4C9}" destId="{B7D6804A-5AEB-42AC-A5E5-AD28C256F906}" srcOrd="0" destOrd="0" presId="urn:microsoft.com/office/officeart/2008/layout/NameandTitleOrganizationalChart"/>
    <dgm:cxn modelId="{76183C4D-7B45-4578-BDEE-7AD844B7468D}" type="presOf" srcId="{26FA7B65-7FC1-491D-93EA-D811615EEC47}" destId="{7D6F3CE3-1A50-4B7E-9EA7-58458FEDCD7C}" srcOrd="1" destOrd="0" presId="urn:microsoft.com/office/officeart/2008/layout/NameandTitleOrganizationalChart"/>
    <dgm:cxn modelId="{A43887C3-E572-41C0-9F3D-E2C7323F4370}" type="presOf" srcId="{449BCF81-17F5-47A4-93EC-04221B1EA493}" destId="{9B761B9D-A60A-47C6-898F-874A69F99ADA}" srcOrd="0" destOrd="0" presId="urn:microsoft.com/office/officeart/2008/layout/NameandTitleOrganizationalChart"/>
    <dgm:cxn modelId="{C3695D5C-5939-4FD7-BF40-BCA260FFD10F}" type="presOf" srcId="{4FEA3A91-083B-478F-85EB-CF67D58809DC}" destId="{F65AE1E1-1C50-4FA2-9047-D46ED532BB08}" srcOrd="0" destOrd="0" presId="urn:microsoft.com/office/officeart/2008/layout/NameandTitleOrganizationalChart"/>
    <dgm:cxn modelId="{A45A9F71-60D3-40C8-A9F2-5E352A6950DC}" type="presOf" srcId="{2D0863D6-CAA9-4010-B110-BFC21A72F4EE}" destId="{EEA5A205-6ABC-4600-A7E0-DDE609460F14}" srcOrd="0" destOrd="0" presId="urn:microsoft.com/office/officeart/2008/layout/NameandTitleOrganizationalChart"/>
    <dgm:cxn modelId="{6B769B43-CB9E-4B37-85B8-71A9AAA6C445}" type="presOf" srcId="{E389D336-83AC-4EF8-96C5-C215C85BEC0C}" destId="{F46C7155-6E04-43D8-920B-F6CC80543323}" srcOrd="0" destOrd="0" presId="urn:microsoft.com/office/officeart/2008/layout/NameandTitleOrganizationalChart"/>
    <dgm:cxn modelId="{E6809177-9CB6-4278-AFD8-0E6B7CD634DA}" type="presOf" srcId="{26FA7B65-7FC1-491D-93EA-D811615EEC47}" destId="{AB50D184-0F5D-465C-804D-5E33620F00D5}" srcOrd="0" destOrd="0" presId="urn:microsoft.com/office/officeart/2008/layout/NameandTitleOrganizationalChart"/>
    <dgm:cxn modelId="{6A0285DE-28FA-4C60-8772-AD5851D18D9E}" srcId="{EDA1AEF7-BA5D-42B0-A50B-557D7BE5C6EE}" destId="{26FA7B65-7FC1-491D-93EA-D811615EEC47}" srcOrd="1" destOrd="0" parTransId="{449BCF81-17F5-47A4-93EC-04221B1EA493}" sibTransId="{B10ABB58-5BDA-4CAE-910C-41174749289C}"/>
    <dgm:cxn modelId="{4DAB5478-79E5-4A16-A6CE-1F798F4D2F77}" type="presOf" srcId="{95F2C37B-B180-4894-8C3F-DEBC2FEBC01B}" destId="{E66EA74F-5E91-4CCC-AE0A-00CAE8F82FE3}" srcOrd="0" destOrd="0" presId="urn:microsoft.com/office/officeart/2008/layout/NameandTitleOrganizationalChart"/>
    <dgm:cxn modelId="{3D329282-09A5-4BB4-86E5-2F0A7B96488E}" type="presOf" srcId="{CDB37B68-2CC2-49CF-B97C-83E25E6A70C5}" destId="{35AE0A7E-B625-4371-B801-E5211FF905D5}" srcOrd="0" destOrd="0" presId="urn:microsoft.com/office/officeart/2008/layout/NameandTitleOrganizationalChart"/>
    <dgm:cxn modelId="{CA452CDA-4834-483F-BB0B-372B6DA0E7D7}" type="presOf" srcId="{78923291-98AF-4DE7-A241-2FEB7B3E2322}" destId="{29D9245B-528D-441E-B9C3-80AC1E06BA1E}" srcOrd="0" destOrd="0" presId="urn:microsoft.com/office/officeart/2008/layout/NameandTitleOrganizationalChart"/>
    <dgm:cxn modelId="{90103C29-6EBC-49B3-9502-87CE51F42285}" type="presOf" srcId="{72C92917-36AF-4332-8741-C4FF64863989}" destId="{44F17EA0-F242-4E6C-B4B0-01EC89E87D6B}" srcOrd="0" destOrd="0" presId="urn:microsoft.com/office/officeart/2008/layout/NameandTitleOrganizationalChart"/>
    <dgm:cxn modelId="{29F70FE5-471C-48FB-9E6D-501619E34BA2}" srcId="{EDA1AEF7-BA5D-42B0-A50B-557D7BE5C6EE}" destId="{6FDB0D05-A3CC-4D2A-8D60-BAAFD7506BC8}" srcOrd="3" destOrd="0" parTransId="{C52E05D0-DD08-4BAB-B26A-755E32AA306C}" sibTransId="{E389D336-83AC-4EF8-96C5-C215C85BEC0C}"/>
    <dgm:cxn modelId="{1B827DAA-E61A-46BD-A337-3CDABD75F8D3}" type="presOf" srcId="{225FEFF2-2B8B-4ADD-BF07-9AF777D0A9D4}" destId="{E7EEBF4D-6555-42A1-9C48-FCACF16DEF4B}" srcOrd="1" destOrd="0" presId="urn:microsoft.com/office/officeart/2008/layout/NameandTitleOrganizationalChart"/>
    <dgm:cxn modelId="{93D5D3EB-AA5F-4899-9AAD-86E60D20B1C2}" srcId="{270622B2-9FB1-460D-92C0-E0757C2DB4C9}" destId="{EDA1AEF7-BA5D-42B0-A50B-557D7BE5C6EE}" srcOrd="0" destOrd="0" parTransId="{0783DB0C-CB38-41A7-B7BF-6BAF20926B3D}" sibTransId="{72C92917-36AF-4332-8741-C4FF64863989}"/>
    <dgm:cxn modelId="{220F204E-121D-4B5F-971B-40AB8D977995}" type="presParOf" srcId="{B7D6804A-5AEB-42AC-A5E5-AD28C256F906}" destId="{2FAEECF5-D882-4C1B-B5E3-D64DB924856B}" srcOrd="0" destOrd="0" presId="urn:microsoft.com/office/officeart/2008/layout/NameandTitleOrganizationalChart"/>
    <dgm:cxn modelId="{A6350B22-5C71-4BD8-8D82-1AAA85C4076C}" type="presParOf" srcId="{2FAEECF5-D882-4C1B-B5E3-D64DB924856B}" destId="{1FC09EC6-A552-4728-9785-D6D9479164C9}" srcOrd="0" destOrd="0" presId="urn:microsoft.com/office/officeart/2008/layout/NameandTitleOrganizationalChart"/>
    <dgm:cxn modelId="{B8AE400F-37BD-422F-A6A1-63448B9C1DA2}" type="presParOf" srcId="{1FC09EC6-A552-4728-9785-D6D9479164C9}" destId="{16BE5CE5-BB38-40AC-AA6A-DCDC3B0FBD03}" srcOrd="0" destOrd="0" presId="urn:microsoft.com/office/officeart/2008/layout/NameandTitleOrganizationalChart"/>
    <dgm:cxn modelId="{EBF3D837-85F9-4749-B900-58B25BE00BA3}" type="presParOf" srcId="{1FC09EC6-A552-4728-9785-D6D9479164C9}" destId="{44F17EA0-F242-4E6C-B4B0-01EC89E87D6B}" srcOrd="1" destOrd="0" presId="urn:microsoft.com/office/officeart/2008/layout/NameandTitleOrganizationalChart"/>
    <dgm:cxn modelId="{79B048E1-8CB4-4956-BBFA-FBA424B3598A}" type="presParOf" srcId="{1FC09EC6-A552-4728-9785-D6D9479164C9}" destId="{D7618359-10A2-42FB-BE09-AF9431783CAC}" srcOrd="2" destOrd="0" presId="urn:microsoft.com/office/officeart/2008/layout/NameandTitleOrganizationalChart"/>
    <dgm:cxn modelId="{06CA29AD-2302-407F-9FA5-960265A418F5}" type="presParOf" srcId="{2FAEECF5-D882-4C1B-B5E3-D64DB924856B}" destId="{D6FA8F4F-E125-4528-A45F-CA836B12C049}" srcOrd="1" destOrd="0" presId="urn:microsoft.com/office/officeart/2008/layout/NameandTitleOrganizationalChart"/>
    <dgm:cxn modelId="{E1F2A0FB-7F49-4F93-804C-5CDDAD0FFE7B}" type="presParOf" srcId="{D6FA8F4F-E125-4528-A45F-CA836B12C049}" destId="{EEA5A205-6ABC-4600-A7E0-DDE609460F14}" srcOrd="0" destOrd="0" presId="urn:microsoft.com/office/officeart/2008/layout/NameandTitleOrganizationalChart"/>
    <dgm:cxn modelId="{F9453493-8AD4-4ACA-A728-416D817824AC}" type="presParOf" srcId="{D6FA8F4F-E125-4528-A45F-CA836B12C049}" destId="{3C87CCFF-D6D0-42B0-B8F8-2A4520E53A46}" srcOrd="1" destOrd="0" presId="urn:microsoft.com/office/officeart/2008/layout/NameandTitleOrganizationalChart"/>
    <dgm:cxn modelId="{D9463881-F8FA-44F7-848F-19202941BFAC}" type="presParOf" srcId="{3C87CCFF-D6D0-42B0-B8F8-2A4520E53A46}" destId="{8D19074C-3DF2-441D-91BA-18E0C9B90A73}" srcOrd="0" destOrd="0" presId="urn:microsoft.com/office/officeart/2008/layout/NameandTitleOrganizationalChart"/>
    <dgm:cxn modelId="{E17DDCA6-5878-4A13-A218-8FC4F36E0FAF}" type="presParOf" srcId="{8D19074C-3DF2-441D-91BA-18E0C9B90A73}" destId="{F65AE1E1-1C50-4FA2-9047-D46ED532BB08}" srcOrd="0" destOrd="0" presId="urn:microsoft.com/office/officeart/2008/layout/NameandTitleOrganizationalChart"/>
    <dgm:cxn modelId="{37D757A1-8BD5-4FF9-9223-0AC878F23C9E}" type="presParOf" srcId="{8D19074C-3DF2-441D-91BA-18E0C9B90A73}" destId="{E66EA74F-5E91-4CCC-AE0A-00CAE8F82FE3}" srcOrd="1" destOrd="0" presId="urn:microsoft.com/office/officeart/2008/layout/NameandTitleOrganizationalChart"/>
    <dgm:cxn modelId="{7FFDC385-592E-464F-872C-1E2E132A90C2}" type="presParOf" srcId="{8D19074C-3DF2-441D-91BA-18E0C9B90A73}" destId="{8168CA36-1632-41DF-B7F3-EBD6B3B73D55}" srcOrd="2" destOrd="0" presId="urn:microsoft.com/office/officeart/2008/layout/NameandTitleOrganizationalChart"/>
    <dgm:cxn modelId="{299A598C-138C-48C4-B147-0E50C6ABC942}" type="presParOf" srcId="{3C87CCFF-D6D0-42B0-B8F8-2A4520E53A46}" destId="{D1FBF1A7-F43C-4BC1-98CA-E828FED8F51C}" srcOrd="1" destOrd="0" presId="urn:microsoft.com/office/officeart/2008/layout/NameandTitleOrganizationalChart"/>
    <dgm:cxn modelId="{C0385078-A28E-4C31-867E-0328AA23AB01}" type="presParOf" srcId="{3C87CCFF-D6D0-42B0-B8F8-2A4520E53A46}" destId="{3DE8379A-AC29-4DDA-9A8B-30B5A1970E5C}" srcOrd="2" destOrd="0" presId="urn:microsoft.com/office/officeart/2008/layout/NameandTitleOrganizationalChart"/>
    <dgm:cxn modelId="{7D4F881D-1223-4824-B7ED-A8F2D9E1D646}" type="presParOf" srcId="{D6FA8F4F-E125-4528-A45F-CA836B12C049}" destId="{9B761B9D-A60A-47C6-898F-874A69F99ADA}" srcOrd="2" destOrd="0" presId="urn:microsoft.com/office/officeart/2008/layout/NameandTitleOrganizationalChart"/>
    <dgm:cxn modelId="{4B4B769A-4915-46AF-A831-3D1CF66DCD71}" type="presParOf" srcId="{D6FA8F4F-E125-4528-A45F-CA836B12C049}" destId="{3DF0CA53-7B11-405B-9776-26825C5871B3}" srcOrd="3" destOrd="0" presId="urn:microsoft.com/office/officeart/2008/layout/NameandTitleOrganizationalChart"/>
    <dgm:cxn modelId="{798E71A7-43E3-4912-99CD-F85C561FF06C}" type="presParOf" srcId="{3DF0CA53-7B11-405B-9776-26825C5871B3}" destId="{7857BDD0-4A7F-4256-9866-AA5A39C6B3DA}" srcOrd="0" destOrd="0" presId="urn:microsoft.com/office/officeart/2008/layout/NameandTitleOrganizationalChart"/>
    <dgm:cxn modelId="{2E4CC899-4656-4B48-A31F-6F8B4E750ABE}" type="presParOf" srcId="{7857BDD0-4A7F-4256-9866-AA5A39C6B3DA}" destId="{AB50D184-0F5D-465C-804D-5E33620F00D5}" srcOrd="0" destOrd="0" presId="urn:microsoft.com/office/officeart/2008/layout/NameandTitleOrganizationalChart"/>
    <dgm:cxn modelId="{29924F06-DAD3-4793-B589-DC9C95550284}" type="presParOf" srcId="{7857BDD0-4A7F-4256-9866-AA5A39C6B3DA}" destId="{27238A48-5011-4DD6-93B1-DF38B79293FB}" srcOrd="1" destOrd="0" presId="urn:microsoft.com/office/officeart/2008/layout/NameandTitleOrganizationalChart"/>
    <dgm:cxn modelId="{60730F7F-4530-4FF8-9499-5CFACFF9E443}" type="presParOf" srcId="{7857BDD0-4A7F-4256-9866-AA5A39C6B3DA}" destId="{7D6F3CE3-1A50-4B7E-9EA7-58458FEDCD7C}" srcOrd="2" destOrd="0" presId="urn:microsoft.com/office/officeart/2008/layout/NameandTitleOrganizationalChart"/>
    <dgm:cxn modelId="{852CF6E2-71A4-4571-ACD4-A305A3C57D38}" type="presParOf" srcId="{3DF0CA53-7B11-405B-9776-26825C5871B3}" destId="{54027BD1-5F4C-48AA-A586-E0E4269089A0}" srcOrd="1" destOrd="0" presId="urn:microsoft.com/office/officeart/2008/layout/NameandTitleOrganizationalChart"/>
    <dgm:cxn modelId="{5AE2801B-FC7C-4994-8878-C402147C2440}" type="presParOf" srcId="{3DF0CA53-7B11-405B-9776-26825C5871B3}" destId="{F3933423-FB51-470D-BAFA-31BC37B9BAF1}" srcOrd="2" destOrd="0" presId="urn:microsoft.com/office/officeart/2008/layout/NameandTitleOrganizationalChart"/>
    <dgm:cxn modelId="{7C7AAF30-D0CB-43F8-AAFE-DB31DE59B86D}" type="presParOf" srcId="{D6FA8F4F-E125-4528-A45F-CA836B12C049}" destId="{35AE0A7E-B625-4371-B801-E5211FF905D5}" srcOrd="4" destOrd="0" presId="urn:microsoft.com/office/officeart/2008/layout/NameandTitleOrganizationalChart"/>
    <dgm:cxn modelId="{18280EA0-19B2-4611-AF86-2B7277B6A294}" type="presParOf" srcId="{D6FA8F4F-E125-4528-A45F-CA836B12C049}" destId="{16AE773D-24AE-4D0C-BE04-52C1517A8677}" srcOrd="5" destOrd="0" presId="urn:microsoft.com/office/officeart/2008/layout/NameandTitleOrganizationalChart"/>
    <dgm:cxn modelId="{75431902-AE37-4FDB-9B95-4E5F24C16E58}" type="presParOf" srcId="{16AE773D-24AE-4D0C-BE04-52C1517A8677}" destId="{BD40304D-5941-441D-B09F-0EE8B75B074E}" srcOrd="0" destOrd="0" presId="urn:microsoft.com/office/officeart/2008/layout/NameandTitleOrganizationalChart"/>
    <dgm:cxn modelId="{BD547891-AC2D-4757-B830-7F1D0474BEA2}" type="presParOf" srcId="{BD40304D-5941-441D-B09F-0EE8B75B074E}" destId="{6F0335F9-531C-44FE-A9E4-09D59D3F8B56}" srcOrd="0" destOrd="0" presId="urn:microsoft.com/office/officeart/2008/layout/NameandTitleOrganizationalChart"/>
    <dgm:cxn modelId="{A35965BA-6785-4436-8C34-C5EC5406F534}" type="presParOf" srcId="{BD40304D-5941-441D-B09F-0EE8B75B074E}" destId="{29D9245B-528D-441E-B9C3-80AC1E06BA1E}" srcOrd="1" destOrd="0" presId="urn:microsoft.com/office/officeart/2008/layout/NameandTitleOrganizationalChart"/>
    <dgm:cxn modelId="{AA60E287-8932-489B-8B85-EBEFA929ACB0}" type="presParOf" srcId="{BD40304D-5941-441D-B09F-0EE8B75B074E}" destId="{E7EEBF4D-6555-42A1-9C48-FCACF16DEF4B}" srcOrd="2" destOrd="0" presId="urn:microsoft.com/office/officeart/2008/layout/NameandTitleOrganizationalChart"/>
    <dgm:cxn modelId="{FB8A166C-D709-4227-9FA8-37E9284FF62C}" type="presParOf" srcId="{16AE773D-24AE-4D0C-BE04-52C1517A8677}" destId="{CDE7EC68-F47C-48DF-80C2-56F280B3A60D}" srcOrd="1" destOrd="0" presId="urn:microsoft.com/office/officeart/2008/layout/NameandTitleOrganizationalChart"/>
    <dgm:cxn modelId="{4152CFA2-2825-41CD-9253-7C00A6577DED}" type="presParOf" srcId="{16AE773D-24AE-4D0C-BE04-52C1517A8677}" destId="{6537323F-5609-4609-BE16-E78215148A4C}" srcOrd="2" destOrd="0" presId="urn:microsoft.com/office/officeart/2008/layout/NameandTitleOrganizationalChart"/>
    <dgm:cxn modelId="{FC353B83-C5F6-40E9-A061-FA405914D69E}" type="presParOf" srcId="{D6FA8F4F-E125-4528-A45F-CA836B12C049}" destId="{36A2B243-D828-416C-976C-027EBF08115B}" srcOrd="6" destOrd="0" presId="urn:microsoft.com/office/officeart/2008/layout/NameandTitleOrganizationalChart"/>
    <dgm:cxn modelId="{BBCA0D0E-27F1-4CC7-B5E3-4C484521FD14}" type="presParOf" srcId="{D6FA8F4F-E125-4528-A45F-CA836B12C049}" destId="{BA43A7E7-933A-42AC-B93D-F538A0ABEE75}" srcOrd="7" destOrd="0" presId="urn:microsoft.com/office/officeart/2008/layout/NameandTitleOrganizationalChart"/>
    <dgm:cxn modelId="{14F40B4A-7DD1-4E78-A86E-03A025FAFAF8}" type="presParOf" srcId="{BA43A7E7-933A-42AC-B93D-F538A0ABEE75}" destId="{93B3637C-B4CD-4FC3-9BA0-C62FAB537A32}" srcOrd="0" destOrd="0" presId="urn:microsoft.com/office/officeart/2008/layout/NameandTitleOrganizationalChart"/>
    <dgm:cxn modelId="{AEF45FE4-3246-4778-A392-4575E3E92A74}" type="presParOf" srcId="{93B3637C-B4CD-4FC3-9BA0-C62FAB537A32}" destId="{2945BBFD-3273-4D06-B93E-14C9D6453BC7}" srcOrd="0" destOrd="0" presId="urn:microsoft.com/office/officeart/2008/layout/NameandTitleOrganizationalChart"/>
    <dgm:cxn modelId="{365A5E72-E0B9-44E9-B128-DA1609F6A339}" type="presParOf" srcId="{93B3637C-B4CD-4FC3-9BA0-C62FAB537A32}" destId="{F46C7155-6E04-43D8-920B-F6CC80543323}" srcOrd="1" destOrd="0" presId="urn:microsoft.com/office/officeart/2008/layout/NameandTitleOrganizationalChart"/>
    <dgm:cxn modelId="{40B81D6E-00BA-4A75-AF5F-88C39A04D5C7}" type="presParOf" srcId="{93B3637C-B4CD-4FC3-9BA0-C62FAB537A32}" destId="{5EF7709A-C467-4B44-9A67-1EB7A6ED6C46}" srcOrd="2" destOrd="0" presId="urn:microsoft.com/office/officeart/2008/layout/NameandTitleOrganizationalChart"/>
    <dgm:cxn modelId="{2CE101F3-623C-4F75-BD4A-84721699422F}" type="presParOf" srcId="{BA43A7E7-933A-42AC-B93D-F538A0ABEE75}" destId="{9314ADE6-CD17-4D75-8801-0A847556A4A9}" srcOrd="1" destOrd="0" presId="urn:microsoft.com/office/officeart/2008/layout/NameandTitleOrganizationalChart"/>
    <dgm:cxn modelId="{58575B02-BD3D-45AE-A772-29FE8721EE21}" type="presParOf" srcId="{BA43A7E7-933A-42AC-B93D-F538A0ABEE75}" destId="{AFD785CF-CEEA-45F6-A8A1-FC8116708013}" srcOrd="2" destOrd="0" presId="urn:microsoft.com/office/officeart/2008/layout/NameandTitleOrganizationalChart"/>
    <dgm:cxn modelId="{1831F8A7-CA36-465F-A880-3B0E653926A1}" type="presParOf" srcId="{2FAEECF5-D882-4C1B-B5E3-D64DB924856B}" destId="{7ECCAE8C-9DDC-4BD1-89E6-66F995E88DF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B243-D828-416C-976C-027EBF08115B}">
      <dsp:nvSpPr>
        <dsp:cNvPr id="0" name=""/>
        <dsp:cNvSpPr/>
      </dsp:nvSpPr>
      <dsp:spPr>
        <a:xfrm>
          <a:off x="5360437" y="2540000"/>
          <a:ext cx="4023436" cy="613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634"/>
              </a:lnTo>
              <a:lnTo>
                <a:pt x="4023436" y="365634"/>
              </a:lnTo>
              <a:lnTo>
                <a:pt x="4023436" y="613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E0A7E-B625-4371-B801-E5211FF905D5}">
      <dsp:nvSpPr>
        <dsp:cNvPr id="0" name=""/>
        <dsp:cNvSpPr/>
      </dsp:nvSpPr>
      <dsp:spPr>
        <a:xfrm>
          <a:off x="5360437" y="2540000"/>
          <a:ext cx="1272804" cy="613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634"/>
              </a:lnTo>
              <a:lnTo>
                <a:pt x="1272804" y="365634"/>
              </a:lnTo>
              <a:lnTo>
                <a:pt x="1272804" y="613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61B9D-A60A-47C6-898F-874A69F99ADA}">
      <dsp:nvSpPr>
        <dsp:cNvPr id="0" name=""/>
        <dsp:cNvSpPr/>
      </dsp:nvSpPr>
      <dsp:spPr>
        <a:xfrm>
          <a:off x="3882609" y="2540000"/>
          <a:ext cx="1477827" cy="613322"/>
        </a:xfrm>
        <a:custGeom>
          <a:avLst/>
          <a:gdLst/>
          <a:ahLst/>
          <a:cxnLst/>
          <a:rect l="0" t="0" r="0" b="0"/>
          <a:pathLst>
            <a:path>
              <a:moveTo>
                <a:pt x="1477827" y="0"/>
              </a:moveTo>
              <a:lnTo>
                <a:pt x="1477827" y="365634"/>
              </a:lnTo>
              <a:lnTo>
                <a:pt x="0" y="365634"/>
              </a:lnTo>
              <a:lnTo>
                <a:pt x="0" y="613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A205-6ABC-4600-A7E0-DDE609460F14}">
      <dsp:nvSpPr>
        <dsp:cNvPr id="0" name=""/>
        <dsp:cNvSpPr/>
      </dsp:nvSpPr>
      <dsp:spPr>
        <a:xfrm>
          <a:off x="1131977" y="2540000"/>
          <a:ext cx="4228459" cy="613322"/>
        </a:xfrm>
        <a:custGeom>
          <a:avLst/>
          <a:gdLst/>
          <a:ahLst/>
          <a:cxnLst/>
          <a:rect l="0" t="0" r="0" b="0"/>
          <a:pathLst>
            <a:path>
              <a:moveTo>
                <a:pt x="4228459" y="0"/>
              </a:moveTo>
              <a:lnTo>
                <a:pt x="4228459" y="365634"/>
              </a:lnTo>
              <a:lnTo>
                <a:pt x="0" y="365634"/>
              </a:lnTo>
              <a:lnTo>
                <a:pt x="0" y="613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E5CE5-BB38-40AC-AA6A-DCDC3B0FBD03}">
      <dsp:nvSpPr>
        <dsp:cNvPr id="0" name=""/>
        <dsp:cNvSpPr/>
      </dsp:nvSpPr>
      <dsp:spPr>
        <a:xfrm>
          <a:off x="3868236" y="1478481"/>
          <a:ext cx="2984400" cy="1061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149792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 </a:t>
          </a:r>
          <a:r>
            <a:rPr lang="uk-UA" sz="5400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536,1</a:t>
          </a:r>
          <a:endParaRPr lang="uk-UA" sz="5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3868236" y="1478481"/>
        <a:ext cx="2984400" cy="1061519"/>
      </dsp:txXfrm>
    </dsp:sp>
    <dsp:sp modelId="{44F17EA0-F242-4E6C-B4B0-01EC89E87D6B}">
      <dsp:nvSpPr>
        <dsp:cNvPr id="0" name=""/>
        <dsp:cNvSpPr/>
      </dsp:nvSpPr>
      <dsp:spPr>
        <a:xfrm>
          <a:off x="4745367" y="2353977"/>
          <a:ext cx="1845209" cy="3538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kern="1200" dirty="0"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4745367" y="2353977"/>
        <a:ext cx="1845209" cy="353839"/>
      </dsp:txXfrm>
    </dsp:sp>
    <dsp:sp modelId="{F65AE1E1-1C50-4FA2-9047-D46ED532BB08}">
      <dsp:nvSpPr>
        <dsp:cNvPr id="0" name=""/>
        <dsp:cNvSpPr/>
      </dsp:nvSpPr>
      <dsp:spPr>
        <a:xfrm>
          <a:off x="106861" y="3153323"/>
          <a:ext cx="2050232" cy="1061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4979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 </a:t>
          </a:r>
          <a:r>
            <a:rPr lang="uk-UA" sz="36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282,4</a:t>
          </a:r>
          <a:endParaRPr lang="uk-UA" sz="36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106861" y="3153323"/>
        <a:ext cx="2050232" cy="1061519"/>
      </dsp:txXfrm>
    </dsp:sp>
    <dsp:sp modelId="{E66EA74F-5E91-4CCC-AE0A-00CAE8F82FE3}">
      <dsp:nvSpPr>
        <dsp:cNvPr id="0" name=""/>
        <dsp:cNvSpPr/>
      </dsp:nvSpPr>
      <dsp:spPr>
        <a:xfrm>
          <a:off x="516907" y="3992786"/>
          <a:ext cx="1845209" cy="6918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ПОДАТКИ ТА ЗБОРИ</a:t>
          </a:r>
          <a:endParaRPr lang="uk-UA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6907" y="3992786"/>
        <a:ext cx="1845209" cy="691880"/>
      </dsp:txXfrm>
    </dsp:sp>
    <dsp:sp modelId="{AB50D184-0F5D-465C-804D-5E33620F00D5}">
      <dsp:nvSpPr>
        <dsp:cNvPr id="0" name=""/>
        <dsp:cNvSpPr/>
      </dsp:nvSpPr>
      <dsp:spPr>
        <a:xfrm>
          <a:off x="2857493" y="3153323"/>
          <a:ext cx="2050232" cy="1061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9792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241,7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2857493" y="3153323"/>
        <a:ext cx="2050232" cy="1061519"/>
      </dsp:txXfrm>
    </dsp:sp>
    <dsp:sp modelId="{27238A48-5011-4DD6-93B1-DF38B79293FB}">
      <dsp:nvSpPr>
        <dsp:cNvPr id="0" name=""/>
        <dsp:cNvSpPr/>
      </dsp:nvSpPr>
      <dsp:spPr>
        <a:xfrm>
          <a:off x="3267539" y="3974785"/>
          <a:ext cx="1845209" cy="6115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ЦІЛЬОВІ КОШТИ БЮДЖЕТНИХ УСТАНОВ</a:t>
          </a:r>
          <a:endParaRPr lang="uk-UA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7539" y="3974785"/>
        <a:ext cx="1845209" cy="611520"/>
      </dsp:txXfrm>
    </dsp:sp>
    <dsp:sp modelId="{6F0335F9-531C-44FE-A9E4-09D59D3F8B56}">
      <dsp:nvSpPr>
        <dsp:cNvPr id="0" name=""/>
        <dsp:cNvSpPr/>
      </dsp:nvSpPr>
      <dsp:spPr>
        <a:xfrm>
          <a:off x="5608124" y="3153323"/>
          <a:ext cx="2050232" cy="1061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9792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630,1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5608124" y="3153323"/>
        <a:ext cx="2050232" cy="1061519"/>
      </dsp:txXfrm>
    </dsp:sp>
    <dsp:sp modelId="{29D9245B-528D-441E-B9C3-80AC1E06BA1E}">
      <dsp:nvSpPr>
        <dsp:cNvPr id="0" name=""/>
        <dsp:cNvSpPr/>
      </dsp:nvSpPr>
      <dsp:spPr>
        <a:xfrm>
          <a:off x="6018171" y="3974779"/>
          <a:ext cx="1845209" cy="6946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КОШТИ ДЕРЖАВНОГО БЮДЖЕТУ</a:t>
          </a:r>
          <a:endParaRPr lang="uk-UA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8171" y="3974779"/>
        <a:ext cx="1845209" cy="694647"/>
      </dsp:txXfrm>
    </dsp:sp>
    <dsp:sp modelId="{2945BBFD-3273-4D06-B93E-14C9D6453BC7}">
      <dsp:nvSpPr>
        <dsp:cNvPr id="0" name=""/>
        <dsp:cNvSpPr/>
      </dsp:nvSpPr>
      <dsp:spPr>
        <a:xfrm>
          <a:off x="8358756" y="3153323"/>
          <a:ext cx="2050232" cy="1061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9792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381,9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8358756" y="3153323"/>
        <a:ext cx="2050232" cy="1061519"/>
      </dsp:txXfrm>
    </dsp:sp>
    <dsp:sp modelId="{F46C7155-6E04-43D8-920B-F6CC80543323}">
      <dsp:nvSpPr>
        <dsp:cNvPr id="0" name=""/>
        <dsp:cNvSpPr/>
      </dsp:nvSpPr>
      <dsp:spPr>
        <a:xfrm>
          <a:off x="8768803" y="4007341"/>
          <a:ext cx="1845209" cy="5962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КОШТИ МІЖНАРОДНИХ ОРГАНІЗАЦІЙ</a:t>
          </a:r>
          <a:endParaRPr lang="uk-UA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68803" y="4007341"/>
        <a:ext cx="1845209" cy="596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FBF03646-71CD-4A9A-8F8B-21BD5E94C2DF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52225EB-D613-4E46-857E-3A7C61EB5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4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6AB57-DF07-19F8-2AA5-870A1B86E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73370A8-7586-A6C0-F665-4DD93D58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A462C6D-0E85-A818-2023-15CCA97B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2209817-55DC-9E5D-3FA9-CA0DFC2F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1C0667C-EBBC-2A34-7A62-E160C380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1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5693D-6D81-CBF8-1EEA-9A286E7E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E7563F-5B46-E393-C685-7325DA298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9D45DAB-C419-A4AC-7248-5E9A5CBC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3483B6C-4B11-17C2-E2C8-5404B611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6E78CC-F89E-36AC-FE3C-A7722609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3522A78-017B-8499-E7EF-FF01473D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FA63F70-CC8E-DCAA-5D64-EEEAE25C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954A0A-4918-1D0D-99CF-A93E0BD9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DDD5E6F-1C23-577B-6F70-FD4195B1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F8CE986-EFE7-B4C8-3992-EF8A4371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8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3886200"/>
          </a:xfrm>
        </p:spPr>
        <p:txBody>
          <a:bodyPr rtlCol="0">
            <a:normAutofit/>
          </a:bodyPr>
          <a:lstStyle/>
          <a:p>
            <a:pPr lvl="0"/>
            <a:endParaRPr lang="uk-UA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A007F-6C7B-D90E-A2B6-FD717091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ADE25-CFBE-032A-8F8F-27F245AE5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15025-021A-986B-7F43-2670AB931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D1684-AF6E-4B42-97E3-EF65F8A7A8F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8945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473FE-4B3A-D047-E2E7-62559C8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BC3260-8C9F-C299-0367-2C9B28004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1D8F93-AEC5-2890-586A-F183377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D386BE1-4617-2A4A-EE4B-AA39C0D98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1179948-3626-C8AB-CED3-643D51BD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6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EFCD3-30EF-A61C-7BF2-EF447A4B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C965E5D-C579-7C88-6E62-5E32FA23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24CAE49-AD0C-079C-8EDC-521F322B6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83F5968-D4D5-BE47-1AA4-94D5ED11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1B068B-5EEC-29BA-6D90-C31AAFC9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4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37A75-C3AD-5D6A-1012-2FC0959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67E52EB-480B-CFD7-1927-53BE7461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869690E-F454-8E88-89FF-9A4DA0EE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CDAE66E-44D5-4479-DFF7-D9FCB292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CCE0CCF-FF51-8AC1-A11F-995E3051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9FE968-DE02-9177-E590-1CB1DBE8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9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F407C-951D-ADC2-68EF-2551F8D9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F86DA29-8AB0-A367-700A-3FCCCB01D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63D1F5D-3E9A-2AFF-C263-9CDD620C1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1B5AB39-CA20-2BE1-22D2-86E693F0E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EC48D66-7E72-A3B6-544E-0BF2A1F76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B4BEA18-21EB-59BE-73E8-9A99CC75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5319C55-A25D-FD9B-3F61-EE08951D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2AD1556-1202-9A58-EE81-14D2036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1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2D6C2-90A4-D7C0-FB18-7E9C1322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F268AE5-2D42-0D67-28D3-8166606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0064FF1-3B78-108A-AA35-A1963225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572B3BE-6B5D-CB6C-4509-45F3D7BB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4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0943F2E-4D5B-C564-2C8F-B28C699BE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D5EF3E5-D304-1B3A-AD10-A371861B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DEF1EB-98DB-D071-1BD9-6053F179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29285-91BC-8897-1014-57A170F2B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0740A44-9679-9926-F191-09132FFB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E024FBC-37C6-303D-12C6-EB41FDF7D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3816E69-53DA-CC66-FEEC-6E8F017D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A78EA4D-F4D3-DCF4-7F4C-D83DF03C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1D993E4-9A94-4B63-5284-113579CF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6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615E-BED9-8F63-4B23-DE62D761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BCC950B-7FAC-B11F-CA32-E32AF4A25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2383AB0-ADE5-7CE3-A0D4-38D9E06B6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C37FBC0-27F7-2C20-11DC-FD2D0C244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F3EE38A-E3FC-8A8D-3FDA-2E6B805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85377D7-C71F-A314-3B4B-F60D1038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5ECF8AC-EBCD-FD70-9C50-B6FF32D3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483F1BF-C4D5-E806-BBA8-AA358F2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17DF83-0E23-93AF-2708-E2141238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D799-C5A0-445E-86BA-65B8CEB10103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0138647-A556-FD88-CF38-144B666F2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56C5C01-58E2-3DF4-2F48-5F909A0F0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mailto:fin@zt-rada.gov.u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A0B153DB-C8D3-6B2E-7569-42D9F4AC7F08}"/>
              </a:ext>
            </a:extLst>
          </p:cNvPr>
          <p:cNvPicPr>
            <a:picLocks noChangeArrowheads="1"/>
          </p:cNvPicPr>
          <p:nvPr/>
        </p:nvPicPr>
        <p:blipFill>
          <a:blip r:embed="rId2" cstate="print"/>
          <a:srcRect l="14650" t="34989" r="10575" b="50000"/>
          <a:stretch>
            <a:fillRect/>
          </a:stretch>
        </p:blipFill>
        <p:spPr bwMode="auto">
          <a:xfrm>
            <a:off x="0" y="5710409"/>
            <a:ext cx="12192000" cy="114759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AE71F-BA0B-00AD-8179-F3DA6B2CB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1221"/>
          <a:stretch/>
        </p:blipFill>
        <p:spPr bwMode="auto">
          <a:xfrm>
            <a:off x="0" y="0"/>
            <a:ext cx="9043433" cy="447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CE9D66-6E49-B913-190E-6439E2E1946D}"/>
              </a:ext>
            </a:extLst>
          </p:cNvPr>
          <p:cNvSpPr txBox="1"/>
          <p:nvPr/>
        </p:nvSpPr>
        <p:spPr>
          <a:xfrm>
            <a:off x="0" y="4529221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37160" algn="ctr" defTabSz="912813" eaLnBrk="1" fontAlgn="auto" hangingPunct="1">
              <a:lnSpc>
                <a:spcPts val="4000"/>
              </a:lnSpc>
              <a:spcAft>
                <a:spcPts val="0"/>
              </a:spcAft>
              <a:buFontTx/>
              <a:buNone/>
              <a:defRPr/>
            </a:pPr>
            <a:r>
              <a:rPr lang="uk-UA" sz="4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БЮДЖЕТ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 </a:t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4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ЖИТОМИРСЬКОЇ МІСЬКОЇ ТЕРИТОРІАЛЬНОЇ ГРОМАДИ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4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на 2024 рік</a:t>
            </a:r>
          </a:p>
        </p:txBody>
      </p:sp>
    </p:spTree>
    <p:extLst>
      <p:ext uri="{BB962C8B-B14F-4D97-AF65-F5344CB8AC3E}">
        <p14:creationId xmlns:p14="http://schemas.microsoft.com/office/powerpoint/2010/main" val="240085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141402" y="472193"/>
            <a:ext cx="9851683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ПЕРШОЧЕРГОВІ КАПІТАЛЬНІ ВИДАТКИ  </a:t>
            </a:r>
            <a:endParaRPr lang="uk-UA" sz="3200" dirty="0"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A914AAF-72FD-9783-A95E-81FAA086B1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913607"/>
              </p:ext>
            </p:extLst>
          </p:nvPr>
        </p:nvGraphicFramePr>
        <p:xfrm>
          <a:off x="213360" y="1411582"/>
          <a:ext cx="11765280" cy="54801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71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723"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НАПРЯМОК ВИДАТКІВ</a:t>
                      </a:r>
                      <a:endParaRPr lang="uk-UA" sz="28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СУМА, </a:t>
                      </a:r>
                    </a:p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млн</a:t>
                      </a:r>
                      <a:r>
                        <a:rPr lang="uk-UA" sz="1800" baseline="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грн</a:t>
                      </a:r>
                      <a:endParaRPr lang="uk-UA" sz="18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204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Нове будівництво житлового комплексу для проживання внутрішньо переміщених (евакуйованих) осіб за адресою: м. Житомир, </a:t>
                      </a: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</a:t>
                      </a: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. Червоний, 60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73,</a:t>
                      </a:r>
                      <a:r>
                        <a:rPr lang="uk-UA" sz="2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uk-UA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460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uk-UA" sz="18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Реконструкція </a:t>
                      </a:r>
                      <a:r>
                        <a:rPr lang="uk-U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системи теплопостачання Житомира</a:t>
                      </a:r>
                      <a:endParaRPr lang="uk-UA" sz="1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Реалізація проєкту «Енергоефективна</a:t>
                      </a:r>
                      <a:r>
                        <a:rPr lang="ru-RU" sz="18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модернізація будівлі Житомирського ДНЗ </a:t>
                      </a: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№15, що знаходиться за адресою: м.Житомир, вул.Старочуднівська,</a:t>
                      </a:r>
                      <a:r>
                        <a:rPr lang="ru-RU" sz="1800" b="0" u="none" strike="noStrike" baseline="0" dirty="0">
                          <a:solidFill>
                            <a:srgbClr val="000000"/>
                          </a:solidFill>
                          <a:effectLst/>
                        </a:rPr>
                        <a:t> 4а»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661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Реалізація проєкту «Енергоефективність у громадах» (термореновація 40 дитячих садочків та шкіл)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6500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uk-UA" sz="1800" dirty="0"/>
                        <a:t>Реалізація проєкту «Лабораторія</a:t>
                      </a:r>
                      <a:r>
                        <a:rPr lang="uk-UA" sz="1800" baseline="0" dirty="0"/>
                        <a:t> підприємництва» (реконструкція приміщення будівлі Центру професійно-технічної освіти м. Житомира, закупівля обладнання та матеріалів)</a:t>
                      </a:r>
                      <a:endParaRPr lang="uk-UA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072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uk-UA" sz="1800" dirty="0"/>
                        <a:t>Реалізація проєкту модернізації громадського транспорту м.Житомира</a:t>
                      </a:r>
                      <a:endParaRPr lang="uk-UA" sz="18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358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uk-UA" sz="1800" noProof="0" dirty="0"/>
                        <a:t>Виготовлення проєктів із землеустрою</a:t>
                      </a:r>
                      <a:endParaRPr lang="uk-UA" sz="18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6062"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1800" dirty="0"/>
                        <a:t>Перехідні об’єкти 2023 року</a:t>
                      </a:r>
                      <a:endParaRPr lang="uk-UA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215,3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8213">
                <a:tc>
                  <a:txBody>
                    <a:bodyPr/>
                    <a:lstStyle/>
                    <a:p>
                      <a:pPr algn="just">
                        <a:lnSpc>
                          <a:spcPts val="3000"/>
                        </a:lnSpc>
                      </a:pPr>
                      <a:r>
                        <a:rPr lang="uk-UA" sz="2400" b="1" dirty="0">
                          <a:latin typeface="Arial Black" panose="020B0A04020102020204" pitchFamily="34" charset="0"/>
                        </a:rPr>
                        <a:t>РАЗОМ</a:t>
                      </a:r>
                      <a:r>
                        <a:rPr lang="uk-UA" sz="2400" b="1" baseline="0" dirty="0">
                          <a:latin typeface="Arial Black" panose="020B0A04020102020204" pitchFamily="34" charset="0"/>
                        </a:rPr>
                        <a:t> КАПІТАЛЬНІ ВИДАТКИ</a:t>
                      </a:r>
                      <a:endParaRPr lang="uk-UA" sz="2400" b="1" dirty="0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uk-UA" sz="2800" b="1" dirty="0">
                          <a:latin typeface="Arial Black" panose="020B0A04020102020204" pitchFamily="34" charset="0"/>
                        </a:rPr>
                        <a:t>321,7</a:t>
                      </a:r>
                      <a:endParaRPr lang="uk-UA" sz="2800" b="1" dirty="0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1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141402" y="472193"/>
            <a:ext cx="9851683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ПЕРЕХІДНІ ОБ’ЄКТИ 2023 РОКУ  </a:t>
            </a:r>
            <a:endParaRPr lang="uk-UA" sz="3200" dirty="0"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A914AAF-72FD-9783-A95E-81FAA086B1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371550"/>
              </p:ext>
            </p:extLst>
          </p:nvPr>
        </p:nvGraphicFramePr>
        <p:xfrm>
          <a:off x="213360" y="1411582"/>
          <a:ext cx="11765280" cy="5395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71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890"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НАПРЯМОК ВИДАТКІВ</a:t>
                      </a:r>
                      <a:endParaRPr lang="uk-UA" sz="28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СУМА, </a:t>
                      </a:r>
                    </a:p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млн</a:t>
                      </a:r>
                      <a:r>
                        <a:rPr lang="uk-UA" sz="1800" baseline="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грн</a:t>
                      </a:r>
                      <a:endParaRPr lang="uk-UA" sz="18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890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uk-UA" sz="1800" i="0" dirty="0">
                          <a:latin typeface="+mn-lt"/>
                          <a:cs typeface="Arial" panose="020B0604020202020204" pitchFamily="34" charset="0"/>
                        </a:rPr>
                        <a:t>Нове</a:t>
                      </a:r>
                      <a:r>
                        <a:rPr lang="uk-UA" sz="1800" i="0" baseline="0" dirty="0">
                          <a:latin typeface="+mn-lt"/>
                          <a:cs typeface="Arial" panose="020B0604020202020204" pitchFamily="34" charset="0"/>
                        </a:rPr>
                        <a:t> будівництво споруд подвійного призначення на території Ліцеїв № 7, № 8 та кап.ремонт споруд цивільного захисту в будівлі Ліцею № 21</a:t>
                      </a:r>
                      <a:endParaRPr lang="uk-UA" sz="1800" i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445119"/>
                  </a:ext>
                </a:extLst>
              </a:tr>
              <a:tr h="5898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Нове будівництво житлового комплексу для проживання внутрішньо переміщених (евакуйованих) осіб за адресою: м. Житомир, </a:t>
                      </a: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</a:t>
                      </a:r>
                      <a:r>
                        <a:rPr lang="ru-RU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. Червоний, 60</a:t>
                      </a:r>
                      <a:endParaRPr lang="uk-UA" sz="18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480853"/>
                  </a:ext>
                </a:extLst>
              </a:tr>
              <a:tr h="551885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Влаштування системи</a:t>
                      </a:r>
                      <a:r>
                        <a:rPr lang="ru-RU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альтернативних та відновлювальних джерел енергії, реконструкція водопровідної та каналізаційної мереж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517422"/>
                  </a:ext>
                </a:extLst>
              </a:tr>
              <a:tr h="528766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Капітальний ремонт та реконструкція закладів освіти</a:t>
                      </a: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44405"/>
                  </a:ext>
                </a:extLst>
              </a:tr>
              <a:tr h="351725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Реконструкція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котельні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та </a:t>
                      </a:r>
                      <a:r>
                        <a:rPr lang="ru-RU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встановлення лічильників теплової енергії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780489"/>
                  </a:ext>
                </a:extLst>
              </a:tr>
              <a:tr h="417448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uk-U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Придбання</a:t>
                      </a:r>
                      <a:r>
                        <a:rPr lang="uk-UA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та встановлення надгробків, предметів ритуальної належності на могили воїнів</a:t>
                      </a:r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545063"/>
                  </a:ext>
                </a:extLst>
              </a:tr>
              <a:tr h="617212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uk-UA" sz="1800" noProof="0" dirty="0">
                          <a:latin typeface="+mn-lt"/>
                          <a:cs typeface="Arial" panose="020B0604020202020204" pitchFamily="34" charset="0"/>
                        </a:rPr>
                        <a:t>Кап.ремонт</a:t>
                      </a:r>
                      <a:r>
                        <a:rPr lang="uk-UA" sz="1800" baseline="0" noProof="0" dirty="0">
                          <a:latin typeface="+mn-lt"/>
                          <a:cs typeface="Arial" panose="020B0604020202020204" pitchFamily="34" charset="0"/>
                        </a:rPr>
                        <a:t> приміщень поліклініки № 2 КП «Лікарня № 1» для розміщення амбулаторного реабілітаційного відділення</a:t>
                      </a:r>
                      <a:endParaRPr lang="uk-UA" sz="1800" noProof="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858143"/>
                  </a:ext>
                </a:extLst>
              </a:tr>
              <a:tr h="6298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uk-UA" sz="1800" dirty="0">
                          <a:latin typeface="+mn-lt"/>
                          <a:cs typeface="Arial" panose="020B0604020202020204" pitchFamily="34" charset="0"/>
                        </a:rPr>
                        <a:t>Здійснення</a:t>
                      </a:r>
                      <a:r>
                        <a:rPr lang="uk-UA" sz="1800" baseline="0" dirty="0">
                          <a:latin typeface="+mn-lt"/>
                          <a:cs typeface="Arial" panose="020B0604020202020204" pitchFamily="34" charset="0"/>
                        </a:rPr>
                        <a:t> заходів з енергозбереження, здійснення технічного та авторського нагляду, виготовлення та коригування ПКД</a:t>
                      </a:r>
                      <a:endParaRPr lang="uk-UA" sz="18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uk-UA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083799"/>
                  </a:ext>
                </a:extLst>
              </a:tr>
              <a:tr h="490276">
                <a:tc>
                  <a:txBody>
                    <a:bodyPr/>
                    <a:lstStyle/>
                    <a:p>
                      <a:pPr algn="just">
                        <a:lnSpc>
                          <a:spcPts val="3000"/>
                        </a:lnSpc>
                      </a:pPr>
                      <a:r>
                        <a:rPr lang="uk-UA" sz="2400" b="1" dirty="0">
                          <a:latin typeface="Arial Black" panose="020B0A04020102020204" pitchFamily="34" charset="0"/>
                        </a:rPr>
                        <a:t>РАЗОМ</a:t>
                      </a:r>
                      <a:endParaRPr lang="uk-UA" sz="2400" b="1" dirty="0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uk-UA" sz="2800" b="1" dirty="0">
                          <a:latin typeface="Arial Black" panose="020B0A04020102020204" pitchFamily="34" charset="0"/>
                        </a:rPr>
                        <a:t>215,3</a:t>
                      </a:r>
                      <a:endParaRPr lang="uk-UA" sz="2800" b="1" dirty="0"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05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AFA6B6-04F5-68A6-91A8-12F928DFE21D}"/>
              </a:ext>
            </a:extLst>
          </p:cNvPr>
          <p:cNvSpPr txBox="1"/>
          <p:nvPr/>
        </p:nvSpPr>
        <p:spPr>
          <a:xfrm>
            <a:off x="537210" y="65814"/>
            <a:ext cx="9554547" cy="846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altLang="ru-RU" sz="2400" dirty="0">
                <a:latin typeface="Arial Black" panose="020B0A04020102020204" pitchFamily="34" charset="0"/>
                <a:cs typeface="Mongolian Baiti" panose="03000500000000000000" pitchFamily="66" charset="0"/>
              </a:rPr>
              <a:t>МІЖНАРОДНА ДОПОМОГА (ГРАНТИ) ТА КОШТИ МІЖНАРОДНИХ ФІНАНСОВИХ ОРГАНІЗАЦІЙ</a:t>
            </a:r>
            <a:r>
              <a:rPr lang="ru-RU" sz="2400" dirty="0">
                <a:latin typeface="Arial Black" panose="020B0A04020102020204" pitchFamily="34" charset="0"/>
                <a:cs typeface="Mongolian Baiti" panose="03000500000000000000" pitchFamily="66" charset="0"/>
              </a:rPr>
              <a:t>  </a:t>
            </a:r>
            <a:endParaRPr lang="uk-UA" sz="2400" dirty="0"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9" name="Таблиця 8">
            <a:extLst>
              <a:ext uri="{FF2B5EF4-FFF2-40B4-BE49-F238E27FC236}">
                <a16:creationId xmlns:a16="http://schemas.microsoft.com/office/drawing/2014/main" id="{23EF554E-CEA6-35A7-FA9E-46895238A0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457791"/>
              </p:ext>
            </p:extLst>
          </p:nvPr>
        </p:nvGraphicFramePr>
        <p:xfrm>
          <a:off x="438539" y="1536002"/>
          <a:ext cx="11448661" cy="3007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6880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1979541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  <a:gridCol w="6077339">
                  <a:extLst>
                    <a:ext uri="{9D8B030D-6E8A-4147-A177-3AD203B41FA5}">
                      <a16:colId xmlns:a16="http://schemas.microsoft.com/office/drawing/2014/main" val="1432970006"/>
                    </a:ext>
                  </a:extLst>
                </a:gridCol>
                <a:gridCol w="1684901">
                  <a:extLst>
                    <a:ext uri="{9D8B030D-6E8A-4147-A177-3AD203B41FA5}">
                      <a16:colId xmlns:a16="http://schemas.microsoft.com/office/drawing/2014/main" val="2354902529"/>
                    </a:ext>
                  </a:extLst>
                </a:gridCol>
              </a:tblGrid>
              <a:tr h="304800">
                <a:tc rowSpan="3"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146,0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r>
                        <a:rPr lang="uk-UA" sz="36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ГРАНТИ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de-DE" sz="1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Deutsche Gesellschaft für Internationale Zusammenarbeit (GIZ) GmbH</a:t>
                      </a:r>
                      <a:endParaRPr lang="uk-UA" sz="1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uk-UA" sz="1800" i="1" kern="12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«Енергоефективна модернізація будівлі Житомирського ДНЗ №15, що знаходиться за адресою: м. Житомир, вул. Старочуднівська, 4а»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40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4,5</a:t>
                      </a:r>
                      <a:r>
                        <a:rPr lang="uk-UA" sz="18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3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United Nations Development Programme</a:t>
                      </a:r>
                      <a:r>
                        <a:rPr lang="uk-UA" sz="1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</a:t>
                      </a: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uk-UA" sz="1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uk-UA" sz="18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«ЛАБОРАТОРІЯ ПІДПРИЄМНИЦТВА»</a:t>
                      </a:r>
                      <a:endParaRPr lang="uk-UA" sz="180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11,4</a:t>
                      </a:r>
                      <a:r>
                        <a:rPr lang="uk-UA" sz="1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75209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uk-UA" sz="18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ЄВРОПЕЙСЬКИЙ СОЮЗ (ЄВРОПЕЙЬСКА КОМІСІЯ)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uk-UA" sz="180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«Підтримка ЄС у забезпеченні житлом внутрішньо переміщених осіб у Житомирі» (ЄС)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130,1</a:t>
                      </a:r>
                      <a:r>
                        <a:rPr lang="uk-UA" sz="1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875372"/>
                  </a:ext>
                </a:extLst>
              </a:tr>
            </a:tbl>
          </a:graphicData>
        </a:graphic>
      </p:graphicFrame>
      <p:graphicFrame>
        <p:nvGraphicFramePr>
          <p:cNvPr id="10" name="Таблиця 9">
            <a:extLst>
              <a:ext uri="{FF2B5EF4-FFF2-40B4-BE49-F238E27FC236}">
                <a16:creationId xmlns:a16="http://schemas.microsoft.com/office/drawing/2014/main" id="{5A9A2094-0D90-8B03-6AA9-51E1E7F00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859359"/>
              </p:ext>
            </p:extLst>
          </p:nvPr>
        </p:nvGraphicFramePr>
        <p:xfrm>
          <a:off x="438538" y="4572275"/>
          <a:ext cx="11448661" cy="1005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04254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6064898">
                  <a:extLst>
                    <a:ext uri="{9D8B030D-6E8A-4147-A177-3AD203B41FA5}">
                      <a16:colId xmlns:a16="http://schemas.microsoft.com/office/drawing/2014/main" val="1432970006"/>
                    </a:ext>
                  </a:extLst>
                </a:gridCol>
                <a:gridCol w="1679509">
                  <a:extLst>
                    <a:ext uri="{9D8B030D-6E8A-4147-A177-3AD203B41FA5}">
                      <a16:colId xmlns:a16="http://schemas.microsoft.com/office/drawing/2014/main" val="2354902529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uk-UA" sz="16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КОШТИ МІЖНАРОДНИХ ФІНАНСОВИХ ОРГАНІЗАЦІЙ</a:t>
                      </a:r>
                      <a:endParaRPr lang="uk-UA" sz="16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kern="12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Кредитні кошти Кредитної установи для відбудови KfW для реалізації проєкту «Енергоефективність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 громадах»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6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148,5</a:t>
                      </a:r>
                      <a:r>
                        <a:rPr lang="uk-UA" sz="16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</a:tbl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4579E25-6062-A167-91A4-DA7764868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267" y="5734324"/>
            <a:ext cx="2642423" cy="886968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3A722B26-A76C-E41E-2175-819F40CCE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275" y="5684383"/>
            <a:ext cx="448155" cy="90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Европейская комиссия — Википедия">
            <a:extLst>
              <a:ext uri="{FF2B5EF4-FFF2-40B4-BE49-F238E27FC236}">
                <a16:creationId xmlns:a16="http://schemas.microsoft.com/office/drawing/2014/main" id="{3C1C4E48-B556-FC09-C08F-B44F5333B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224" y="5681676"/>
            <a:ext cx="1315516" cy="91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918672B-E8BE-EF7C-6C1A-24EFAA950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611" y="5734324"/>
            <a:ext cx="2438400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1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7C7110-F486-91E2-10CA-1294179BFF14}"/>
              </a:ext>
            </a:extLst>
          </p:cNvPr>
          <p:cNvSpPr txBox="1"/>
          <p:nvPr/>
        </p:nvSpPr>
        <p:spPr>
          <a:xfrm>
            <a:off x="537209" y="1565608"/>
            <a:ext cx="945587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altLang="ru-RU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Показники бюджету розраховані згідно норм бюджетного законодавства в умовах воєнного стану та будуть уточнені відповідно до фактичних доходів бюджету та виконання видаткової частини затвердженої на 2023 рік </a:t>
            </a:r>
            <a:endParaRPr lang="uk-U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9A64F0-4D6E-6520-0226-B2C29B0658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A7738E31-C7DC-EB09-765D-4BCB6AA7F7C2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44B8B38-6349-110B-5BFB-60F0A27FCA73}"/>
              </a:ext>
            </a:extLst>
          </p:cNvPr>
          <p:cNvSpPr txBox="1"/>
          <p:nvPr/>
        </p:nvSpPr>
        <p:spPr>
          <a:xfrm>
            <a:off x="537210" y="447835"/>
            <a:ext cx="9554547" cy="516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altLang="ru-RU" sz="4000" dirty="0">
                <a:latin typeface="Arial Black" panose="020B0A04020102020204" pitchFamily="34" charset="0"/>
                <a:cs typeface="Mongolian Baiti" panose="03000500000000000000" pitchFamily="66" charset="0"/>
              </a:rPr>
              <a:t>БЮДЖЕТ ГРОМАДИ НА 2024 РІК</a:t>
            </a:r>
            <a:endParaRPr lang="uk-UA" sz="4000" dirty="0"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425923B6-795F-F4E4-3470-A702BC36F3F7}"/>
              </a:ext>
            </a:extLst>
          </p:cNvPr>
          <p:cNvPicPr>
            <a:picLocks noChangeArrowheads="1"/>
          </p:cNvPicPr>
          <p:nvPr/>
        </p:nvPicPr>
        <p:blipFill>
          <a:blip r:embed="rId2" cstate="print"/>
          <a:srcRect l="14650" t="34989" r="10575" b="50000"/>
          <a:stretch>
            <a:fillRect/>
          </a:stretch>
        </p:blipFill>
        <p:spPr bwMode="auto">
          <a:xfrm>
            <a:off x="0" y="5719664"/>
            <a:ext cx="12192000" cy="114759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5904CC-43CC-1D57-9DB3-6BD380A76362}"/>
              </a:ext>
            </a:extLst>
          </p:cNvPr>
          <p:cNvSpPr txBox="1"/>
          <p:nvPr/>
        </p:nvSpPr>
        <p:spPr>
          <a:xfrm>
            <a:off x="499398" y="4217822"/>
            <a:ext cx="705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>
                <a:latin typeface="Montserrat ExtraBold" panose="00000900000000000000" pitchFamily="2" charset="-52"/>
                <a:ea typeface="Malgun Gothic" pitchFamily="34" charset="-127"/>
                <a:cs typeface="Angsana New" pitchFamily="18" charset="-34"/>
              </a:rPr>
              <a:t>ДЯКУЮ ЗА УВАГУ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6CC896C4-1552-FE9A-45CF-9CCF0EDBE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t="1221"/>
          <a:stretch/>
        </p:blipFill>
        <p:spPr bwMode="auto">
          <a:xfrm>
            <a:off x="1" y="0"/>
            <a:ext cx="8528358" cy="42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0E91D-600E-3E8C-FA77-C598187CB3D0}"/>
              </a:ext>
            </a:extLst>
          </p:cNvPr>
          <p:cNvSpPr txBox="1"/>
          <p:nvPr/>
        </p:nvSpPr>
        <p:spPr>
          <a:xfrm>
            <a:off x="8106054" y="394981"/>
            <a:ext cx="37405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БЮДЖЕТУ ТА ФІНАНСІВ ЖИТОМИРСЬКОЇ МІСЬКОЇ РАДИ</a:t>
            </a:r>
          </a:p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+38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0412 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48-12-25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fin@zt-rada.gov.ua</a:t>
            </a:r>
            <a:r>
              <a:rPr lang="uk-UA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DBBB6B5-7701-B64C-545A-A2BFC4B6AF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307" y="1410930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537" y="423476"/>
            <a:ext cx="9554547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ОСОБЛИВОСТІ ПЛАНУВАННЯ БЮДЖЕТУ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14" name="Таблиця 13">
            <a:extLst>
              <a:ext uri="{FF2B5EF4-FFF2-40B4-BE49-F238E27FC236}">
                <a16:creationId xmlns:a16="http://schemas.microsoft.com/office/drawing/2014/main" id="{9CC7E1E1-8134-C363-DAAD-EC30FE1CB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083100"/>
              </p:ext>
            </p:extLst>
          </p:nvPr>
        </p:nvGraphicFramePr>
        <p:xfrm>
          <a:off x="583319" y="1630838"/>
          <a:ext cx="7958748" cy="50716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5208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6163540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</a:tblGrid>
              <a:tr h="102457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285,9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підтримка Збройних Сил України та заходів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безпеки</a:t>
                      </a:r>
                      <a:endParaRPr lang="uk-UA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737401"/>
                  </a:ext>
                </a:extLst>
              </a:tr>
              <a:tr h="1127027"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165,7 </a:t>
                      </a:r>
                    </a:p>
                    <a:p>
                      <a:pPr algn="ctr"/>
                      <a:r>
                        <a:rPr lang="uk-UA" sz="1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млн грн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0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фінансування КП «Житомиртеплокомуненерго» ЖМР та КП «Житомирводоканал» ЖМР для компенсації «непідняття» тарифу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5340788"/>
                  </a:ext>
                </a:extLst>
              </a:tr>
              <a:tr h="138316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67,1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8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незабезпеченість державою</a:t>
                      </a:r>
                      <a:r>
                        <a:rPr lang="uk-UA" sz="28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заробітною платою вчителів закладів освіти в обсязі 1,2 місяців</a:t>
                      </a:r>
                      <a:endParaRPr lang="uk-UA" sz="28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289625"/>
                  </a:ext>
                </a:extLst>
              </a:tr>
              <a:tr h="102457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54,0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8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повернення середньострокових позик згідно Порядку КМУ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51228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638084"/>
                  </a:ext>
                </a:extLst>
              </a:tr>
            </a:tbl>
          </a:graphicData>
        </a:graphic>
      </p:graphicFrame>
      <p:graphicFrame>
        <p:nvGraphicFramePr>
          <p:cNvPr id="17" name="Діаграма 16">
            <a:extLst>
              <a:ext uri="{FF2B5EF4-FFF2-40B4-BE49-F238E27FC236}">
                <a16:creationId xmlns:a16="http://schemas.microsoft.com/office/drawing/2014/main" id="{E13BA223-D857-DB8E-27E4-6AC0ABC386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7426060"/>
              </p:ext>
            </p:extLst>
          </p:nvPr>
        </p:nvGraphicFramePr>
        <p:xfrm>
          <a:off x="8961120" y="2336593"/>
          <a:ext cx="2975221" cy="2255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8E54EF1-8AC6-67A3-13A7-69DA6FFDC037}"/>
              </a:ext>
            </a:extLst>
          </p:cNvPr>
          <p:cNvSpPr txBox="1"/>
          <p:nvPr/>
        </p:nvSpPr>
        <p:spPr>
          <a:xfrm>
            <a:off x="9298209" y="2921368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>
                <a:latin typeface="Arial Black" panose="020B0A04020102020204" pitchFamily="34" charset="0"/>
              </a:rPr>
              <a:t>-419,4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3ED8D8-9187-8CFC-4B92-9149540A1518}"/>
              </a:ext>
            </a:extLst>
          </p:cNvPr>
          <p:cNvSpPr txBox="1"/>
          <p:nvPr/>
        </p:nvSpPr>
        <p:spPr>
          <a:xfrm>
            <a:off x="10013864" y="4206463"/>
            <a:ext cx="1003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>
                <a:latin typeface="Arial Black" panose="020B0A04020102020204" pitchFamily="34" charset="0"/>
              </a:rPr>
              <a:t>-1698,5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87524E-E060-F356-4F23-6ACC485C601E}"/>
              </a:ext>
            </a:extLst>
          </p:cNvPr>
          <p:cNvSpPr txBox="1"/>
          <p:nvPr/>
        </p:nvSpPr>
        <p:spPr>
          <a:xfrm>
            <a:off x="9229061" y="3185679"/>
            <a:ext cx="10058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0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sz="105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A61B3F-4409-2128-7F05-C879D61E6BBA}"/>
              </a:ext>
            </a:extLst>
          </p:cNvPr>
          <p:cNvSpPr txBox="1"/>
          <p:nvPr/>
        </p:nvSpPr>
        <p:spPr>
          <a:xfrm>
            <a:off x="10013864" y="4433066"/>
            <a:ext cx="10058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05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sz="105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6E2EBA-7810-7140-D319-73FF8D14D944}"/>
              </a:ext>
            </a:extLst>
          </p:cNvPr>
          <p:cNvSpPr txBox="1"/>
          <p:nvPr/>
        </p:nvSpPr>
        <p:spPr>
          <a:xfrm>
            <a:off x="9399783" y="2084749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>
                <a:latin typeface="Arial Black" panose="020B0A04020102020204" pitchFamily="34" charset="0"/>
              </a:rPr>
              <a:t>2023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42BCE6-881E-1856-5FF5-77C12C47E800}"/>
              </a:ext>
            </a:extLst>
          </p:cNvPr>
          <p:cNvSpPr txBox="1"/>
          <p:nvPr/>
        </p:nvSpPr>
        <p:spPr>
          <a:xfrm>
            <a:off x="10143196" y="2084749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>
                <a:latin typeface="Arial Black" panose="020B0A04020102020204" pitchFamily="34" charset="0"/>
              </a:rPr>
              <a:t>2024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DC2A5C-71CA-1D63-97D4-930E3B021056}"/>
              </a:ext>
            </a:extLst>
          </p:cNvPr>
          <p:cNvSpPr txBox="1"/>
          <p:nvPr/>
        </p:nvSpPr>
        <p:spPr>
          <a:xfrm>
            <a:off x="9139159" y="4889683"/>
            <a:ext cx="273776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1800" dirty="0">
                <a:latin typeface="Arial" panose="020B0604020202020204" pitchFamily="34" charset="0"/>
                <a:cs typeface="Arial" panose="020B0604020202020204" pitchFamily="34" charset="0"/>
              </a:rPr>
              <a:t>зменшення ресурсу за  рахунок втрати ПДФО від доходів   військовослужбовців та органів безпеки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E1C949-5999-D47A-BDED-FAF2C580DAA1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540AC423-40A6-CC85-70F3-65273F8FAE17}"/>
              </a:ext>
            </a:extLst>
          </p:cNvPr>
          <p:cNvCxnSpPr/>
          <p:nvPr/>
        </p:nvCxnSpPr>
        <p:spPr>
          <a:xfrm>
            <a:off x="8696960" y="1981383"/>
            <a:ext cx="0" cy="45516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50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537" y="423476"/>
            <a:ext cx="9554547" cy="509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3800" dirty="0">
                <a:latin typeface="Arial Black" panose="020B0A04020102020204" pitchFamily="34" charset="0"/>
                <a:cs typeface="Mongolian Baiti" panose="03000500000000000000" pitchFamily="66" charset="0"/>
              </a:rPr>
              <a:t>ОСНОВНІ ПОКАЗНИКИ БЮДЖЕТУ</a:t>
            </a:r>
            <a:endParaRPr lang="uk-UA" sz="3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55B13-A5F4-9A3C-742F-7528070CF3B0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9" name="Таблиця 8">
            <a:extLst>
              <a:ext uri="{FF2B5EF4-FFF2-40B4-BE49-F238E27FC236}">
                <a16:creationId xmlns:a16="http://schemas.microsoft.com/office/drawing/2014/main" id="{14BD7D7F-E01A-5041-668A-CC05C5156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858253"/>
              </p:ext>
            </p:extLst>
          </p:nvPr>
        </p:nvGraphicFramePr>
        <p:xfrm>
          <a:off x="619760" y="1649692"/>
          <a:ext cx="11125201" cy="503391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val="3001150679"/>
                    </a:ext>
                  </a:extLst>
                </a:gridCol>
                <a:gridCol w="1747520">
                  <a:extLst>
                    <a:ext uri="{9D8B030D-6E8A-4147-A177-3AD203B41FA5}">
                      <a16:colId xmlns:a16="http://schemas.microsoft.com/office/drawing/2014/main" val="230569276"/>
                    </a:ext>
                  </a:extLst>
                </a:gridCol>
                <a:gridCol w="2672081">
                  <a:extLst>
                    <a:ext uri="{9D8B030D-6E8A-4147-A177-3AD203B41FA5}">
                      <a16:colId xmlns:a16="http://schemas.microsoft.com/office/drawing/2014/main" val="2259701147"/>
                    </a:ext>
                  </a:extLst>
                </a:gridCol>
              </a:tblGrid>
              <a:tr h="569877">
                <a:tc>
                  <a:txBody>
                    <a:bodyPr/>
                    <a:lstStyle/>
                    <a:p>
                      <a:endParaRPr lang="uk-UA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863226"/>
                  </a:ext>
                </a:extLst>
              </a:tr>
              <a:tr h="1173276">
                <a:tc>
                  <a:txBody>
                    <a:bodyPr/>
                    <a:lstStyle/>
                    <a:p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МІНІМАЛЬНА ЗАРОБІТНА ПЛАТА, грн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6700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7100</a:t>
                      </a:r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(з 01.01.2024)</a:t>
                      </a:r>
                    </a:p>
                    <a:p>
                      <a:pPr algn="ctr"/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8000</a:t>
                      </a:r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(з 01.04.2024)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155061"/>
                  </a:ext>
                </a:extLst>
              </a:tr>
              <a:tr h="1173276">
                <a:tc>
                  <a:txBody>
                    <a:bodyPr/>
                    <a:lstStyle/>
                    <a:p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ПРОЖИТКОВИЙ МІНІМУМ ДЛЯ ПРАЦЕЗДАТНИХ ОСІБ, грн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0438817"/>
                  </a:ext>
                </a:extLst>
              </a:tr>
              <a:tr h="1709631">
                <a:tc>
                  <a:txBody>
                    <a:bodyPr/>
                    <a:lstStyle/>
                    <a:p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РОЗМІР ПОСАДОВОГО ОКЛАДУ ПРАЦІВНИКА 1-ГО РОЗРЯДУ ЄТС, грн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2893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3195</a:t>
                      </a:r>
                      <a:r>
                        <a:rPr lang="uk-UA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8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(з 01.01.2024)</a:t>
                      </a:r>
                    </a:p>
                    <a:p>
                      <a:pPr algn="ctr"/>
                      <a:r>
                        <a:rPr lang="uk-UA" sz="3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3600</a:t>
                      </a:r>
                      <a:r>
                        <a:rPr lang="uk-UA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(з 01.04.2024)</a:t>
                      </a:r>
                      <a:endParaRPr lang="uk-UA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65847"/>
                  </a:ext>
                </a:extLst>
              </a:tr>
              <a:tr h="407853">
                <a:tc>
                  <a:txBody>
                    <a:bodyPr/>
                    <a:lstStyle/>
                    <a:p>
                      <a:endParaRPr lang="uk-UA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863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60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0A3992B5-A068-6282-3DD5-9C2E4F166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620352"/>
              </p:ext>
            </p:extLst>
          </p:nvPr>
        </p:nvGraphicFramePr>
        <p:xfrm>
          <a:off x="735563" y="325812"/>
          <a:ext cx="10720874" cy="598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DC567-DBAB-402E-3AE1-09A00FE9D9F8}"/>
              </a:ext>
            </a:extLst>
          </p:cNvPr>
          <p:cNvSpPr txBox="1"/>
          <p:nvPr/>
        </p:nvSpPr>
        <p:spPr>
          <a:xfrm>
            <a:off x="438537" y="423476"/>
            <a:ext cx="9554547" cy="522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4200" dirty="0">
                <a:latin typeface="Arial Black" panose="020B0A04020102020204" pitchFamily="34" charset="0"/>
                <a:cs typeface="Mongolian Baiti" panose="03000500000000000000" pitchFamily="66" charset="0"/>
              </a:rPr>
              <a:t>НАДХОДЖЕННЯ ДО БЮДЖЕТУ</a:t>
            </a:r>
            <a:endParaRPr lang="uk-UA" sz="4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6366686" y="1450206"/>
            <a:ext cx="1226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3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57392" y="295662"/>
            <a:ext cx="955454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2800" dirty="0">
                <a:latin typeface="Arial Black" panose="020B0A04020102020204" pitchFamily="34" charset="0"/>
                <a:cs typeface="Mongolian Baiti" panose="03000500000000000000" pitchFamily="66" charset="0"/>
              </a:rPr>
              <a:t>ДЖЕРЕЛА НАДХОДЖЕННЯ БЮДЖЕТУ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10855838" y="1362198"/>
            <a:ext cx="8828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301857"/>
              </p:ext>
            </p:extLst>
          </p:nvPr>
        </p:nvGraphicFramePr>
        <p:xfrm>
          <a:off x="438538" y="1623254"/>
          <a:ext cx="11335540" cy="500762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331425">
                  <a:extLst>
                    <a:ext uri="{9D8B030D-6E8A-4147-A177-3AD203B41FA5}">
                      <a16:colId xmlns:a16="http://schemas.microsoft.com/office/drawing/2014/main" val="3186775834"/>
                    </a:ext>
                  </a:extLst>
                </a:gridCol>
                <a:gridCol w="2290713">
                  <a:extLst>
                    <a:ext uri="{9D8B030D-6E8A-4147-A177-3AD203B41FA5}">
                      <a16:colId xmlns:a16="http://schemas.microsoft.com/office/drawing/2014/main" val="50181477"/>
                    </a:ext>
                  </a:extLst>
                </a:gridCol>
                <a:gridCol w="2375555">
                  <a:extLst>
                    <a:ext uri="{9D8B030D-6E8A-4147-A177-3AD203B41FA5}">
                      <a16:colId xmlns:a16="http://schemas.microsoft.com/office/drawing/2014/main" val="716568427"/>
                    </a:ext>
                  </a:extLst>
                </a:gridCol>
                <a:gridCol w="1272618">
                  <a:extLst>
                    <a:ext uri="{9D8B030D-6E8A-4147-A177-3AD203B41FA5}">
                      <a16:colId xmlns:a16="http://schemas.microsoft.com/office/drawing/2014/main" val="1241053278"/>
                    </a:ext>
                  </a:extLst>
                </a:gridCol>
                <a:gridCol w="1065229">
                  <a:extLst>
                    <a:ext uri="{9D8B030D-6E8A-4147-A177-3AD203B41FA5}">
                      <a16:colId xmlns:a16="http://schemas.microsoft.com/office/drawing/2014/main" val="987357019"/>
                    </a:ext>
                  </a:extLst>
                </a:gridCol>
              </a:tblGrid>
              <a:tr h="772813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ДЖЕРЕЛО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ОЧІКУВАНІ 2023 РІК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ПРОЄКТ            2024 РІК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+,-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6880452"/>
                  </a:ext>
                </a:extLst>
              </a:tr>
              <a:tr h="911680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ПОДАТОК</a:t>
                      </a:r>
                      <a:r>
                        <a:rPr lang="uk-UA" sz="2400" baseline="0" dirty="0"/>
                        <a:t> НА ДОХОДИ ФІЗИЧНИХ ОСІБ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2 854,3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1 796,3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- 1 058,0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62,9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7217049"/>
                  </a:ext>
                </a:extLst>
              </a:tr>
              <a:tr h="519839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ЄДИНИЙ ПОДАТОК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453,2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485,1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31,9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107,0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625215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ПОДАТОК НА МАЙНО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244,9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191,6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- 53,3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78,2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881534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АКЦИЗНИЙ</a:t>
                      </a:r>
                      <a:r>
                        <a:rPr lang="uk-UA" sz="2400" baseline="0" dirty="0"/>
                        <a:t> ПОДАТОК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297,0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351,7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54,7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118,4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9202385"/>
                  </a:ext>
                </a:extLst>
              </a:tr>
              <a:tr h="516467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ІНШІ НАДХОДЖЕННЯ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233,3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107,7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- </a:t>
                      </a:r>
                      <a:r>
                        <a:rPr lang="uk-UA" sz="2400" dirty="0" smtClean="0"/>
                        <a:t>125,6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46,2</a:t>
                      </a:r>
                      <a:endParaRPr lang="uk-UA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8493229"/>
                  </a:ext>
                </a:extLst>
              </a:tr>
              <a:tr h="618804">
                <a:tc>
                  <a:txBody>
                    <a:bodyPr/>
                    <a:lstStyle/>
                    <a:p>
                      <a:pPr algn="l"/>
                      <a:r>
                        <a:rPr lang="uk-UA" sz="2400" dirty="0"/>
                        <a:t>ЗАЛИШОК КОШТІВ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300,0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/>
                        <a:t>350,0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50,0</a:t>
                      </a:r>
                      <a:endParaRPr lang="uk-U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116,7</a:t>
                      </a:r>
                      <a:endParaRPr lang="uk-UA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8140449"/>
                  </a:ext>
                </a:extLst>
              </a:tr>
              <a:tr h="618804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/>
                        <a:t>РАЗОМ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/>
                        <a:t>4 </a:t>
                      </a:r>
                      <a:r>
                        <a:rPr lang="uk-UA" sz="2400" b="1" dirty="0" smtClean="0"/>
                        <a:t>382,7</a:t>
                      </a:r>
                      <a:endParaRPr lang="uk-UA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/>
                        <a:t>3 282,4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/>
                        <a:t>-1 </a:t>
                      </a:r>
                      <a:r>
                        <a:rPr lang="uk-UA" sz="2400" b="1" dirty="0" smtClean="0"/>
                        <a:t>100,3</a:t>
                      </a:r>
                      <a:endParaRPr lang="uk-UA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74,9</a:t>
                      </a:r>
                      <a:endParaRPr lang="uk-UA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3147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41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537210" y="445198"/>
            <a:ext cx="9554547" cy="502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3600" dirty="0">
                <a:latin typeface="Arial Black" panose="020B0A04020102020204" pitchFamily="34" charset="0"/>
                <a:cs typeface="Mongolian Baiti" panose="03000500000000000000" pitchFamily="66" charset="0"/>
              </a:rPr>
              <a:t>КОШТИ ДЕРЖАВНОГО БЮДЖЕТУ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9" name="Таблиця 8">
            <a:extLst>
              <a:ext uri="{FF2B5EF4-FFF2-40B4-BE49-F238E27FC236}">
                <a16:creationId xmlns:a16="http://schemas.microsoft.com/office/drawing/2014/main" id="{9E07EFEA-0D76-E96C-C717-4B20FC991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658897"/>
              </p:ext>
            </p:extLst>
          </p:nvPr>
        </p:nvGraphicFramePr>
        <p:xfrm>
          <a:off x="438539" y="2136710"/>
          <a:ext cx="11467322" cy="33073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5541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5557520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  <a:gridCol w="2499360">
                  <a:extLst>
                    <a:ext uri="{9D8B030D-6E8A-4147-A177-3AD203B41FA5}">
                      <a16:colId xmlns:a16="http://schemas.microsoft.com/office/drawing/2014/main" val="2752787452"/>
                    </a:ext>
                  </a:extLst>
                </a:gridCol>
                <a:gridCol w="1684901">
                  <a:extLst>
                    <a:ext uri="{9D8B030D-6E8A-4147-A177-3AD203B41FA5}">
                      <a16:colId xmlns:a16="http://schemas.microsoft.com/office/drawing/2014/main" val="2354902529"/>
                    </a:ext>
                  </a:extLst>
                </a:gridCol>
              </a:tblGrid>
              <a:tr h="129931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614,0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3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З/П ВЧИТЕЛІВ ЛІЦЕЇВ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</a:pPr>
                      <a:r>
                        <a:rPr lang="uk-UA" sz="20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недостатність по З/П працівникам шкіл на 1,2 місяці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67,1</a:t>
                      </a:r>
                    </a:p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37401"/>
                  </a:ext>
                </a:extLst>
              </a:tr>
              <a:tr h="590600">
                <a:tc rowSpan="2">
                  <a:txBody>
                    <a:bodyPr/>
                    <a:lstStyle/>
                    <a:p>
                      <a:pPr algn="ctr"/>
                      <a:r>
                        <a:rPr lang="ru-RU" sz="36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16,1 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1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3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ПРИВАТНІ ШКОЛИ ТА ІНКЛЮЗИВНО – РЕСУРСНІ</a:t>
                      </a:r>
                      <a:r>
                        <a:rPr lang="uk-UA" sz="3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ЦЕНТРИ</a:t>
                      </a:r>
                      <a:endParaRPr lang="uk-UA" sz="3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i="1" dirty="0"/>
                        <a:t>приватні шк</a:t>
                      </a:r>
                      <a:r>
                        <a:rPr lang="uk-UA" sz="2400" dirty="0"/>
                        <a:t>оли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11,4</a:t>
                      </a:r>
                      <a:r>
                        <a:rPr lang="uk-UA" sz="1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40788"/>
                  </a:ext>
                </a:extLst>
              </a:tr>
              <a:tr h="141743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i="1" dirty="0"/>
                        <a:t>З/П ІРЦ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4,6</a:t>
                      </a:r>
                      <a:r>
                        <a:rPr lang="uk-UA" sz="1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265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0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635883" y="485722"/>
            <a:ext cx="955454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3600" dirty="0">
                <a:latin typeface="Arial Black" panose="020B0A04020102020204" pitchFamily="34" charset="0"/>
                <a:cs typeface="Mongolian Baiti" panose="03000500000000000000" pitchFamily="66" charset="0"/>
              </a:rPr>
              <a:t>ГРАНТОВІ КОШТИ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9" name="Таблиця 8">
            <a:extLst>
              <a:ext uri="{FF2B5EF4-FFF2-40B4-BE49-F238E27FC236}">
                <a16:creationId xmlns:a16="http://schemas.microsoft.com/office/drawing/2014/main" id="{9E07EFEA-0D76-E96C-C717-4B20FC991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265641"/>
              </p:ext>
            </p:extLst>
          </p:nvPr>
        </p:nvGraphicFramePr>
        <p:xfrm>
          <a:off x="438539" y="1896535"/>
          <a:ext cx="11467322" cy="33951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5541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2204720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  <a:gridCol w="5852160">
                  <a:extLst>
                    <a:ext uri="{9D8B030D-6E8A-4147-A177-3AD203B41FA5}">
                      <a16:colId xmlns:a16="http://schemas.microsoft.com/office/drawing/2014/main" val="1432970006"/>
                    </a:ext>
                  </a:extLst>
                </a:gridCol>
                <a:gridCol w="1684901">
                  <a:extLst>
                    <a:ext uri="{9D8B030D-6E8A-4147-A177-3AD203B41FA5}">
                      <a16:colId xmlns:a16="http://schemas.microsoft.com/office/drawing/2014/main" val="2354902529"/>
                    </a:ext>
                  </a:extLst>
                </a:gridCol>
              </a:tblGrid>
              <a:tr h="113171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87,4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</a:t>
                      </a:r>
                      <a:r>
                        <a:rPr lang="uk-UA" sz="2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ПРИДБАННЯ ТЕХНІКИ ТА ОБЛАДНАННЯ ПІДПРИЄМСТВОМ КРИТИЧНОЇ ІНФРАСТРУКТУРИ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0289625"/>
                  </a:ext>
                </a:extLst>
              </a:tr>
              <a:tr h="641303">
                <a:tc rowSpan="3"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146,0</a:t>
                      </a:r>
                    </a:p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</a:pPr>
                      <a:endParaRPr lang="uk-UA" sz="36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Енергоефективна модернізація будівлі ДНЗ №15 (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GIZ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uk-UA" sz="17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4,5</a:t>
                      </a:r>
                      <a:r>
                        <a:rPr lang="uk-UA" sz="12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64130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«ЛАБОРАТОРІЯ ПІДПРИЄМНИЦТВА» (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uk-UA" sz="20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11,4</a:t>
                      </a:r>
                      <a:r>
                        <a:rPr lang="uk-UA" sz="12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752091"/>
                  </a:ext>
                </a:extLst>
              </a:tr>
              <a:tr h="9808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0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«Підтримка ЄС у забезпеченні житлом внутрішньо переміщених осіб у Житомирі» (ЄС)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130,1</a:t>
                      </a:r>
                      <a:r>
                        <a:rPr lang="uk-UA" sz="1400" b="1" kern="1200" dirty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грн</a:t>
                      </a:r>
                      <a:endParaRPr lang="uk-UA" sz="2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875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88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538" y="97604"/>
            <a:ext cx="955454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2800" dirty="0">
                <a:latin typeface="Arial Black" panose="020B0A04020102020204" pitchFamily="34" charset="0"/>
                <a:cs typeface="Mongolian Baiti" panose="03000500000000000000" pitchFamily="66" charset="0"/>
              </a:rPr>
              <a:t>СТРУКТУРА ВИДАТКІВ ЗФ ПО ГОЛОВНИХ РОЗПОРЯДНИКАХ КОШТІВ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10" name="Объект 13">
            <a:extLst>
              <a:ext uri="{FF2B5EF4-FFF2-40B4-BE49-F238E27FC236}">
                <a16:creationId xmlns:a16="http://schemas.microsoft.com/office/drawing/2014/main" id="{6996F936-1696-F6EC-20A6-3C9CA2169D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611867"/>
              </p:ext>
            </p:extLst>
          </p:nvPr>
        </p:nvGraphicFramePr>
        <p:xfrm>
          <a:off x="116840" y="1506066"/>
          <a:ext cx="11958320" cy="5351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10970138" y="1551620"/>
            <a:ext cx="8828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653DF4-61BF-EB73-4D15-469297FB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4286"/>
          <a:stretch/>
        </p:blipFill>
        <p:spPr>
          <a:xfrm>
            <a:off x="10190430" y="169610"/>
            <a:ext cx="1715431" cy="1239311"/>
          </a:xfrm>
          <a:prstGeom prst="rect">
            <a:avLst/>
          </a:prstGeom>
        </p:spPr>
      </p:pic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538" y="257863"/>
            <a:ext cx="9554546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БАЛАНС РЕСУРСУ БЮДЖЕТУ </a:t>
            </a:r>
            <a:endParaRPr lang="uk-UA" sz="3200" dirty="0"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756B0-CE13-10C6-E6F9-882030A28592}"/>
              </a:ext>
            </a:extLst>
          </p:cNvPr>
          <p:cNvSpPr txBox="1"/>
          <p:nvPr/>
        </p:nvSpPr>
        <p:spPr>
          <a:xfrm>
            <a:off x="7322660" y="988232"/>
            <a:ext cx="2670424" cy="488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uk-UA" sz="3200" dirty="0">
                <a:latin typeface="Arial Black" panose="020B0A04020102020204" pitchFamily="34" charset="0"/>
                <a:cs typeface="Mongolian Baiti" panose="03000500000000000000" pitchFamily="66" charset="0"/>
              </a:rPr>
              <a:t>2024</a:t>
            </a:r>
            <a:endParaRPr 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graphicFrame>
        <p:nvGraphicFramePr>
          <p:cNvPr id="2" name="Таблица 3">
            <a:extLst>
              <a:ext uri="{FF2B5EF4-FFF2-40B4-BE49-F238E27FC236}">
                <a16:creationId xmlns:a16="http://schemas.microsoft.com/office/drawing/2014/main" id="{B2C5AD72-8B08-FAD7-B51F-94C3DC3B31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63881"/>
              </p:ext>
            </p:extLst>
          </p:nvPr>
        </p:nvGraphicFramePr>
        <p:xfrm>
          <a:off x="304800" y="1645921"/>
          <a:ext cx="11601061" cy="44619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87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17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40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НАДХОДЖЕННЯ</a:t>
                      </a:r>
                      <a:endParaRPr lang="uk-UA" sz="4000" b="0" i="0" u="none" strike="noStrike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32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3 282,4</a:t>
                      </a: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150">
                <a:tc rowSpan="2">
                  <a:txBody>
                    <a:bodyPr/>
                    <a:lstStyle/>
                    <a:p>
                      <a:pPr algn="r" fontAlgn="ctr"/>
                      <a:r>
                        <a:rPr lang="ru-RU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Видатки на </a:t>
                      </a:r>
                      <a:r>
                        <a:rPr lang="uk-UA" sz="2800" u="none" strike="noStrike" noProof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фінансування</a:t>
                      </a:r>
                      <a:r>
                        <a:rPr lang="ru-RU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бюджетних установ</a:t>
                      </a:r>
                      <a:endParaRPr lang="ru-RU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(мінус)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176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Видатки на фінансування бюджетних установ</a:t>
                      </a:r>
                      <a:endParaRPr lang="ru-RU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1 829,7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50">
                <a:tc rowSpan="2">
                  <a:txBody>
                    <a:bodyPr/>
                    <a:lstStyle/>
                    <a:p>
                      <a:pPr algn="r" fontAlgn="ctr"/>
                      <a:r>
                        <a:rPr lang="ru-RU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Видатки на виконання заходів міських цільових програм</a:t>
                      </a:r>
                      <a:endParaRPr lang="ru-RU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(мінус)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176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Видатки на виконання заходів міських цільових програм</a:t>
                      </a:r>
                      <a:endParaRPr lang="ru-RU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795,1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50">
                <a:tc rowSpan="2">
                  <a:txBody>
                    <a:bodyPr/>
                    <a:lstStyle/>
                    <a:p>
                      <a:pPr algn="r" fontAlgn="ctr"/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Підтримка ЗСУ та заходів безпеки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(мінус)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176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Підтримка ЗСУ та заходів безпеки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285,9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150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Резервний фонд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(мінус)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176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Резервний фонд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</a:t>
                      </a:r>
                      <a:endParaRPr lang="uk-UA" sz="2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50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ПЕРШОЧЕРГОВІ КАПІТАЛЬНІ ВИДАТКИ</a:t>
                      </a:r>
                      <a:r>
                        <a:rPr lang="uk-UA" sz="28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(дорівнює)</a:t>
                      </a:r>
                      <a:endParaRPr lang="uk-UA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5765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ПЕРШОЧЕРГОВІ ВИТРАТИ БЮДЖЕТУ</a:t>
                      </a:r>
                      <a:r>
                        <a:rPr lang="uk-UA" sz="24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РОЗВИТКУ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видатків на підтримку ЗСУ та заходів безпеки)</a:t>
                      </a:r>
                      <a:endParaRPr lang="uk-UA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3600" b="1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321,7</a:t>
                      </a:r>
                      <a:endParaRPr lang="uk-UA" sz="3600" b="1" i="0" u="none" strike="noStrike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952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15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3829</TotalTime>
  <Words>825</Words>
  <Application>Microsoft Office PowerPoint</Application>
  <PresentationFormat>Широкоэкранный</PresentationFormat>
  <Paragraphs>222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Malgun Gothic</vt:lpstr>
      <vt:lpstr>Angsana New</vt:lpstr>
      <vt:lpstr>Arial</vt:lpstr>
      <vt:lpstr>Arial Black</vt:lpstr>
      <vt:lpstr>Calibri</vt:lpstr>
      <vt:lpstr>Calibri Light</vt:lpstr>
      <vt:lpstr>Mongolian Baiti</vt:lpstr>
      <vt:lpstr>Montserrat ExtraBold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Borys Pakholiuk</dc:creator>
  <cp:lastModifiedBy>User</cp:lastModifiedBy>
  <cp:revision>249</cp:revision>
  <cp:lastPrinted>2023-12-18T10:35:43Z</cp:lastPrinted>
  <dcterms:created xsi:type="dcterms:W3CDTF">2023-02-08T07:14:59Z</dcterms:created>
  <dcterms:modified xsi:type="dcterms:W3CDTF">2023-12-18T13:02:59Z</dcterms:modified>
</cp:coreProperties>
</file>