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7"/>
  </p:notesMasterIdLst>
  <p:sldIdLst>
    <p:sldId id="256" r:id="rId2"/>
    <p:sldId id="295" r:id="rId3"/>
    <p:sldId id="297" r:id="rId4"/>
    <p:sldId id="298" r:id="rId5"/>
    <p:sldId id="299" r:id="rId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-2700" y="-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50F15-EBA6-4EA0-B450-1D22ADEFCFEE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08504-1C31-40A9-823B-01CDC6184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212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01FA-EDE6-4929-9A3E-84E3122A2A15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5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EF84-E209-4B68-B369-8608AF4FA71C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651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7D9B0-9D0F-4612-9CF9-DF6D0FA2109E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676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47A4-1074-4EE3-B1FF-6E0812DE9EDB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8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D593-EE90-4FC3-B1C2-A2B69F2F6AAC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336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3DED7-EB80-40DF-8DEF-8FA437B423E7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99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1B79-77D4-4426-82E7-1AE9FEC6A252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016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01-9F01-49DB-9F9B-1955D658F7E4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98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1023-E5BF-4502-8624-F3B785CEE0AD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4029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3E85-CD8D-40A3-86BB-F29B5D1F3DBF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27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82F8C-67BC-457C-8712-9BC5F79960C6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82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99E93-00E8-4785-8D15-3BEC21840539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0AA51-69AD-42C9-852A-14EDC28DA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459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5129" y="2460171"/>
            <a:ext cx="5826719" cy="1748119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Гранти для обдарованої молоді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4540" y="5420898"/>
            <a:ext cx="5826719" cy="1096899"/>
          </a:xfrm>
        </p:spPr>
        <p:txBody>
          <a:bodyPr>
            <a:normAutofit/>
          </a:bodyPr>
          <a:lstStyle/>
          <a:p>
            <a:r>
              <a:rPr lang="uk-UA" sz="2000" i="1" dirty="0" smtClean="0">
                <a:ln w="0"/>
                <a:solidFill>
                  <a:srgbClr val="4D4D4D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Управління у справах сімї, молоді та спорту Житомирської міської ради</a:t>
            </a:r>
            <a:endParaRPr lang="ru-RU" sz="2000" i="1" dirty="0">
              <a:ln w="0"/>
              <a:solidFill>
                <a:srgbClr val="4D4D4D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Рисунок 3" descr="C:\Users\ira\Desktop\ФОРУМ\лого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633" y="397290"/>
            <a:ext cx="1442744" cy="927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444395" y="176373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478393" y="429037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37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72544" y="1052739"/>
            <a:ext cx="4931228" cy="5250090"/>
          </a:xfrm>
        </p:spPr>
        <p:txBody>
          <a:bodyPr>
            <a:normAutofit/>
          </a:bodyPr>
          <a:lstStyle/>
          <a:p>
            <a:pPr indent="3175">
              <a:buNone/>
            </a:pPr>
            <a:r>
              <a:rPr lang="uk-UA" dirty="0" smtClean="0">
                <a:latin typeface="Bookman Old Style" pitchFamily="18" charset="0"/>
              </a:rPr>
              <a:t>Грант може одержати  громадянин України, житель Житомирської міської територіальної громади, віком </a:t>
            </a:r>
            <a:r>
              <a:rPr lang="uk-UA" b="1" dirty="0" smtClean="0">
                <a:latin typeface="Bookman Old Style" pitchFamily="18" charset="0"/>
              </a:rPr>
              <a:t>від 14 до 35 років</a:t>
            </a:r>
          </a:p>
          <a:p>
            <a:pPr indent="3175">
              <a:buNone/>
            </a:pPr>
            <a:endParaRPr lang="uk-UA" b="1" dirty="0" smtClean="0">
              <a:latin typeface="Bookman Old Style" pitchFamily="18" charset="0"/>
            </a:endParaRPr>
          </a:p>
          <a:p>
            <a:pPr indent="3175">
              <a:buNone/>
            </a:pPr>
            <a:r>
              <a:rPr lang="uk-UA" dirty="0" smtClean="0">
                <a:latin typeface="Bookman Old Style" pitchFamily="18" charset="0"/>
              </a:rPr>
              <a:t>Максимальний розмір кожного гранту не може перевищувати </a:t>
            </a:r>
          </a:p>
          <a:p>
            <a:pPr indent="3175">
              <a:buNone/>
            </a:pPr>
            <a:r>
              <a:rPr lang="uk-UA" dirty="0" smtClean="0">
                <a:latin typeface="Bookman Old Style" pitchFamily="18" charset="0"/>
              </a:rPr>
              <a:t>50 тисяч гривень.</a:t>
            </a:r>
            <a:endParaRPr lang="ru-RU" dirty="0" smtClean="0">
              <a:latin typeface="Bookman Old Style" pitchFamily="18" charset="0"/>
            </a:endParaRPr>
          </a:p>
          <a:p>
            <a:pPr indent="3175">
              <a:buNone/>
            </a:pPr>
            <a:endParaRPr lang="uk-UA" b="1" dirty="0" smtClean="0">
              <a:latin typeface="Bookman Old Style" pitchFamily="18" charset="0"/>
            </a:endParaRPr>
          </a:p>
          <a:p>
            <a:pPr indent="3175">
              <a:buNone/>
            </a:pPr>
            <a:r>
              <a:rPr lang="uk-UA" dirty="0" smtClean="0">
                <a:latin typeface="Bookman Old Style" pitchFamily="18" charset="0"/>
              </a:rPr>
              <a:t>Розгляд  та  експертизу  заявок,   конкурсний   відбір   і висунення  претендентів  на  отримання  гранту  здійснює щороку експертна рада.</a:t>
            </a:r>
            <a:endParaRPr lang="uk-UA" b="1" dirty="0" smtClean="0">
              <a:latin typeface="Bookman Old Style" pitchFamily="18" charset="0"/>
            </a:endParaRPr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6" name="Picture 2" descr="D:\Ковальчук\Диск Д\начальник управління\Рабочий стол\ДЕНЬ ЄВРОПИ\лого\Степуха2-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05" r="15664" b="17603"/>
          <a:stretch>
            <a:fillRect/>
          </a:stretch>
        </p:blipFill>
        <p:spPr bwMode="auto">
          <a:xfrm>
            <a:off x="217713" y="1382485"/>
            <a:ext cx="3116385" cy="3472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69728" y="272143"/>
            <a:ext cx="7176100" cy="511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 Antiqua" panose="02040602050305030304" pitchFamily="18" charset="0"/>
                <a:ea typeface="+mj-ea"/>
                <a:cs typeface="+mj-cs"/>
              </a:rPr>
              <a:t>Гранти для обдарованої молоді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34052" y="84933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C:\Users\ira\Desktop\ФОРУМ\лого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7" y="242545"/>
            <a:ext cx="944272" cy="57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8605" y="1094303"/>
            <a:ext cx="4915395" cy="5250090"/>
          </a:xfrm>
        </p:spPr>
        <p:txBody>
          <a:bodyPr>
            <a:normAutofit lnSpcReduction="10000"/>
          </a:bodyPr>
          <a:lstStyle/>
          <a:p>
            <a:r>
              <a:rPr lang="uk-UA" dirty="0" smtClean="0">
                <a:latin typeface="Bookman Old Style" pitchFamily="18" charset="0"/>
              </a:rPr>
              <a:t>Для одержання гранту претендент не пізніше </a:t>
            </a:r>
            <a:r>
              <a:rPr lang="uk-UA" b="1" dirty="0" smtClean="0">
                <a:solidFill>
                  <a:srgbClr val="FF0000"/>
                </a:solidFill>
                <a:latin typeface="Bookman Old Style" pitchFamily="18" charset="0"/>
              </a:rPr>
              <a:t>10 лютого  </a:t>
            </a:r>
            <a:r>
              <a:rPr lang="uk-UA" dirty="0" smtClean="0">
                <a:latin typeface="Bookman Old Style" pitchFamily="18" charset="0"/>
              </a:rPr>
              <a:t>подає до управління у справах  сім'ї,  молоді та спорту Житомирської міської ради </a:t>
            </a:r>
            <a:r>
              <a:rPr lang="uk-UA" b="1" dirty="0" smtClean="0">
                <a:latin typeface="Bookman Old Style" pitchFamily="18" charset="0"/>
              </a:rPr>
              <a:t>заявку</a:t>
            </a:r>
            <a:r>
              <a:rPr lang="uk-UA" dirty="0" smtClean="0">
                <a:latin typeface="Bookman Old Style" pitchFamily="18" charset="0"/>
              </a:rPr>
              <a:t> (додаток 1 до положення), до якої додаються наступні документи: </a:t>
            </a:r>
            <a:endParaRPr lang="ru-RU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реєстраційна картка проєкту (додаток 2 до положення);</a:t>
            </a:r>
            <a:endParaRPr lang="ru-RU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опис проєкту; </a:t>
            </a:r>
            <a:endParaRPr lang="ru-RU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кошторис витрат, пов’язаних з реалізацією проєкту; </a:t>
            </a:r>
            <a:endParaRPr lang="ru-RU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резюме;</a:t>
            </a:r>
            <a:endParaRPr lang="ru-RU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на менше двох рекомендаційних листів (додаток 3 до положення) спеціалістів, фахівців галузі, в якій реалізується проєкт.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9728" y="272143"/>
            <a:ext cx="7176100" cy="511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 Antiqua" panose="02040602050305030304" pitchFamily="18" charset="0"/>
                <a:ea typeface="+mj-ea"/>
                <a:cs typeface="+mj-cs"/>
              </a:rPr>
              <a:t>Гранти для обдарованої молоді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34052" y="84933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5263"/>
          <a:stretch>
            <a:fillRect/>
          </a:stretch>
        </p:blipFill>
        <p:spPr bwMode="auto">
          <a:xfrm>
            <a:off x="212651" y="1327056"/>
            <a:ext cx="4024070" cy="2221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D:\2019\4-МОЛОДЬ\ГРАНТ для обдарованої молоді\фото-захист-19.03.2019\0Z1A9771.JPG"/>
          <p:cNvPicPr>
            <a:picLocks noChangeAspect="1" noChangeArrowheads="1"/>
          </p:cNvPicPr>
          <p:nvPr/>
        </p:nvPicPr>
        <p:blipFill>
          <a:blip r:embed="rId3" cstate="print"/>
          <a:srcRect l="3333" t="17500" r="2982"/>
          <a:stretch>
            <a:fillRect/>
          </a:stretch>
        </p:blipFill>
        <p:spPr bwMode="auto">
          <a:xfrm>
            <a:off x="223284" y="3657603"/>
            <a:ext cx="4011831" cy="2321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ira\Desktop\ФОРУМ\лого1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7" y="242545"/>
            <a:ext cx="944272" cy="57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7" y="900332"/>
            <a:ext cx="5253020" cy="595766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uk-UA" sz="3800" b="1" dirty="0" err="1" smtClean="0">
                <a:latin typeface="Bookman Old Style" pitchFamily="18" charset="0"/>
              </a:rPr>
              <a:t>Проєкт</a:t>
            </a:r>
            <a:r>
              <a:rPr lang="uk-UA" sz="3800" b="1" dirty="0" smtClean="0">
                <a:latin typeface="Bookman Old Style" pitchFamily="18" charset="0"/>
              </a:rPr>
              <a:t> на грант для обдарованої молоді має бути спрямований на досягнення суспільно корисних результатів у соціальній та гуманітарній сферах, зокрема на:</a:t>
            </a:r>
            <a:endParaRPr lang="ru-RU" sz="3800" b="1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створення умов для інтелектуального самовдосконалення, творчого розвитку особистості;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утвердження патріотизму, духовності, моральності та формування загальнолюдських цінностей;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популяризація і формування здорового способу життя;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підвищення рівня громадської активності;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підвищення рівня правової культури громадян, зокрема в питаннях поваги до прав і свобод людини, відповідальності за власне життя;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підтримку або захист людей з інвалідністю;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формування екологічної свідомості;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протидію дискримінації за ознакою раси, етнічної приналежності, релігії і будь-якій іншій забороненій законом дискримінації;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створення сприятливого середовища для забезпечення зайнятості молоді;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підтримку та розвиток підприємницьких ініціатив молоді;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підтримку та розвиток волонтерського руху;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забезпечення прав і можливостей жінок і чоловіків;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формування відповідального батьківства та збереження сімейних цінностей;</a:t>
            </a:r>
            <a:endParaRPr lang="ru-RU" sz="4300" dirty="0" smtClean="0">
              <a:latin typeface="Bookman Old Style" pitchFamily="18" charset="0"/>
            </a:endParaRPr>
          </a:p>
          <a:p>
            <a:r>
              <a:rPr lang="uk-UA" sz="4300" dirty="0" smtClean="0">
                <a:latin typeface="Bookman Old Style" pitchFamily="18" charset="0"/>
              </a:rPr>
              <a:t>будь-які інші види інновацій, впровадження яких приносить користь громаді.</a:t>
            </a:r>
            <a:endParaRPr lang="ru-RU" sz="4300" dirty="0" smtClean="0">
              <a:latin typeface="Bookman Old Style" pitchFamily="18" charset="0"/>
            </a:endParaRPr>
          </a:p>
          <a:p>
            <a:endParaRPr lang="ru-RU" dirty="0">
              <a:latin typeface="Bookman Old Style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9728" y="272143"/>
            <a:ext cx="7176100" cy="511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 Antiqua" panose="02040602050305030304" pitchFamily="18" charset="0"/>
                <a:ea typeface="+mj-ea"/>
                <a:cs typeface="+mj-cs"/>
              </a:rPr>
              <a:t>Гранти для обдарованої молоді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34052" y="84933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C:\Users\ira\Desktop\ФОРУМ\лого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7" y="242545"/>
            <a:ext cx="944272" cy="57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D:\2020\1-МОЛОДЬ-2020\Грант МОЛОДЬ-2020\захист проектів 11.03.2020\img1583931777_3.jpg"/>
          <p:cNvPicPr>
            <a:picLocks noChangeAspect="1" noChangeArrowheads="1"/>
          </p:cNvPicPr>
          <p:nvPr/>
        </p:nvPicPr>
        <p:blipFill>
          <a:blip r:embed="rId3" cstate="print"/>
          <a:srcRect l="19913" r="15661"/>
          <a:stretch>
            <a:fillRect/>
          </a:stretch>
        </p:blipFill>
        <p:spPr bwMode="auto">
          <a:xfrm rot="479284">
            <a:off x="5241849" y="899228"/>
            <a:ext cx="3301108" cy="3417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 descr="D:\2020\1-МОЛОДЬ-2020\Грант МОЛОДЬ-2020\захист проектів 11.03.2020\img1583931741.jpg"/>
          <p:cNvPicPr>
            <a:picLocks noChangeAspect="1" noChangeArrowheads="1"/>
          </p:cNvPicPr>
          <p:nvPr/>
        </p:nvPicPr>
        <p:blipFill>
          <a:blip r:embed="rId4" cstate="print"/>
          <a:srcRect t="11510" b="6607"/>
          <a:stretch>
            <a:fillRect/>
          </a:stretch>
        </p:blipFill>
        <p:spPr bwMode="auto">
          <a:xfrm>
            <a:off x="5087163" y="4486940"/>
            <a:ext cx="3776846" cy="20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AA51-69AD-42C9-852A-14EDC28DA19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9728" y="272143"/>
            <a:ext cx="7176100" cy="511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Book Antiqua" panose="02040602050305030304" pitchFamily="18" charset="0"/>
                <a:ea typeface="+mj-ea"/>
                <a:cs typeface="+mj-cs"/>
              </a:rPr>
              <a:t>Гранти для обдарованої молоді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34052" y="849337"/>
            <a:ext cx="5835972" cy="1524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C:\Users\ira\Desktop\ФОРУМ\лого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37" y="242545"/>
            <a:ext cx="944272" cy="57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4582632" y="1140830"/>
            <a:ext cx="4561368" cy="5071177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>
                <a:latin typeface="Bookman Old Style" pitchFamily="18" charset="0"/>
              </a:rPr>
              <a:t>Питання про призначення грантів розглядається один раз на рік до </a:t>
            </a:r>
            <a:r>
              <a:rPr lang="uk-UA" sz="3000" b="1" dirty="0" smtClean="0">
                <a:solidFill>
                  <a:srgbClr val="FF0000"/>
                </a:solidFill>
                <a:latin typeface="Bookman Old Style" pitchFamily="18" charset="0"/>
              </a:rPr>
              <a:t>01 березня</a:t>
            </a:r>
            <a:endParaRPr lang="uk-UA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uk-UA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Виплата грантів здійснюється на підставі розпорядження міського голови  та  проводиться управлінням у справах сім’ї, молоді та спорту Житомирської  міської ради шляхом оплати рахунків на придбання товарів, робіт або послуг, пов’язаних з реалізацією проєктів – переможців</a:t>
            </a:r>
          </a:p>
          <a:p>
            <a:endParaRPr lang="uk-UA" dirty="0" smtClean="0">
              <a:latin typeface="Bookman Old Style" pitchFamily="18" charset="0"/>
            </a:endParaRPr>
          </a:p>
          <a:p>
            <a:r>
              <a:rPr lang="uk-UA" dirty="0" smtClean="0">
                <a:latin typeface="Bookman Old Style" pitchFamily="18" charset="0"/>
              </a:rPr>
              <a:t>У кінці року відбувається загальний звіт та підведення підсумків виконання проєктів.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r="5435"/>
          <a:stretch>
            <a:fillRect/>
          </a:stretch>
        </p:blipFill>
        <p:spPr bwMode="auto">
          <a:xfrm>
            <a:off x="421948" y="1025239"/>
            <a:ext cx="4053070" cy="3214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3" name="Picture 3" descr="D:\2019\4-МОЛОДЬ\ГРАНТ для обдарованої молоді\Конференція\56544572_2237612252966913_4489429593958121472_o.jpg"/>
          <p:cNvPicPr>
            <a:picLocks noChangeAspect="1" noChangeArrowheads="1"/>
          </p:cNvPicPr>
          <p:nvPr/>
        </p:nvPicPr>
        <p:blipFill>
          <a:blip r:embed="rId4" cstate="print"/>
          <a:srcRect l="13786" r="4275"/>
          <a:stretch>
            <a:fillRect/>
          </a:stretch>
        </p:blipFill>
        <p:spPr bwMode="auto">
          <a:xfrm>
            <a:off x="425429" y="3469341"/>
            <a:ext cx="3820308" cy="3108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</TotalTime>
  <Words>374</Words>
  <Application>Microsoft Office PowerPoint</Application>
  <PresentationFormat>Экран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Гранти для обдарованої молоді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Управління у справах сім'ї, молоді та спорту</dc:title>
  <dc:creator>ira</dc:creator>
  <cp:lastModifiedBy>User</cp:lastModifiedBy>
  <cp:revision>100</cp:revision>
  <cp:lastPrinted>2016-12-20T12:49:56Z</cp:lastPrinted>
  <dcterms:created xsi:type="dcterms:W3CDTF">2016-06-05T20:24:39Z</dcterms:created>
  <dcterms:modified xsi:type="dcterms:W3CDTF">2023-12-18T13:38:30Z</dcterms:modified>
</cp:coreProperties>
</file>