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13" r:id="rId2"/>
    <p:sldId id="535" r:id="rId3"/>
    <p:sldId id="545" r:id="rId4"/>
    <p:sldId id="543" r:id="rId5"/>
    <p:sldId id="544" r:id="rId6"/>
    <p:sldId id="536" r:id="rId7"/>
    <p:sldId id="537" r:id="rId8"/>
    <p:sldId id="538" r:id="rId9"/>
    <p:sldId id="539" r:id="rId10"/>
    <p:sldId id="546" r:id="rId11"/>
    <p:sldId id="541" r:id="rId12"/>
    <p:sldId id="547" r:id="rId13"/>
    <p:sldId id="523" r:id="rId14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E6BA4"/>
    <a:srgbClr val="0099EE"/>
    <a:srgbClr val="FDD71A"/>
    <a:srgbClr val="125C95"/>
    <a:srgbClr val="125E94"/>
    <a:srgbClr val="617CAB"/>
    <a:srgbClr val="0D62A0"/>
    <a:srgbClr val="175CA3"/>
    <a:srgbClr val="829492"/>
    <a:srgbClr val="9BB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A1786-832B-4806-8F2A-B09F2D0AD883}" v="88" dt="2023-12-16T19:26:05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622B2-9FB1-460D-92C0-E0757C2DB4C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DA1AEF7-BA5D-42B0-A50B-557D7BE5C6EE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54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354,4</a:t>
          </a:r>
          <a:endParaRPr lang="uk-UA" sz="5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0783DB0C-CB38-41A7-B7BF-6BAF20926B3D}" type="parTrans" cxnId="{93D5D3EB-AA5F-4899-9AAD-86E60D20B1C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92917-36AF-4332-8741-C4FF64863989}" type="sibTrans" cxnId="{93D5D3EB-AA5F-4899-9AAD-86E60D20B1C2}">
      <dgm:prSet custT="1"/>
      <dgm:spPr/>
      <dgm:t>
        <a:bodyPr/>
        <a:lstStyle/>
        <a:p>
          <a:r>
            <a:rPr lang="uk-UA" sz="20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dirty="0"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FEA3A91-083B-478F-85EB-CF67D58809DC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38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180,1</a:t>
          </a:r>
          <a:endParaRPr lang="uk-UA" sz="38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2D0863D6-CAA9-4010-B110-BFC21A72F4EE}" type="parTrans" cxnId="{48B7EB98-369A-4C82-9A3F-9DF8AA83549C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2C37B-B180-4894-8C3F-DEBC2FEBC01B}" type="sibTrans" cxnId="{48B7EB98-369A-4C82-9A3F-9DF8AA83549C}">
      <dgm:prSet custT="1"/>
      <dgm:spPr/>
      <dgm:t>
        <a:bodyPr/>
        <a:lstStyle/>
        <a:p>
          <a:r>
            <a: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FA7B65-7FC1-491D-93EA-D811615EEC47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15</a:t>
          </a:r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49BCF81-17F5-47A4-93EC-04221B1EA493}" type="parTrans" cxnId="{6A0285DE-28FA-4C60-8772-AD5851D18D9E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ABB58-5BDA-4CAE-910C-41174749289C}" type="sibTrans" cxnId="{6A0285DE-28FA-4C60-8772-AD5851D18D9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FEFF2-2B8B-4ADD-BF07-9AF777D0A9D4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</a:t>
          </a:r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DB37B68-2CC2-49CF-B97C-83E25E6A70C5}" type="parTrans" cxnId="{6B8BB04C-3A73-49BB-9D3F-16F6F7D2DAE7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923291-98AF-4DE7-A241-2FEB7B3E2322}" type="sibTrans" cxnId="{6B8BB04C-3A73-49BB-9D3F-16F6F7D2DAE7}">
      <dgm:prSet custT="1"/>
      <dgm:spPr>
        <a:ln>
          <a:noFill/>
        </a:ln>
      </dgm:spPr>
      <dgm:t>
        <a:bodyPr/>
        <a:lstStyle/>
        <a:p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B0D05-A3CC-4D2A-8D60-BAAFD7506BC8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52E05D0-DD08-4BAB-B26A-755E32AA306C}" type="parTrans" cxnId="{29F70FE5-471C-48FB-9E6D-501619E34BA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9D336-83AC-4EF8-96C5-C215C85BEC0C}" type="sibTrans" cxnId="{29F70FE5-471C-48FB-9E6D-501619E34BA2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 БЮДЖЕТУ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804A-5AEB-42AC-A5E5-AD28C256F906}" type="pres">
      <dgm:prSet presAssocID="{270622B2-9FB1-460D-92C0-E0757C2DB4C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AEECF5-D882-4C1B-B5E3-D64DB924856B}" type="pres">
      <dgm:prSet presAssocID="{EDA1AEF7-BA5D-42B0-A50B-557D7BE5C6EE}" presName="hierRoot1" presStyleCnt="0">
        <dgm:presLayoutVars>
          <dgm:hierBranch val="init"/>
        </dgm:presLayoutVars>
      </dgm:prSet>
      <dgm:spPr/>
    </dgm:pt>
    <dgm:pt modelId="{1FC09EC6-A552-4728-9785-D6D9479164C9}" type="pres">
      <dgm:prSet presAssocID="{EDA1AEF7-BA5D-42B0-A50B-557D7BE5C6EE}" presName="rootComposite1" presStyleCnt="0"/>
      <dgm:spPr/>
    </dgm:pt>
    <dgm:pt modelId="{16BE5CE5-BB38-40AC-AA6A-DCDC3B0FBD03}" type="pres">
      <dgm:prSet presAssocID="{EDA1AEF7-BA5D-42B0-A50B-557D7BE5C6EE}" presName="rootText1" presStyleLbl="node0" presStyleIdx="0" presStyleCnt="1" custScaleX="14556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44F17EA0-F242-4E6C-B4B0-01EC89E87D6B}" type="pres">
      <dgm:prSet presAssocID="{EDA1AEF7-BA5D-42B0-A50B-557D7BE5C6EE}" presName="titleText1" presStyleLbl="fgAcc0" presStyleIdx="0" presStyleCnt="1" custScaleY="129623" custLinFactNeighborY="2375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7618359-10A2-42FB-BE09-AF9431783CAC}" type="pres">
      <dgm:prSet presAssocID="{EDA1AEF7-BA5D-42B0-A50B-557D7BE5C6EE}" presName="rootConnector1" presStyleLbl="node1" presStyleIdx="0" presStyleCnt="4"/>
      <dgm:spPr/>
      <dgm:t>
        <a:bodyPr/>
        <a:lstStyle/>
        <a:p>
          <a:endParaRPr lang="ru-RU"/>
        </a:p>
      </dgm:t>
    </dgm:pt>
    <dgm:pt modelId="{D6FA8F4F-E125-4528-A45F-CA836B12C049}" type="pres">
      <dgm:prSet presAssocID="{EDA1AEF7-BA5D-42B0-A50B-557D7BE5C6EE}" presName="hierChild2" presStyleCnt="0"/>
      <dgm:spPr/>
    </dgm:pt>
    <dgm:pt modelId="{EEA5A205-6ABC-4600-A7E0-DDE609460F14}" type="pres">
      <dgm:prSet presAssocID="{2D0863D6-CAA9-4010-B110-BFC21A72F4E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C87CCFF-D6D0-42B0-B8F8-2A4520E53A46}" type="pres">
      <dgm:prSet presAssocID="{4FEA3A91-083B-478F-85EB-CF67D58809DC}" presName="hierRoot2" presStyleCnt="0">
        <dgm:presLayoutVars>
          <dgm:hierBranch val="init"/>
        </dgm:presLayoutVars>
      </dgm:prSet>
      <dgm:spPr/>
    </dgm:pt>
    <dgm:pt modelId="{8D19074C-3DF2-441D-91BA-18E0C9B90A73}" type="pres">
      <dgm:prSet presAssocID="{4FEA3A91-083B-478F-85EB-CF67D58809DC}" presName="rootComposite" presStyleCnt="0"/>
      <dgm:spPr/>
    </dgm:pt>
    <dgm:pt modelId="{F65AE1E1-1C50-4FA2-9047-D46ED532BB08}" type="pres">
      <dgm:prSet presAssocID="{4FEA3A91-083B-478F-85EB-CF67D58809DC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66EA74F-5E91-4CCC-AE0A-00CAE8F82FE3}" type="pres">
      <dgm:prSet presAssocID="{4FEA3A91-083B-478F-85EB-CF67D58809DC}" presName="titleText2" presStyleLbl="fgAcc1" presStyleIdx="0" presStyleCnt="4" custScaleX="108648" custScaleY="195535" custLinFactNeighborY="516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168CA36-1632-41DF-B7F3-EBD6B3B73D55}" type="pres">
      <dgm:prSet presAssocID="{4FEA3A91-083B-478F-85EB-CF67D58809DC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FBF1A7-F43C-4BC1-98CA-E828FED8F51C}" type="pres">
      <dgm:prSet presAssocID="{4FEA3A91-083B-478F-85EB-CF67D58809DC}" presName="hierChild4" presStyleCnt="0"/>
      <dgm:spPr/>
    </dgm:pt>
    <dgm:pt modelId="{3DE8379A-AC29-4DDA-9A8B-30B5A1970E5C}" type="pres">
      <dgm:prSet presAssocID="{4FEA3A91-083B-478F-85EB-CF67D58809DC}" presName="hierChild5" presStyleCnt="0"/>
      <dgm:spPr/>
    </dgm:pt>
    <dgm:pt modelId="{9B761B9D-A60A-47C6-898F-874A69F99ADA}" type="pres">
      <dgm:prSet presAssocID="{449BCF81-17F5-47A4-93EC-04221B1EA49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F0CA53-7B11-405B-9776-26825C5871B3}" type="pres">
      <dgm:prSet presAssocID="{26FA7B65-7FC1-491D-93EA-D811615EEC47}" presName="hierRoot2" presStyleCnt="0">
        <dgm:presLayoutVars>
          <dgm:hierBranch val="init"/>
        </dgm:presLayoutVars>
      </dgm:prSet>
      <dgm:spPr/>
    </dgm:pt>
    <dgm:pt modelId="{7857BDD0-4A7F-4256-9866-AA5A39C6B3DA}" type="pres">
      <dgm:prSet presAssocID="{26FA7B65-7FC1-491D-93EA-D811615EEC47}" presName="rootComposite" presStyleCnt="0"/>
      <dgm:spPr/>
    </dgm:pt>
    <dgm:pt modelId="{AB50D184-0F5D-465C-804D-5E33620F00D5}" type="pres">
      <dgm:prSet presAssocID="{26FA7B65-7FC1-491D-93EA-D811615EEC47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7238A48-5011-4DD6-93B1-DF38B79293FB}" type="pres">
      <dgm:prSet presAssocID="{26FA7B65-7FC1-491D-93EA-D811615EEC47}" presName="titleText2" presStyleLbl="fgAcc1" presStyleIdx="1" presStyleCnt="4" custScaleX="124254" custScaleY="200241" custLinFactNeighborX="-2081" custLinFactNeighborY="569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D6F3CE3-1A50-4B7E-9EA7-58458FEDCD7C}" type="pres">
      <dgm:prSet presAssocID="{26FA7B65-7FC1-491D-93EA-D811615EEC47}" presName="rootConnector" presStyleLbl="node2" presStyleIdx="0" presStyleCnt="0"/>
      <dgm:spPr/>
      <dgm:t>
        <a:bodyPr/>
        <a:lstStyle/>
        <a:p>
          <a:endParaRPr lang="ru-RU"/>
        </a:p>
      </dgm:t>
    </dgm:pt>
    <dgm:pt modelId="{54027BD1-5F4C-48AA-A586-E0E4269089A0}" type="pres">
      <dgm:prSet presAssocID="{26FA7B65-7FC1-491D-93EA-D811615EEC47}" presName="hierChild4" presStyleCnt="0"/>
      <dgm:spPr/>
    </dgm:pt>
    <dgm:pt modelId="{F3933423-FB51-470D-BAFA-31BC37B9BAF1}" type="pres">
      <dgm:prSet presAssocID="{26FA7B65-7FC1-491D-93EA-D811615EEC47}" presName="hierChild5" presStyleCnt="0"/>
      <dgm:spPr/>
    </dgm:pt>
    <dgm:pt modelId="{35AE0A7E-B625-4371-B801-E5211FF905D5}" type="pres">
      <dgm:prSet presAssocID="{CDB37B68-2CC2-49CF-B97C-83E25E6A70C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6AE773D-24AE-4D0C-BE04-52C1517A8677}" type="pres">
      <dgm:prSet presAssocID="{225FEFF2-2B8B-4ADD-BF07-9AF777D0A9D4}" presName="hierRoot2" presStyleCnt="0">
        <dgm:presLayoutVars>
          <dgm:hierBranch val="init"/>
        </dgm:presLayoutVars>
      </dgm:prSet>
      <dgm:spPr/>
    </dgm:pt>
    <dgm:pt modelId="{BD40304D-5941-441D-B09F-0EE8B75B074E}" type="pres">
      <dgm:prSet presAssocID="{225FEFF2-2B8B-4ADD-BF07-9AF777D0A9D4}" presName="rootComposite" presStyleCnt="0"/>
      <dgm:spPr/>
    </dgm:pt>
    <dgm:pt modelId="{6F0335F9-531C-44FE-A9E4-09D59D3F8B56}" type="pres">
      <dgm:prSet presAssocID="{225FEFF2-2B8B-4ADD-BF07-9AF777D0A9D4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9D9245B-528D-441E-B9C3-80AC1E06BA1E}" type="pres">
      <dgm:prSet presAssocID="{225FEFF2-2B8B-4ADD-BF07-9AF777D0A9D4}" presName="titleText2" presStyleLbl="fgAcc1" presStyleIdx="2" presStyleCnt="4" custAng="11196674" custScaleY="196317" custLinFactX="48054" custLinFactNeighborX="100000" custLinFactNeighborY="753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7EEBF4D-6555-42A1-9C48-FCACF16DEF4B}" type="pres">
      <dgm:prSet presAssocID="{225FEFF2-2B8B-4ADD-BF07-9AF777D0A9D4}" presName="rootConnector" presStyleLbl="node2" presStyleIdx="0" presStyleCnt="0"/>
      <dgm:spPr/>
      <dgm:t>
        <a:bodyPr/>
        <a:lstStyle/>
        <a:p>
          <a:endParaRPr lang="ru-RU"/>
        </a:p>
      </dgm:t>
    </dgm:pt>
    <dgm:pt modelId="{CDE7EC68-F47C-48DF-80C2-56F280B3A60D}" type="pres">
      <dgm:prSet presAssocID="{225FEFF2-2B8B-4ADD-BF07-9AF777D0A9D4}" presName="hierChild4" presStyleCnt="0"/>
      <dgm:spPr/>
    </dgm:pt>
    <dgm:pt modelId="{6537323F-5609-4609-BE16-E78215148A4C}" type="pres">
      <dgm:prSet presAssocID="{225FEFF2-2B8B-4ADD-BF07-9AF777D0A9D4}" presName="hierChild5" presStyleCnt="0"/>
      <dgm:spPr/>
    </dgm:pt>
    <dgm:pt modelId="{36A2B243-D828-416C-976C-027EBF08115B}" type="pres">
      <dgm:prSet presAssocID="{C52E05D0-DD08-4BAB-B26A-755E32AA306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A43A7E7-933A-42AC-B93D-F538A0ABEE75}" type="pres">
      <dgm:prSet presAssocID="{6FDB0D05-A3CC-4D2A-8D60-BAAFD7506BC8}" presName="hierRoot2" presStyleCnt="0">
        <dgm:presLayoutVars>
          <dgm:hierBranch val="init"/>
        </dgm:presLayoutVars>
      </dgm:prSet>
      <dgm:spPr/>
    </dgm:pt>
    <dgm:pt modelId="{93B3637C-B4CD-4FC3-9BA0-C62FAB537A32}" type="pres">
      <dgm:prSet presAssocID="{6FDB0D05-A3CC-4D2A-8D60-BAAFD7506BC8}" presName="rootComposite" presStyleCnt="0"/>
      <dgm:spPr/>
    </dgm:pt>
    <dgm:pt modelId="{2945BBFD-3273-4D06-B93E-14C9D6453BC7}" type="pres">
      <dgm:prSet presAssocID="{6FDB0D05-A3CC-4D2A-8D60-BAAFD7506BC8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46C7155-6E04-43D8-920B-F6CC80543323}" type="pres">
      <dgm:prSet presAssocID="{6FDB0D05-A3CC-4D2A-8D60-BAAFD7506BC8}" presName="titleText2" presStyleLbl="fgAcc1" presStyleIdx="3" presStyleCnt="4" custScaleY="197779" custLinFactX="-44016" custLinFactNeighborX="-100000" custLinFactNeighborY="5919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F7709A-C467-4B44-9A67-1EB7A6ED6C46}" type="pres">
      <dgm:prSet presAssocID="{6FDB0D05-A3CC-4D2A-8D60-BAAFD7506BC8}" presName="rootConnector" presStyleLbl="node2" presStyleIdx="0" presStyleCnt="0"/>
      <dgm:spPr/>
      <dgm:t>
        <a:bodyPr/>
        <a:lstStyle/>
        <a:p>
          <a:endParaRPr lang="ru-RU"/>
        </a:p>
      </dgm:t>
    </dgm:pt>
    <dgm:pt modelId="{9314ADE6-CD17-4D75-8801-0A847556A4A9}" type="pres">
      <dgm:prSet presAssocID="{6FDB0D05-A3CC-4D2A-8D60-BAAFD7506BC8}" presName="hierChild4" presStyleCnt="0"/>
      <dgm:spPr/>
    </dgm:pt>
    <dgm:pt modelId="{AFD785CF-CEEA-45F6-A8A1-FC8116708013}" type="pres">
      <dgm:prSet presAssocID="{6FDB0D05-A3CC-4D2A-8D60-BAAFD7506BC8}" presName="hierChild5" presStyleCnt="0"/>
      <dgm:spPr/>
    </dgm:pt>
    <dgm:pt modelId="{7ECCAE8C-9DDC-4BD1-89E6-66F995E88DF9}" type="pres">
      <dgm:prSet presAssocID="{EDA1AEF7-BA5D-42B0-A50B-557D7BE5C6EE}" presName="hierChild3" presStyleCnt="0"/>
      <dgm:spPr/>
    </dgm:pt>
  </dgm:ptLst>
  <dgm:cxnLst>
    <dgm:cxn modelId="{64B8C652-6D5B-4DED-8A19-D170C2BB062A}" type="presOf" srcId="{B10ABB58-5BDA-4CAE-910C-41174749289C}" destId="{27238A48-5011-4DD6-93B1-DF38B79293FB}" srcOrd="0" destOrd="0" presId="urn:microsoft.com/office/officeart/2008/layout/NameandTitleOrganizationalChart"/>
    <dgm:cxn modelId="{5893F9C0-A68C-4AEC-8ABA-01742C16419A}" type="presOf" srcId="{4FEA3A91-083B-478F-85EB-CF67D58809DC}" destId="{8168CA36-1632-41DF-B7F3-EBD6B3B73D55}" srcOrd="1" destOrd="0" presId="urn:microsoft.com/office/officeart/2008/layout/NameandTitleOrganizationalChart"/>
    <dgm:cxn modelId="{2467B1C5-1D07-40A2-A98E-9CA683C75467}" type="presOf" srcId="{225FEFF2-2B8B-4ADD-BF07-9AF777D0A9D4}" destId="{6F0335F9-531C-44FE-A9E4-09D59D3F8B56}" srcOrd="0" destOrd="0" presId="urn:microsoft.com/office/officeart/2008/layout/NameandTitleOrganizationalChart"/>
    <dgm:cxn modelId="{48B7EB98-369A-4C82-9A3F-9DF8AA83549C}" srcId="{EDA1AEF7-BA5D-42B0-A50B-557D7BE5C6EE}" destId="{4FEA3A91-083B-478F-85EB-CF67D58809DC}" srcOrd="0" destOrd="0" parTransId="{2D0863D6-CAA9-4010-B110-BFC21A72F4EE}" sibTransId="{95F2C37B-B180-4894-8C3F-DEBC2FEBC01B}"/>
    <dgm:cxn modelId="{1C0E2E5B-47B0-4F4A-8ACA-49CD9AB365F4}" type="presOf" srcId="{6FDB0D05-A3CC-4D2A-8D60-BAAFD7506BC8}" destId="{2945BBFD-3273-4D06-B93E-14C9D6453BC7}" srcOrd="0" destOrd="0" presId="urn:microsoft.com/office/officeart/2008/layout/NameandTitleOrganizationalChart"/>
    <dgm:cxn modelId="{98B832B9-3917-4BC5-BCD1-1A34FDB88672}" type="presOf" srcId="{6FDB0D05-A3CC-4D2A-8D60-BAAFD7506BC8}" destId="{5EF7709A-C467-4B44-9A67-1EB7A6ED6C46}" srcOrd="1" destOrd="0" presId="urn:microsoft.com/office/officeart/2008/layout/NameandTitleOrganizationalChart"/>
    <dgm:cxn modelId="{335D8EFF-B710-40E6-B48A-9B8755C4F60D}" type="presOf" srcId="{C52E05D0-DD08-4BAB-B26A-755E32AA306C}" destId="{36A2B243-D828-416C-976C-027EBF08115B}" srcOrd="0" destOrd="0" presId="urn:microsoft.com/office/officeart/2008/layout/NameandTitleOrganizationalChart"/>
    <dgm:cxn modelId="{AF9C2BB1-9A6D-43B8-8325-7FCA8E4199A7}" type="presOf" srcId="{EDA1AEF7-BA5D-42B0-A50B-557D7BE5C6EE}" destId="{16BE5CE5-BB38-40AC-AA6A-DCDC3B0FBD03}" srcOrd="0" destOrd="0" presId="urn:microsoft.com/office/officeart/2008/layout/NameandTitleOrganizationalChart"/>
    <dgm:cxn modelId="{EB5E0647-C345-450F-8F99-892F9F999FA3}" type="presOf" srcId="{EDA1AEF7-BA5D-42B0-A50B-557D7BE5C6EE}" destId="{D7618359-10A2-42FB-BE09-AF9431783CAC}" srcOrd="1" destOrd="0" presId="urn:microsoft.com/office/officeart/2008/layout/NameandTitleOrganizationalChart"/>
    <dgm:cxn modelId="{6B8BB04C-3A73-49BB-9D3F-16F6F7D2DAE7}" srcId="{EDA1AEF7-BA5D-42B0-A50B-557D7BE5C6EE}" destId="{225FEFF2-2B8B-4ADD-BF07-9AF777D0A9D4}" srcOrd="2" destOrd="0" parTransId="{CDB37B68-2CC2-49CF-B97C-83E25E6A70C5}" sibTransId="{78923291-98AF-4DE7-A241-2FEB7B3E2322}"/>
    <dgm:cxn modelId="{30E44D42-81C1-4397-8EFE-DF4458477827}" type="presOf" srcId="{270622B2-9FB1-460D-92C0-E0757C2DB4C9}" destId="{B7D6804A-5AEB-42AC-A5E5-AD28C256F906}" srcOrd="0" destOrd="0" presId="urn:microsoft.com/office/officeart/2008/layout/NameandTitleOrganizationalChart"/>
    <dgm:cxn modelId="{76183C4D-7B45-4578-BDEE-7AD844B7468D}" type="presOf" srcId="{26FA7B65-7FC1-491D-93EA-D811615EEC47}" destId="{7D6F3CE3-1A50-4B7E-9EA7-58458FEDCD7C}" srcOrd="1" destOrd="0" presId="urn:microsoft.com/office/officeart/2008/layout/NameandTitleOrganizationalChart"/>
    <dgm:cxn modelId="{A43887C3-E572-41C0-9F3D-E2C7323F4370}" type="presOf" srcId="{449BCF81-17F5-47A4-93EC-04221B1EA493}" destId="{9B761B9D-A60A-47C6-898F-874A69F99ADA}" srcOrd="0" destOrd="0" presId="urn:microsoft.com/office/officeart/2008/layout/NameandTitleOrganizationalChart"/>
    <dgm:cxn modelId="{C3695D5C-5939-4FD7-BF40-BCA260FFD10F}" type="presOf" srcId="{4FEA3A91-083B-478F-85EB-CF67D58809DC}" destId="{F65AE1E1-1C50-4FA2-9047-D46ED532BB08}" srcOrd="0" destOrd="0" presId="urn:microsoft.com/office/officeart/2008/layout/NameandTitleOrganizationalChart"/>
    <dgm:cxn modelId="{A45A9F71-60D3-40C8-A9F2-5E352A6950DC}" type="presOf" srcId="{2D0863D6-CAA9-4010-B110-BFC21A72F4EE}" destId="{EEA5A205-6ABC-4600-A7E0-DDE609460F14}" srcOrd="0" destOrd="0" presId="urn:microsoft.com/office/officeart/2008/layout/NameandTitleOrganizationalChart"/>
    <dgm:cxn modelId="{6B769B43-CB9E-4B37-85B8-71A9AAA6C445}" type="presOf" srcId="{E389D336-83AC-4EF8-96C5-C215C85BEC0C}" destId="{F46C7155-6E04-43D8-920B-F6CC80543323}" srcOrd="0" destOrd="0" presId="urn:microsoft.com/office/officeart/2008/layout/NameandTitleOrganizationalChart"/>
    <dgm:cxn modelId="{E6809177-9CB6-4278-AFD8-0E6B7CD634DA}" type="presOf" srcId="{26FA7B65-7FC1-491D-93EA-D811615EEC47}" destId="{AB50D184-0F5D-465C-804D-5E33620F00D5}" srcOrd="0" destOrd="0" presId="urn:microsoft.com/office/officeart/2008/layout/NameandTitleOrganizationalChart"/>
    <dgm:cxn modelId="{6A0285DE-28FA-4C60-8772-AD5851D18D9E}" srcId="{EDA1AEF7-BA5D-42B0-A50B-557D7BE5C6EE}" destId="{26FA7B65-7FC1-491D-93EA-D811615EEC47}" srcOrd="1" destOrd="0" parTransId="{449BCF81-17F5-47A4-93EC-04221B1EA493}" sibTransId="{B10ABB58-5BDA-4CAE-910C-41174749289C}"/>
    <dgm:cxn modelId="{4DAB5478-79E5-4A16-A6CE-1F798F4D2F77}" type="presOf" srcId="{95F2C37B-B180-4894-8C3F-DEBC2FEBC01B}" destId="{E66EA74F-5E91-4CCC-AE0A-00CAE8F82FE3}" srcOrd="0" destOrd="0" presId="urn:microsoft.com/office/officeart/2008/layout/NameandTitleOrganizationalChart"/>
    <dgm:cxn modelId="{3D329282-09A5-4BB4-86E5-2F0A7B96488E}" type="presOf" srcId="{CDB37B68-2CC2-49CF-B97C-83E25E6A70C5}" destId="{35AE0A7E-B625-4371-B801-E5211FF905D5}" srcOrd="0" destOrd="0" presId="urn:microsoft.com/office/officeart/2008/layout/NameandTitleOrganizationalChart"/>
    <dgm:cxn modelId="{CA452CDA-4834-483F-BB0B-372B6DA0E7D7}" type="presOf" srcId="{78923291-98AF-4DE7-A241-2FEB7B3E2322}" destId="{29D9245B-528D-441E-B9C3-80AC1E06BA1E}" srcOrd="0" destOrd="0" presId="urn:microsoft.com/office/officeart/2008/layout/NameandTitleOrganizationalChart"/>
    <dgm:cxn modelId="{90103C29-6EBC-49B3-9502-87CE51F42285}" type="presOf" srcId="{72C92917-36AF-4332-8741-C4FF64863989}" destId="{44F17EA0-F242-4E6C-B4B0-01EC89E87D6B}" srcOrd="0" destOrd="0" presId="urn:microsoft.com/office/officeart/2008/layout/NameandTitleOrganizationalChart"/>
    <dgm:cxn modelId="{29F70FE5-471C-48FB-9E6D-501619E34BA2}" srcId="{EDA1AEF7-BA5D-42B0-A50B-557D7BE5C6EE}" destId="{6FDB0D05-A3CC-4D2A-8D60-BAAFD7506BC8}" srcOrd="3" destOrd="0" parTransId="{C52E05D0-DD08-4BAB-B26A-755E32AA306C}" sibTransId="{E389D336-83AC-4EF8-96C5-C215C85BEC0C}"/>
    <dgm:cxn modelId="{1B827DAA-E61A-46BD-A337-3CDABD75F8D3}" type="presOf" srcId="{225FEFF2-2B8B-4ADD-BF07-9AF777D0A9D4}" destId="{E7EEBF4D-6555-42A1-9C48-FCACF16DEF4B}" srcOrd="1" destOrd="0" presId="urn:microsoft.com/office/officeart/2008/layout/NameandTitleOrganizationalChart"/>
    <dgm:cxn modelId="{93D5D3EB-AA5F-4899-9AAD-86E60D20B1C2}" srcId="{270622B2-9FB1-460D-92C0-E0757C2DB4C9}" destId="{EDA1AEF7-BA5D-42B0-A50B-557D7BE5C6EE}" srcOrd="0" destOrd="0" parTransId="{0783DB0C-CB38-41A7-B7BF-6BAF20926B3D}" sibTransId="{72C92917-36AF-4332-8741-C4FF64863989}"/>
    <dgm:cxn modelId="{220F204E-121D-4B5F-971B-40AB8D977995}" type="presParOf" srcId="{B7D6804A-5AEB-42AC-A5E5-AD28C256F906}" destId="{2FAEECF5-D882-4C1B-B5E3-D64DB924856B}" srcOrd="0" destOrd="0" presId="urn:microsoft.com/office/officeart/2008/layout/NameandTitleOrganizationalChart"/>
    <dgm:cxn modelId="{A6350B22-5C71-4BD8-8D82-1AAA85C4076C}" type="presParOf" srcId="{2FAEECF5-D882-4C1B-B5E3-D64DB924856B}" destId="{1FC09EC6-A552-4728-9785-D6D9479164C9}" srcOrd="0" destOrd="0" presId="urn:microsoft.com/office/officeart/2008/layout/NameandTitleOrganizationalChart"/>
    <dgm:cxn modelId="{B8AE400F-37BD-422F-A6A1-63448B9C1DA2}" type="presParOf" srcId="{1FC09EC6-A552-4728-9785-D6D9479164C9}" destId="{16BE5CE5-BB38-40AC-AA6A-DCDC3B0FBD03}" srcOrd="0" destOrd="0" presId="urn:microsoft.com/office/officeart/2008/layout/NameandTitleOrganizationalChart"/>
    <dgm:cxn modelId="{EBF3D837-85F9-4749-B900-58B25BE00BA3}" type="presParOf" srcId="{1FC09EC6-A552-4728-9785-D6D9479164C9}" destId="{44F17EA0-F242-4E6C-B4B0-01EC89E87D6B}" srcOrd="1" destOrd="0" presId="urn:microsoft.com/office/officeart/2008/layout/NameandTitleOrganizationalChart"/>
    <dgm:cxn modelId="{79B048E1-8CB4-4956-BBFA-FBA424B3598A}" type="presParOf" srcId="{1FC09EC6-A552-4728-9785-D6D9479164C9}" destId="{D7618359-10A2-42FB-BE09-AF9431783CAC}" srcOrd="2" destOrd="0" presId="urn:microsoft.com/office/officeart/2008/layout/NameandTitleOrganizationalChart"/>
    <dgm:cxn modelId="{06CA29AD-2302-407F-9FA5-960265A418F5}" type="presParOf" srcId="{2FAEECF5-D882-4C1B-B5E3-D64DB924856B}" destId="{D6FA8F4F-E125-4528-A45F-CA836B12C049}" srcOrd="1" destOrd="0" presId="urn:microsoft.com/office/officeart/2008/layout/NameandTitleOrganizationalChart"/>
    <dgm:cxn modelId="{E1F2A0FB-7F49-4F93-804C-5CDDAD0FFE7B}" type="presParOf" srcId="{D6FA8F4F-E125-4528-A45F-CA836B12C049}" destId="{EEA5A205-6ABC-4600-A7E0-DDE609460F14}" srcOrd="0" destOrd="0" presId="urn:microsoft.com/office/officeart/2008/layout/NameandTitleOrganizationalChart"/>
    <dgm:cxn modelId="{F9453493-8AD4-4ACA-A728-416D817824AC}" type="presParOf" srcId="{D6FA8F4F-E125-4528-A45F-CA836B12C049}" destId="{3C87CCFF-D6D0-42B0-B8F8-2A4520E53A46}" srcOrd="1" destOrd="0" presId="urn:microsoft.com/office/officeart/2008/layout/NameandTitleOrganizationalChart"/>
    <dgm:cxn modelId="{D9463881-F8FA-44F7-848F-19202941BFAC}" type="presParOf" srcId="{3C87CCFF-D6D0-42B0-B8F8-2A4520E53A46}" destId="{8D19074C-3DF2-441D-91BA-18E0C9B90A73}" srcOrd="0" destOrd="0" presId="urn:microsoft.com/office/officeart/2008/layout/NameandTitleOrganizationalChart"/>
    <dgm:cxn modelId="{E17DDCA6-5878-4A13-A218-8FC4F36E0FAF}" type="presParOf" srcId="{8D19074C-3DF2-441D-91BA-18E0C9B90A73}" destId="{F65AE1E1-1C50-4FA2-9047-D46ED532BB08}" srcOrd="0" destOrd="0" presId="urn:microsoft.com/office/officeart/2008/layout/NameandTitleOrganizationalChart"/>
    <dgm:cxn modelId="{37D757A1-8BD5-4FF9-9223-0AC878F23C9E}" type="presParOf" srcId="{8D19074C-3DF2-441D-91BA-18E0C9B90A73}" destId="{E66EA74F-5E91-4CCC-AE0A-00CAE8F82FE3}" srcOrd="1" destOrd="0" presId="urn:microsoft.com/office/officeart/2008/layout/NameandTitleOrganizationalChart"/>
    <dgm:cxn modelId="{7FFDC385-592E-464F-872C-1E2E132A90C2}" type="presParOf" srcId="{8D19074C-3DF2-441D-91BA-18E0C9B90A73}" destId="{8168CA36-1632-41DF-B7F3-EBD6B3B73D55}" srcOrd="2" destOrd="0" presId="urn:microsoft.com/office/officeart/2008/layout/NameandTitleOrganizationalChart"/>
    <dgm:cxn modelId="{299A598C-138C-48C4-B147-0E50C6ABC942}" type="presParOf" srcId="{3C87CCFF-D6D0-42B0-B8F8-2A4520E53A46}" destId="{D1FBF1A7-F43C-4BC1-98CA-E828FED8F51C}" srcOrd="1" destOrd="0" presId="urn:microsoft.com/office/officeart/2008/layout/NameandTitleOrganizationalChart"/>
    <dgm:cxn modelId="{C0385078-A28E-4C31-867E-0328AA23AB01}" type="presParOf" srcId="{3C87CCFF-D6D0-42B0-B8F8-2A4520E53A46}" destId="{3DE8379A-AC29-4DDA-9A8B-30B5A1970E5C}" srcOrd="2" destOrd="0" presId="urn:microsoft.com/office/officeart/2008/layout/NameandTitleOrganizationalChart"/>
    <dgm:cxn modelId="{7D4F881D-1223-4824-B7ED-A8F2D9E1D646}" type="presParOf" srcId="{D6FA8F4F-E125-4528-A45F-CA836B12C049}" destId="{9B761B9D-A60A-47C6-898F-874A69F99ADA}" srcOrd="2" destOrd="0" presId="urn:microsoft.com/office/officeart/2008/layout/NameandTitleOrganizationalChart"/>
    <dgm:cxn modelId="{4B4B769A-4915-46AF-A831-3D1CF66DCD71}" type="presParOf" srcId="{D6FA8F4F-E125-4528-A45F-CA836B12C049}" destId="{3DF0CA53-7B11-405B-9776-26825C5871B3}" srcOrd="3" destOrd="0" presId="urn:microsoft.com/office/officeart/2008/layout/NameandTitleOrganizationalChart"/>
    <dgm:cxn modelId="{798E71A7-43E3-4912-99CD-F85C561FF06C}" type="presParOf" srcId="{3DF0CA53-7B11-405B-9776-26825C5871B3}" destId="{7857BDD0-4A7F-4256-9866-AA5A39C6B3DA}" srcOrd="0" destOrd="0" presId="urn:microsoft.com/office/officeart/2008/layout/NameandTitleOrganizationalChart"/>
    <dgm:cxn modelId="{2E4CC899-4656-4B48-A31F-6F8B4E750ABE}" type="presParOf" srcId="{7857BDD0-4A7F-4256-9866-AA5A39C6B3DA}" destId="{AB50D184-0F5D-465C-804D-5E33620F00D5}" srcOrd="0" destOrd="0" presId="urn:microsoft.com/office/officeart/2008/layout/NameandTitleOrganizationalChart"/>
    <dgm:cxn modelId="{29924F06-DAD3-4793-B589-DC9C95550284}" type="presParOf" srcId="{7857BDD0-4A7F-4256-9866-AA5A39C6B3DA}" destId="{27238A48-5011-4DD6-93B1-DF38B79293FB}" srcOrd="1" destOrd="0" presId="urn:microsoft.com/office/officeart/2008/layout/NameandTitleOrganizationalChart"/>
    <dgm:cxn modelId="{60730F7F-4530-4FF8-9499-5CFACFF9E443}" type="presParOf" srcId="{7857BDD0-4A7F-4256-9866-AA5A39C6B3DA}" destId="{7D6F3CE3-1A50-4B7E-9EA7-58458FEDCD7C}" srcOrd="2" destOrd="0" presId="urn:microsoft.com/office/officeart/2008/layout/NameandTitleOrganizationalChart"/>
    <dgm:cxn modelId="{852CF6E2-71A4-4571-ACD4-A305A3C57D38}" type="presParOf" srcId="{3DF0CA53-7B11-405B-9776-26825C5871B3}" destId="{54027BD1-5F4C-48AA-A586-E0E4269089A0}" srcOrd="1" destOrd="0" presId="urn:microsoft.com/office/officeart/2008/layout/NameandTitleOrganizationalChart"/>
    <dgm:cxn modelId="{5AE2801B-FC7C-4994-8878-C402147C2440}" type="presParOf" srcId="{3DF0CA53-7B11-405B-9776-26825C5871B3}" destId="{F3933423-FB51-470D-BAFA-31BC37B9BAF1}" srcOrd="2" destOrd="0" presId="urn:microsoft.com/office/officeart/2008/layout/NameandTitleOrganizationalChart"/>
    <dgm:cxn modelId="{7C7AAF30-D0CB-43F8-AAFE-DB31DE59B86D}" type="presParOf" srcId="{D6FA8F4F-E125-4528-A45F-CA836B12C049}" destId="{35AE0A7E-B625-4371-B801-E5211FF905D5}" srcOrd="4" destOrd="0" presId="urn:microsoft.com/office/officeart/2008/layout/NameandTitleOrganizationalChart"/>
    <dgm:cxn modelId="{18280EA0-19B2-4611-AF86-2B7277B6A294}" type="presParOf" srcId="{D6FA8F4F-E125-4528-A45F-CA836B12C049}" destId="{16AE773D-24AE-4D0C-BE04-52C1517A8677}" srcOrd="5" destOrd="0" presId="urn:microsoft.com/office/officeart/2008/layout/NameandTitleOrganizationalChart"/>
    <dgm:cxn modelId="{75431902-AE37-4FDB-9B95-4E5F24C16E58}" type="presParOf" srcId="{16AE773D-24AE-4D0C-BE04-52C1517A8677}" destId="{BD40304D-5941-441D-B09F-0EE8B75B074E}" srcOrd="0" destOrd="0" presId="urn:microsoft.com/office/officeart/2008/layout/NameandTitleOrganizationalChart"/>
    <dgm:cxn modelId="{BD547891-AC2D-4757-B830-7F1D0474BEA2}" type="presParOf" srcId="{BD40304D-5941-441D-B09F-0EE8B75B074E}" destId="{6F0335F9-531C-44FE-A9E4-09D59D3F8B56}" srcOrd="0" destOrd="0" presId="urn:microsoft.com/office/officeart/2008/layout/NameandTitleOrganizationalChart"/>
    <dgm:cxn modelId="{A35965BA-6785-4436-8C34-C5EC5406F534}" type="presParOf" srcId="{BD40304D-5941-441D-B09F-0EE8B75B074E}" destId="{29D9245B-528D-441E-B9C3-80AC1E06BA1E}" srcOrd="1" destOrd="0" presId="urn:microsoft.com/office/officeart/2008/layout/NameandTitleOrganizationalChart"/>
    <dgm:cxn modelId="{AA60E287-8932-489B-8B85-EBEFA929ACB0}" type="presParOf" srcId="{BD40304D-5941-441D-B09F-0EE8B75B074E}" destId="{E7EEBF4D-6555-42A1-9C48-FCACF16DEF4B}" srcOrd="2" destOrd="0" presId="urn:microsoft.com/office/officeart/2008/layout/NameandTitleOrganizationalChart"/>
    <dgm:cxn modelId="{FB8A166C-D709-4227-9FA8-37E9284FF62C}" type="presParOf" srcId="{16AE773D-24AE-4D0C-BE04-52C1517A8677}" destId="{CDE7EC68-F47C-48DF-80C2-56F280B3A60D}" srcOrd="1" destOrd="0" presId="urn:microsoft.com/office/officeart/2008/layout/NameandTitleOrganizationalChart"/>
    <dgm:cxn modelId="{4152CFA2-2825-41CD-9253-7C00A6577DED}" type="presParOf" srcId="{16AE773D-24AE-4D0C-BE04-52C1517A8677}" destId="{6537323F-5609-4609-BE16-E78215148A4C}" srcOrd="2" destOrd="0" presId="urn:microsoft.com/office/officeart/2008/layout/NameandTitleOrganizationalChart"/>
    <dgm:cxn modelId="{FC353B83-C5F6-40E9-A061-FA405914D69E}" type="presParOf" srcId="{D6FA8F4F-E125-4528-A45F-CA836B12C049}" destId="{36A2B243-D828-416C-976C-027EBF08115B}" srcOrd="6" destOrd="0" presId="urn:microsoft.com/office/officeart/2008/layout/NameandTitleOrganizationalChart"/>
    <dgm:cxn modelId="{BBCA0D0E-27F1-4CC7-B5E3-4C484521FD14}" type="presParOf" srcId="{D6FA8F4F-E125-4528-A45F-CA836B12C049}" destId="{BA43A7E7-933A-42AC-B93D-F538A0ABEE75}" srcOrd="7" destOrd="0" presId="urn:microsoft.com/office/officeart/2008/layout/NameandTitleOrganizationalChart"/>
    <dgm:cxn modelId="{14F40B4A-7DD1-4E78-A86E-03A025FAFAF8}" type="presParOf" srcId="{BA43A7E7-933A-42AC-B93D-F538A0ABEE75}" destId="{93B3637C-B4CD-4FC3-9BA0-C62FAB537A32}" srcOrd="0" destOrd="0" presId="urn:microsoft.com/office/officeart/2008/layout/NameandTitleOrganizationalChart"/>
    <dgm:cxn modelId="{AEF45FE4-3246-4778-A392-4575E3E92A74}" type="presParOf" srcId="{93B3637C-B4CD-4FC3-9BA0-C62FAB537A32}" destId="{2945BBFD-3273-4D06-B93E-14C9D6453BC7}" srcOrd="0" destOrd="0" presId="urn:microsoft.com/office/officeart/2008/layout/NameandTitleOrganizationalChart"/>
    <dgm:cxn modelId="{365A5E72-E0B9-44E9-B128-DA1609F6A339}" type="presParOf" srcId="{93B3637C-B4CD-4FC3-9BA0-C62FAB537A32}" destId="{F46C7155-6E04-43D8-920B-F6CC80543323}" srcOrd="1" destOrd="0" presId="urn:microsoft.com/office/officeart/2008/layout/NameandTitleOrganizationalChart"/>
    <dgm:cxn modelId="{40B81D6E-00BA-4A75-AF5F-88C39A04D5C7}" type="presParOf" srcId="{93B3637C-B4CD-4FC3-9BA0-C62FAB537A32}" destId="{5EF7709A-C467-4B44-9A67-1EB7A6ED6C46}" srcOrd="2" destOrd="0" presId="urn:microsoft.com/office/officeart/2008/layout/NameandTitleOrganizationalChart"/>
    <dgm:cxn modelId="{2CE101F3-623C-4F75-BD4A-84721699422F}" type="presParOf" srcId="{BA43A7E7-933A-42AC-B93D-F538A0ABEE75}" destId="{9314ADE6-CD17-4D75-8801-0A847556A4A9}" srcOrd="1" destOrd="0" presId="urn:microsoft.com/office/officeart/2008/layout/NameandTitleOrganizationalChart"/>
    <dgm:cxn modelId="{58575B02-BD3D-45AE-A772-29FE8721EE21}" type="presParOf" srcId="{BA43A7E7-933A-42AC-B93D-F538A0ABEE75}" destId="{AFD785CF-CEEA-45F6-A8A1-FC8116708013}" srcOrd="2" destOrd="0" presId="urn:microsoft.com/office/officeart/2008/layout/NameandTitleOrganizationalChart"/>
    <dgm:cxn modelId="{1831F8A7-CA36-465F-A880-3B0E653926A1}" type="presParOf" srcId="{2FAEECF5-D882-4C1B-B5E3-D64DB924856B}" destId="{7ECCAE8C-9DDC-4BD1-89E6-66F995E88DF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B243-D828-416C-976C-027EBF08115B}">
      <dsp:nvSpPr>
        <dsp:cNvPr id="0" name=""/>
        <dsp:cNvSpPr/>
      </dsp:nvSpPr>
      <dsp:spPr>
        <a:xfrm>
          <a:off x="5360437" y="2523654"/>
          <a:ext cx="4059396" cy="647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447"/>
              </a:lnTo>
              <a:lnTo>
                <a:pt x="4059396" y="406447"/>
              </a:lnTo>
              <a:lnTo>
                <a:pt x="4059396" y="6472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E0A7E-B625-4371-B801-E5211FF905D5}">
      <dsp:nvSpPr>
        <dsp:cNvPr id="0" name=""/>
        <dsp:cNvSpPr/>
      </dsp:nvSpPr>
      <dsp:spPr>
        <a:xfrm>
          <a:off x="5360437" y="2523654"/>
          <a:ext cx="1385065" cy="647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447"/>
              </a:lnTo>
              <a:lnTo>
                <a:pt x="1385065" y="406447"/>
              </a:lnTo>
              <a:lnTo>
                <a:pt x="1385065" y="6472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61B9D-A60A-47C6-898F-874A69F99ADA}">
      <dsp:nvSpPr>
        <dsp:cNvPr id="0" name=""/>
        <dsp:cNvSpPr/>
      </dsp:nvSpPr>
      <dsp:spPr>
        <a:xfrm>
          <a:off x="3853609" y="2523654"/>
          <a:ext cx="1506827" cy="647264"/>
        </a:xfrm>
        <a:custGeom>
          <a:avLst/>
          <a:gdLst/>
          <a:ahLst/>
          <a:cxnLst/>
          <a:rect l="0" t="0" r="0" b="0"/>
          <a:pathLst>
            <a:path>
              <a:moveTo>
                <a:pt x="1506827" y="0"/>
              </a:moveTo>
              <a:lnTo>
                <a:pt x="1506827" y="406447"/>
              </a:lnTo>
              <a:lnTo>
                <a:pt x="0" y="406447"/>
              </a:lnTo>
              <a:lnTo>
                <a:pt x="0" y="6472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A205-6ABC-4600-A7E0-DDE609460F14}">
      <dsp:nvSpPr>
        <dsp:cNvPr id="0" name=""/>
        <dsp:cNvSpPr/>
      </dsp:nvSpPr>
      <dsp:spPr>
        <a:xfrm>
          <a:off x="1101704" y="2523654"/>
          <a:ext cx="4258732" cy="647264"/>
        </a:xfrm>
        <a:custGeom>
          <a:avLst/>
          <a:gdLst/>
          <a:ahLst/>
          <a:cxnLst/>
          <a:rect l="0" t="0" r="0" b="0"/>
          <a:pathLst>
            <a:path>
              <a:moveTo>
                <a:pt x="4258732" y="0"/>
              </a:moveTo>
              <a:lnTo>
                <a:pt x="4258732" y="406447"/>
              </a:lnTo>
              <a:lnTo>
                <a:pt x="0" y="406447"/>
              </a:lnTo>
              <a:lnTo>
                <a:pt x="0" y="6472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E5CE5-BB38-40AC-AA6A-DCDC3B0FBD03}">
      <dsp:nvSpPr>
        <dsp:cNvPr id="0" name=""/>
        <dsp:cNvSpPr/>
      </dsp:nvSpPr>
      <dsp:spPr>
        <a:xfrm>
          <a:off x="3909629" y="1491580"/>
          <a:ext cx="2901615" cy="1032073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145637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354,4</a:t>
          </a:r>
          <a:endParaRPr lang="uk-UA" sz="5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3909629" y="1491580"/>
        <a:ext cx="2901615" cy="1032073"/>
      </dsp:txXfrm>
    </dsp:sp>
    <dsp:sp modelId="{44F17EA0-F242-4E6C-B4B0-01EC89E87D6B}">
      <dsp:nvSpPr>
        <dsp:cNvPr id="0" name=""/>
        <dsp:cNvSpPr/>
      </dsp:nvSpPr>
      <dsp:spPr>
        <a:xfrm>
          <a:off x="4762428" y="2325082"/>
          <a:ext cx="1794024" cy="445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kern="1200" dirty="0"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4762428" y="2325082"/>
        <a:ext cx="1794024" cy="445935"/>
      </dsp:txXfrm>
    </dsp:sp>
    <dsp:sp modelId="{F65AE1E1-1C50-4FA2-9047-D46ED532BB08}">
      <dsp:nvSpPr>
        <dsp:cNvPr id="0" name=""/>
        <dsp:cNvSpPr/>
      </dsp:nvSpPr>
      <dsp:spPr>
        <a:xfrm>
          <a:off x="105024" y="3170918"/>
          <a:ext cx="1993360" cy="1032073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145637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180,1</a:t>
          </a:r>
          <a:endParaRPr lang="uk-UA" sz="38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105024" y="3170918"/>
        <a:ext cx="1993360" cy="1032073"/>
      </dsp:txXfrm>
    </dsp:sp>
    <dsp:sp modelId="{E66EA74F-5E91-4CCC-AE0A-00CAE8F82FE3}">
      <dsp:nvSpPr>
        <dsp:cNvPr id="0" name=""/>
        <dsp:cNvSpPr/>
      </dsp:nvSpPr>
      <dsp:spPr>
        <a:xfrm>
          <a:off x="426122" y="3987096"/>
          <a:ext cx="1949171" cy="672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122" y="3987096"/>
        <a:ext cx="1949171" cy="672688"/>
      </dsp:txXfrm>
    </dsp:sp>
    <dsp:sp modelId="{AB50D184-0F5D-465C-804D-5E33620F00D5}">
      <dsp:nvSpPr>
        <dsp:cNvPr id="0" name=""/>
        <dsp:cNvSpPr/>
      </dsp:nvSpPr>
      <dsp:spPr>
        <a:xfrm>
          <a:off x="2856928" y="3170918"/>
          <a:ext cx="1993360" cy="1032073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5637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15</a:t>
          </a: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2856928" y="3170918"/>
        <a:ext cx="1993360" cy="1032073"/>
      </dsp:txXfrm>
    </dsp:sp>
    <dsp:sp modelId="{27238A48-5011-4DD6-93B1-DF38B79293FB}">
      <dsp:nvSpPr>
        <dsp:cNvPr id="0" name=""/>
        <dsp:cNvSpPr/>
      </dsp:nvSpPr>
      <dsp:spPr>
        <a:xfrm>
          <a:off x="3000706" y="3997241"/>
          <a:ext cx="2229147" cy="6888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0706" y="3997241"/>
        <a:ext cx="2229147" cy="688878"/>
      </dsp:txXfrm>
    </dsp:sp>
    <dsp:sp modelId="{6F0335F9-531C-44FE-A9E4-09D59D3F8B56}">
      <dsp:nvSpPr>
        <dsp:cNvPr id="0" name=""/>
        <dsp:cNvSpPr/>
      </dsp:nvSpPr>
      <dsp:spPr>
        <a:xfrm>
          <a:off x="5748821" y="3170918"/>
          <a:ext cx="1993360" cy="1032073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5637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</a:t>
          </a: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5748821" y="3170918"/>
        <a:ext cx="1993360" cy="1032073"/>
      </dsp:txXfrm>
    </dsp:sp>
    <dsp:sp modelId="{29D9245B-528D-441E-B9C3-80AC1E06BA1E}">
      <dsp:nvSpPr>
        <dsp:cNvPr id="0" name=""/>
        <dsp:cNvSpPr/>
      </dsp:nvSpPr>
      <dsp:spPr>
        <a:xfrm rot="11196674">
          <a:off x="8803619" y="4067123"/>
          <a:ext cx="1794024" cy="6753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803619" y="4067123"/>
        <a:ext cx="1794024" cy="675378"/>
      </dsp:txXfrm>
    </dsp:sp>
    <dsp:sp modelId="{2945BBFD-3273-4D06-B93E-14C9D6453BC7}">
      <dsp:nvSpPr>
        <dsp:cNvPr id="0" name=""/>
        <dsp:cNvSpPr/>
      </dsp:nvSpPr>
      <dsp:spPr>
        <a:xfrm>
          <a:off x="8423153" y="3170918"/>
          <a:ext cx="1993360" cy="1032073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5637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,</a:t>
          </a:r>
          <a:r>
            <a:rPr lang="en-US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8423153" y="3170918"/>
        <a:ext cx="1993360" cy="1032073"/>
      </dsp:txXfrm>
    </dsp:sp>
    <dsp:sp modelId="{F46C7155-6E04-43D8-920B-F6CC80543323}">
      <dsp:nvSpPr>
        <dsp:cNvPr id="0" name=""/>
        <dsp:cNvSpPr/>
      </dsp:nvSpPr>
      <dsp:spPr>
        <a:xfrm>
          <a:off x="6238142" y="4009093"/>
          <a:ext cx="1794024" cy="6804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 БЮДЖЕТУ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38142" y="4009093"/>
        <a:ext cx="1794024" cy="680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73AF5-EFB1-4FD0-9AFD-4479219C7A6C}" type="datetimeFigureOut">
              <a:rPr lang="uk-UA" smtClean="0"/>
              <a:t>05.08.2024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A1346-D149-497F-ABF4-5A71F60392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792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4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FBF03646-71CD-4A9A-8F8B-21BD5E94C2DF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6"/>
            <a:ext cx="5388610" cy="388486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52225EB-D613-4E46-857E-3A7C61EB5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4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7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5363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uk-UA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3E0A69A-BD5D-4AA1-8448-6CD2D15D2600}" type="slidenum">
              <a:rPr lang="ru-RU" sz="1200">
                <a:solidFill>
                  <a:prstClr val="black"/>
                </a:solidFill>
                <a:latin typeface="Calibri" panose="020F0502020204030204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46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9459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902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92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4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6AB57-DF07-19F8-2AA5-870A1B86E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73370A8-7586-A6C0-F665-4DD93D58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A462C6D-0E85-A818-2023-15CCA97B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2209817-55DC-9E5D-3FA9-CA0DFC2F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1C0667C-EBBC-2A34-7A62-E160C380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1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5693D-6D81-CBF8-1EEA-9A286E7E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E7563F-5B46-E393-C685-7325DA298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9D45DAB-C419-A4AC-7248-5E9A5CBC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3483B6C-4B11-17C2-E2C8-5404B611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6E78CC-F89E-36AC-FE3C-A7722609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3522A78-017B-8499-E7EF-FF01473D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FA63F70-CC8E-DCAA-5D64-EEEAE25C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954A0A-4918-1D0D-99CF-A93E0BD9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DDD5E6F-1C23-577B-6F70-FD4195B1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F8CE986-EFE7-B4C8-3992-EF8A4371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8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>
            <a:spLocks noGrp="1"/>
          </p:cNvSpPr>
          <p:nvPr>
            <p:ph type="title"/>
          </p:nvPr>
        </p:nvSpPr>
        <p:spPr>
          <a:xfrm>
            <a:off x="2565200" y="796567"/>
            <a:ext cx="7061600" cy="1340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76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473FE-4B3A-D047-E2E7-62559C8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BC3260-8C9F-C299-0367-2C9B28004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1D8F93-AEC5-2890-586A-F183377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D386BE1-4617-2A4A-EE4B-AA39C0D98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1179948-3626-C8AB-CED3-643D51BD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6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EFCD3-30EF-A61C-7BF2-EF447A4B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C965E5D-C579-7C88-6E62-5E32FA23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24CAE49-AD0C-079C-8EDC-521F322B6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83F5968-D4D5-BE47-1AA4-94D5ED11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1B068B-5EEC-29BA-6D90-C31AAFC9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4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37A75-C3AD-5D6A-1012-2FC0959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67E52EB-480B-CFD7-1927-53BE7461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869690E-F454-8E88-89FF-9A4DA0EE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CDAE66E-44D5-4479-DFF7-D9FCB292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CCE0CCF-FF51-8AC1-A11F-995E3051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9FE968-DE02-9177-E590-1CB1DBE8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9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F407C-951D-ADC2-68EF-2551F8D9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F86DA29-8AB0-A367-700A-3FCCCB01D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63D1F5D-3E9A-2AFF-C263-9CDD620C1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1B5AB39-CA20-2BE1-22D2-86E693F0E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EC48D66-7E72-A3B6-544E-0BF2A1F76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B4BEA18-21EB-59BE-73E8-9A99CC75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5319C55-A25D-FD9B-3F61-EE08951D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2AD1556-1202-9A58-EE81-14D2036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1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2D6C2-90A4-D7C0-FB18-7E9C1322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F268AE5-2D42-0D67-28D3-8166606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0064FF1-3B78-108A-AA35-A1963225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572B3BE-6B5D-CB6C-4509-45F3D7BB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4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0943F2E-4D5B-C564-2C8F-B28C699BE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D5EF3E5-D304-1B3A-AD10-A371861B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DEF1EB-98DB-D071-1BD9-6053F179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29285-91BC-8897-1014-57A170F2B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0740A44-9679-9926-F191-09132FFB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E024FBC-37C6-303D-12C6-EB41FDF7D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3816E69-53DA-CC66-FEEC-6E8F017D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A78EA4D-F4D3-DCF4-7F4C-D83DF03C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1D993E4-9A94-4B63-5284-113579CF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6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615E-BED9-8F63-4B23-DE62D761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BCC950B-7FAC-B11F-CA32-E32AF4A25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2383AB0-ADE5-7CE3-A0D4-38D9E06B6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C37FBC0-27F7-2C20-11DC-FD2D0C244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F3EE38A-E3FC-8A8D-3FDA-2E6B805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85377D7-C71F-A314-3B4B-F60D1038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5ECF8AC-EBCD-FD70-9C50-B6FF32D3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483F1BF-C4D5-E806-BBA8-AA358F2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17DF83-0E23-93AF-2708-E2141238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D799-C5A0-445E-86BA-65B8CEB10103}" type="datetimeFigureOut">
              <a:rPr lang="ru-RU" smtClean="0"/>
              <a:t>05.08.2024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0138647-A556-FD88-CF38-144B666F2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56C5C01-58E2-3DF4-2F48-5F909A0F0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mailto:fin@zt-rada.gov.u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A0B153DB-C8D3-6B2E-7569-42D9F4AC7F08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0409"/>
            <a:ext cx="12192000" cy="114759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AE71F-BA0B-00AD-8179-F3DA6B2CB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330036" y="96776"/>
            <a:ext cx="10257906" cy="41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CE9D66-6E49-B913-190E-6439E2E1946D}"/>
              </a:ext>
            </a:extLst>
          </p:cNvPr>
          <p:cNvSpPr txBox="1"/>
          <p:nvPr/>
        </p:nvSpPr>
        <p:spPr>
          <a:xfrm>
            <a:off x="904973" y="4350707"/>
            <a:ext cx="1068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37160" algn="ctr" defTabSz="912813" eaLnBrk="1" fontAlgn="auto" hangingPunct="1">
              <a:lnSpc>
                <a:spcPts val="4000"/>
              </a:lnSpc>
              <a:spcAft>
                <a:spcPts val="0"/>
              </a:spcAft>
              <a:buFontTx/>
              <a:buNone/>
              <a:defRPr/>
            </a:pP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ЗВІТ про виконання бюджету 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0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ЖИТОМИРСЬКОЇ МІСЬКОЇ ТЕРИТОРІАЛЬНОЇ ГРОМАДИ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за</a:t>
            </a:r>
            <a:r>
              <a:rPr lang="uk-UA" sz="3400" b="1" dirty="0" smtClean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 І півріччя 2024 року</a:t>
            </a:r>
            <a:endParaRPr lang="uk-UA" sz="3400" b="1" i="1" u="sng" dirty="0">
              <a:latin typeface="Arial" panose="020B0604020202020204" pitchFamily="34" charset="0"/>
              <a:ea typeface="Malgun Gothic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0A3992B5-A068-6282-3DD5-9C2E4F166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5283226"/>
              </p:ext>
            </p:extLst>
          </p:nvPr>
        </p:nvGraphicFramePr>
        <p:xfrm>
          <a:off x="741868" y="331926"/>
          <a:ext cx="10720874" cy="598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4DC567-DBAB-402E-3AE1-09A00FE9D9F8}"/>
              </a:ext>
            </a:extLst>
          </p:cNvPr>
          <p:cNvSpPr txBox="1"/>
          <p:nvPr/>
        </p:nvSpPr>
        <p:spPr>
          <a:xfrm>
            <a:off x="135163" y="404622"/>
            <a:ext cx="110179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4200" dirty="0" smtClean="0">
                <a:latin typeface="Arial Black" panose="020B0A04020102020204" pitchFamily="34" charset="0"/>
                <a:cs typeface="Mongolian Baiti" panose="03000500000000000000" pitchFamily="66" charset="0"/>
              </a:rPr>
              <a:t>ВИДАТКИ СПЕЦІАЛЬНОГО ФОНДУ</a:t>
            </a:r>
            <a:endParaRPr lang="uk-UA" sz="4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6366686" y="1450206"/>
            <a:ext cx="1226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597212"/>
              </p:ext>
            </p:extLst>
          </p:nvPr>
        </p:nvGraphicFramePr>
        <p:xfrm>
          <a:off x="698500" y="5972808"/>
          <a:ext cx="10594811" cy="609600"/>
        </p:xfrm>
        <a:graphic>
          <a:graphicData uri="http://schemas.openxmlformats.org/drawingml/2006/table">
            <a:tbl>
              <a:tblPr/>
              <a:tblGrid>
                <a:gridCol w="10594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бюджету розвитку – 20,8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684320" y="4314307"/>
            <a:ext cx="1745672" cy="689956"/>
          </a:xfrm>
          <a:prstGeom prst="rect">
            <a:avLst/>
          </a:prstGeom>
          <a:solidFill>
            <a:schemeClr val="bg1"/>
          </a:solidFill>
          <a:ln>
            <a:solidFill>
              <a:srgbClr val="1E6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 МІЖНАРОДНИХ ОРГАНІЗАЦІЙ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29941" y="490365"/>
            <a:ext cx="9807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Упродовж  </a:t>
            </a: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І півріччя 2024 </a:t>
            </a: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року забезпечено </a:t>
            </a:r>
          </a:p>
          <a:p>
            <a:pPr algn="ctr" eaLnBrk="1" hangingPunct="1"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своєчасну та в повному обсязі </a:t>
            </a:r>
          </a:p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виплату заробітної плати працівникам бюджетної сфери, </a:t>
            </a:r>
          </a:p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оплату комунальних послуг та спожитих </a:t>
            </a: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енергоносіїв</a:t>
            </a:r>
          </a:p>
          <a:p>
            <a:pPr algn="ctr" eaLnBrk="1" hangingPunct="1">
              <a:defRPr/>
            </a:pP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Кредиторська заборгованість по бюджету</a:t>
            </a:r>
          </a:p>
          <a:p>
            <a:pPr algn="ctr" eaLnBrk="1" hangingPunct="1">
              <a:defRPr/>
            </a:pP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 - </a:t>
            </a: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відсутня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42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011" y="332510"/>
            <a:ext cx="11496502" cy="491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ВДЯЧНІСТЬ</a:t>
            </a:r>
          </a:p>
          <a:p>
            <a:pPr algn="ctr" eaLnBrk="1" hangingPunct="1">
              <a:defRPr/>
            </a:pPr>
            <a:endParaRPr lang="uk-UA" sz="2400" b="1" dirty="0" smtClean="0">
              <a:solidFill>
                <a:schemeClr val="tx2"/>
              </a:solidFill>
              <a:cs typeface="Arial" charset="0"/>
            </a:endParaRPr>
          </a:p>
          <a:p>
            <a:pPr algn="ctr">
              <a:defRPr/>
            </a:pPr>
            <a:r>
              <a:rPr lang="uk-UA" sz="4000" dirty="0" smtClean="0">
                <a:solidFill>
                  <a:schemeClr val="tx2"/>
                </a:solidFill>
              </a:rPr>
              <a:t>усім </a:t>
            </a:r>
            <a:r>
              <a:rPr lang="uk-UA" sz="4000" dirty="0">
                <a:solidFill>
                  <a:schemeClr val="tx2"/>
                </a:solidFill>
              </a:rPr>
              <a:t>суб’єктам господарювання за уміння поєднувати розвиток підприємства і власного бізнесу, та за підтримку економіки держави, які виконують свій податковий обов’язок та продовжують у цих складних умовах наповнювати бюджет громади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4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425923B6-795F-F4E4-3470-A702BC36F3F7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9664"/>
            <a:ext cx="12192000" cy="114759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5904CC-43CC-1D57-9DB3-6BD380A76362}"/>
              </a:ext>
            </a:extLst>
          </p:cNvPr>
          <p:cNvSpPr txBox="1"/>
          <p:nvPr/>
        </p:nvSpPr>
        <p:spPr>
          <a:xfrm>
            <a:off x="499398" y="4217822"/>
            <a:ext cx="705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>
                <a:latin typeface="Montserrat ExtraBold" panose="00000900000000000000" pitchFamily="2" charset="-52"/>
                <a:ea typeface="Malgun Gothic" pitchFamily="34" charset="-127"/>
                <a:cs typeface="Angsana New" pitchFamily="18" charset="-34"/>
              </a:rPr>
              <a:t>ДЯКУЮ ЗА УВАГУ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6CC896C4-1552-FE9A-45CF-9CCF0EDBE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" y="0"/>
            <a:ext cx="8528358" cy="42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0E91D-600E-3E8C-FA77-C598187CB3D0}"/>
              </a:ext>
            </a:extLst>
          </p:cNvPr>
          <p:cNvSpPr txBox="1"/>
          <p:nvPr/>
        </p:nvSpPr>
        <p:spPr>
          <a:xfrm>
            <a:off x="8106054" y="394981"/>
            <a:ext cx="374050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БЮДЖЕТУ ТА ФІНАНСІВ ЖИТОМИРСЬКОЇ МІСЬКОЇ РАДИ</a:t>
            </a:r>
          </a:p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+38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0412 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48-12-25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fin@zt-rada.gov.ua</a:t>
            </a:r>
            <a:r>
              <a:rPr lang="uk-UA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b="0" i="0" dirty="0" smtClean="0">
              <a:solidFill>
                <a:srgbClr val="4F5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https://zt-rada.gov.ua/?pages=1842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437" y="1564533"/>
            <a:ext cx="3668507" cy="265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152" y="912284"/>
            <a:ext cx="9554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152" y="423333"/>
            <a:ext cx="9554633" cy="4770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uk-UA" altLang="uk-UA" sz="3200" dirty="0">
                <a:latin typeface="Arial Black" panose="020B0A04020102020204" pitchFamily="34" charset="0"/>
              </a:rPr>
              <a:t>ОСНОВНІ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ПРІОРИТЕТИ </a:t>
            </a:r>
            <a:r>
              <a:rPr lang="uk-UA" altLang="uk-UA" sz="3200" dirty="0">
                <a:latin typeface="Arial Black" panose="020B0A04020102020204" pitchFamily="34" charset="0"/>
              </a:rPr>
              <a:t>БЮДЖЕТУ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2024 </a:t>
            </a:r>
            <a:endParaRPr lang="uk-UA" alt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14" name="Таблиця 13">
            <a:extLst>
              <a:ext uri="{FF2B5EF4-FFF2-40B4-BE49-F238E27FC236}">
                <a16:creationId xmlns:a16="http://schemas.microsoft.com/office/drawing/2014/main" id="{9CC7E1E1-8134-C363-DAAD-EC30FE1CB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20827"/>
              </p:ext>
            </p:extLst>
          </p:nvPr>
        </p:nvGraphicFramePr>
        <p:xfrm>
          <a:off x="584199" y="1231901"/>
          <a:ext cx="8667865" cy="5379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956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7574909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</a:tblGrid>
              <a:tr h="1403883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uk-UA" sz="3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Пріоритетне спрямування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коштів бюджету громади на </a:t>
                      </a: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підтримку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Збройних Сил України та заходів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безпеки</a:t>
                      </a:r>
                      <a:endParaRPr lang="uk-UA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737401"/>
                  </a:ext>
                </a:extLst>
              </a:tr>
              <a:tr h="1139000">
                <a:tc>
                  <a:txBody>
                    <a:bodyPr/>
                    <a:lstStyle/>
                    <a:p>
                      <a:pPr algn="ctr"/>
                      <a:endParaRPr lang="uk-UA" sz="19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соціальної підтримки військовослужбовців, членів їх</a:t>
                      </a:r>
                      <a:r>
                        <a:rPr lang="uk-UA" sz="2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сімей, родин загиблих під час військової агресії російської федерації проти України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5340788"/>
                  </a:ext>
                </a:extLst>
              </a:tr>
              <a:tr h="1734986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своєчасного фінансування бюджетної сфери, житлово-комунального господарства, транспортної інфраструктури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289625"/>
                  </a:ext>
                </a:extLst>
              </a:tr>
              <a:tr h="410573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sz="28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3973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638084"/>
                  </a:ext>
                </a:extLst>
              </a:tr>
            </a:tbl>
          </a:graphicData>
        </a:graphic>
      </p:graphicFrame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540AC423-40A6-CC85-70F3-65273F8FAE17}"/>
              </a:ext>
            </a:extLst>
          </p:cNvPr>
          <p:cNvCxnSpPr/>
          <p:nvPr/>
        </p:nvCxnSpPr>
        <p:spPr>
          <a:xfrm>
            <a:off x="10008254" y="1590760"/>
            <a:ext cx="0" cy="45508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>
            <a:off x="789706" y="313389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09099" y="466620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811876" y="180108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3098492"/>
      </p:ext>
    </p:extLst>
  </p:cSld>
  <p:clrMapOvr>
    <a:masterClrMapping/>
  </p:clrMapOvr>
  <p:transition spd="slow" advTm="628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User\Desktop\89083557_2705746462867567_1301258778678657024_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 flipH="1" flipV="1">
            <a:off x="691549" y="233032"/>
            <a:ext cx="2828982" cy="342837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145130" y="81975"/>
            <a:ext cx="4950573" cy="65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НАДХОДЖЕННЯ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698499" y="132668"/>
            <a:ext cx="10928128" cy="3219187"/>
            <a:chOff x="4034974" y="248029"/>
            <a:chExt cx="6655917" cy="2339443"/>
          </a:xfrm>
        </p:grpSpPr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051086" y="464321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238216" y="229695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8663449" y="953434"/>
              <a:ext cx="2027442" cy="12749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1 880,8 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0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313304" y="747972"/>
              <a:ext cx="1898969" cy="1349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5333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 2 299,2</a:t>
              </a:r>
              <a:endParaRPr lang="uk-UA" sz="5333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</p:grp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27212"/>
              </p:ext>
            </p:extLst>
          </p:nvPr>
        </p:nvGraphicFramePr>
        <p:xfrm>
          <a:off x="517806" y="6150775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доходів – 51,9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 bwMode="auto">
          <a:xfrm flipH="1">
            <a:off x="8349245" y="953615"/>
            <a:ext cx="34583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418,4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млн </a:t>
            </a:r>
            <a:r>
              <a:rPr lang="uk-UA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грн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СПЕЦІАЛЬНИЙ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фонд</a:t>
            </a:r>
            <a:endParaRPr lang="uk-UA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225" y="3166503"/>
            <a:ext cx="2748248" cy="250466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765" y="3194884"/>
            <a:ext cx="2748248" cy="250466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59" y="3350470"/>
            <a:ext cx="2748248" cy="250466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868" y="3353240"/>
            <a:ext cx="2748248" cy="250466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 flipH="1">
            <a:off x="465506" y="3920531"/>
            <a:ext cx="18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1 502,6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власні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 rot="10800000" flipH="1" flipV="1">
            <a:off x="6609474" y="3723974"/>
            <a:ext cx="12764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184,3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ласні 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 flipH="1">
            <a:off x="10366914" y="3716028"/>
            <a:ext cx="18809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211,5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допомога міжнародних організацій   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 flipH="1">
            <a:off x="2912213" y="3890356"/>
            <a:ext cx="1870363" cy="1233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378,2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51108" y="3000895"/>
            <a:ext cx="856212" cy="548640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824720" y="2993255"/>
            <a:ext cx="822553" cy="547012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8253842" y="2870255"/>
            <a:ext cx="930505" cy="700738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0041745" y="2912754"/>
            <a:ext cx="800847" cy="636781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5" name="Шеврон 16384"/>
          <p:cNvSpPr/>
          <p:nvPr/>
        </p:nvSpPr>
        <p:spPr>
          <a:xfrm rot="10800000">
            <a:off x="3793529" y="1414016"/>
            <a:ext cx="664584" cy="575035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386" name="Шеврон 16385"/>
          <p:cNvSpPr/>
          <p:nvPr/>
        </p:nvSpPr>
        <p:spPr>
          <a:xfrm>
            <a:off x="7678680" y="1406118"/>
            <a:ext cx="711174" cy="570064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158" y="3971799"/>
            <a:ext cx="2748248" cy="2504668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9455006" y="3166503"/>
            <a:ext cx="185536" cy="8740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 bwMode="auto">
          <a:xfrm>
            <a:off x="8516278" y="4605271"/>
            <a:ext cx="18013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22,6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3934" y="160867"/>
            <a:ext cx="11904133" cy="88688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власних доходів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/>
            </a:r>
            <a:b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загального фонду бюджету за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І півр.2024 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по джерелах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  <p:graphicFrame>
        <p:nvGraphicFramePr>
          <p:cNvPr id="3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960708"/>
              </p:ext>
            </p:extLst>
          </p:nvPr>
        </p:nvGraphicFramePr>
        <p:xfrm>
          <a:off x="239185" y="1314453"/>
          <a:ext cx="11658598" cy="5216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45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8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3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0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 / -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%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доходи фізичних осіб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865,4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873,6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8,2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101,0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Єдиний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311,9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296,4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-15,5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95,0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майно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110,7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116,6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5,9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105,4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Акцизний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169,1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157,9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- 11,2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93,4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Інші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56,8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58,1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1,3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102,3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6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43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РАЗОМ</a:t>
                      </a:r>
                      <a:endParaRPr kumimoji="0" lang="ru-RU" sz="4300" b="1" i="0" u="none" strike="noStrike" cap="none" normalizeH="0" baseline="0" dirty="0">
                        <a:ln>
                          <a:noFill/>
                        </a:ln>
                        <a:solidFill>
                          <a:srgbClr val="BC221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1 513,9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1 502,6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-11,3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99,3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378" name="TextBox 3"/>
          <p:cNvSpPr txBox="1">
            <a:spLocks noChangeArrowheads="1"/>
          </p:cNvSpPr>
          <p:nvPr/>
        </p:nvSpPr>
        <p:spPr bwMode="auto">
          <a:xfrm>
            <a:off x="10991851" y="836084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70485"/>
              </p:ext>
            </p:extLst>
          </p:nvPr>
        </p:nvGraphicFramePr>
        <p:xfrm>
          <a:off x="464024" y="897775"/>
          <a:ext cx="11428905" cy="590291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24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4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6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І півр.2024</a:t>
                      </a: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 І півр.2024</a:t>
                      </a:r>
                      <a:endParaRPr kumimoji="0" lang="ru-RU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+/-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%</a:t>
                      </a:r>
                      <a:endParaRPr kumimoji="0" lang="uk-UA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32155833"/>
                  </a:ext>
                </a:extLst>
              </a:tr>
              <a:tr h="671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 розвитку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26,7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23,4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-3,3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87,6</a:t>
                      </a:r>
                      <a:endParaRPr kumimoji="0" lang="uk-UA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майна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7,8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9,2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1,4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117,8</a:t>
                      </a:r>
                      <a:endParaRPr kumimoji="0" lang="uk-UA" sz="2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землі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18,9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14,2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-4,7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75,2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Цільовий фонд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2,2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1,6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- 0,6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70,3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Фонд природи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1,1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0,5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191,3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5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Arial" charset="0"/>
                          <a:sym typeface="Arial" charset="0"/>
                        </a:rPr>
                        <a:t>Разом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29,5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26,1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-3,4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88,4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2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err="1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Власні</a:t>
                      </a: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надходження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бюджетних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установ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158,2</a:t>
                      </a:r>
                      <a:endParaRPr kumimoji="0" lang="ru-RU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158,2</a:t>
                      </a:r>
                      <a:endParaRPr kumimoji="0" lang="uk-UA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409" name="TextBox 6"/>
          <p:cNvSpPr txBox="1">
            <a:spLocks noChangeArrowheads="1"/>
          </p:cNvSpPr>
          <p:nvPr/>
        </p:nvSpPr>
        <p:spPr bwMode="auto">
          <a:xfrm>
            <a:off x="10988515" y="568558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3934" y="66597"/>
            <a:ext cx="11904133" cy="886884"/>
          </a:xfrm>
          <a:prstGeom prst="rect">
            <a:avLst/>
          </a:prstGeom>
        </p:spPr>
        <p:txBody>
          <a:bodyPr spcFirstLastPara="1" vert="horz" lIns="91440" tIns="45720" rIns="91440" bIns="45720" rtlCol="0" anchor="ctr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власних доходів </a:t>
            </a:r>
            <a:b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спеціального фонду бюджету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 rot="10800000">
            <a:off x="9645805" y="188795"/>
            <a:ext cx="1919817" cy="17272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 rot="10800000">
            <a:off x="7017641" y="410002"/>
            <a:ext cx="1919816" cy="1441451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17951" y="183187"/>
            <a:ext cx="201506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30 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міських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17641" y="338229"/>
            <a:ext cx="191981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144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бюджетних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725633" y="165100"/>
            <a:ext cx="3162755" cy="95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ВИДАТКИ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sp>
        <p:nvSpPr>
          <p:cNvPr id="25" name="Овал 24"/>
          <p:cNvSpPr/>
          <p:nvPr/>
        </p:nvSpPr>
        <p:spPr>
          <a:xfrm rot="10800000">
            <a:off x="8085667" y="2300818"/>
            <a:ext cx="2592917" cy="11535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olidFill>
                <a:schemeClr val="tx2"/>
              </a:solidFill>
              <a:sym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0501" y="2334685"/>
            <a:ext cx="30861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12 </a:t>
            </a:r>
            <a:r>
              <a:rPr lang="uk-UA" sz="3733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ГРК</a:t>
            </a:r>
            <a:endParaRPr lang="ru-RU" sz="3733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0171455" y="1934634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8534989" y="1881345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71967" y="1028701"/>
            <a:ext cx="6383867" cy="5471584"/>
            <a:chOff x="4437063" y="371860"/>
            <a:chExt cx="3888182" cy="3976302"/>
          </a:xfrm>
        </p:grpSpPr>
        <p:sp>
          <p:nvSpPr>
            <p:cNvPr id="16408" name="Google Shape;181;p23"/>
            <p:cNvSpPr>
              <a:spLocks noChangeArrowheads="1"/>
            </p:cNvSpPr>
            <p:nvPr/>
          </p:nvSpPr>
          <p:spPr bwMode="auto">
            <a:xfrm rot="6597701" flipV="1">
              <a:off x="5330825" y="1595438"/>
              <a:ext cx="274637" cy="274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00" tIns="121900" rIns="121900" bIns="121900" anchor="ctr"/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US" altLang="en-US" sz="1867">
                <a:latin typeface="Raleway Light"/>
                <a:sym typeface="Raleway Light"/>
              </a:endParaRPr>
            </a:p>
          </p:txBody>
        </p:sp>
        <p:pic>
          <p:nvPicPr>
            <p:cNvPr id="25626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038916" y="2061833"/>
              <a:ext cx="2268550" cy="230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455397" y="1270322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172406" y="355748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4538907" y="1714727"/>
              <a:ext cx="1799702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1 703,5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6164571" y="2388468"/>
              <a:ext cx="1798413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354,4</a:t>
              </a:r>
              <a:endPara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СПЕЦІАЛЬНИЙ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133630" y="701039"/>
              <a:ext cx="1898969" cy="14239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6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2 057,9</a:t>
              </a:r>
              <a:endParaRPr lang="uk-UA" sz="60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flipH="1">
              <a:off x="6301225" y="1563982"/>
              <a:ext cx="143099" cy="3614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097941" y="1996221"/>
              <a:ext cx="0" cy="43070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 rot="10800000">
            <a:off x="1003511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840385" y="4004733"/>
            <a:ext cx="21124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53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одержувачів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 rot="10800000">
            <a:off x="705696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063" y="3765728"/>
            <a:ext cx="17145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</a:t>
            </a: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11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РК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нижчого рівня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9840385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8591552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887457"/>
              </p:ext>
            </p:extLst>
          </p:nvPr>
        </p:nvGraphicFramePr>
        <p:xfrm>
          <a:off x="698500" y="6064251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видатків – 39,2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734733" y="165100"/>
            <a:ext cx="7061200" cy="47625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uk-UA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загального фонду  ГРК</a:t>
            </a:r>
            <a:endParaRPr lang="ru-RU" altLang="en-US" sz="266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30751"/>
              </p:ext>
            </p:extLst>
          </p:nvPr>
        </p:nvGraphicFramePr>
        <p:xfrm>
          <a:off x="756744" y="740834"/>
          <a:ext cx="10908207" cy="581085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75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81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416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Найменування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anchorCtr="1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І </a:t>
                      </a:r>
                      <a:r>
                        <a:rPr kumimoji="0" lang="ru-RU" altLang="en-US" sz="19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півріччя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2023р.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en-US" sz="1900" b="1" u="none" strike="noStrike" cap="none" normalizeH="0" baseline="0" dirty="0" smtClean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І </a:t>
                      </a:r>
                      <a:r>
                        <a:rPr kumimoji="0" lang="ru-RU" altLang="en-US" sz="19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півріччя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2024р.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+ /-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uk-UA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итома вага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sym typeface="Arial" panose="020B0604020202020204" pitchFamily="34" charset="0"/>
                        </a:rPr>
                        <a:t>Департамент освіти 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860,6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967,5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106,9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56,8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комунального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господарства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68,6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261,0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192,4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15,3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транспорту і зв'язку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134,8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Виконавчий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комітет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56,8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89,8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33,0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соціальної  політики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66,0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76,6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4,5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культури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54,8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62,3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3,7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pitchFamily="34" charset="0"/>
                          <a:sym typeface="Arial" panose="020B0604020202020204" pitchFamily="34" charset="0"/>
                        </a:rPr>
                        <a:t>У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охорони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здоров’я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45,1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42,8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-2,3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2,5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бюджету та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фінансів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287,1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40,4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-246,7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811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у справах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сім'ї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молоді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та спорту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15,1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14,5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0,8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2116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містобудування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та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земельних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відносин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2222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житлового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господарства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-1,8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капітального будівництва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0,1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516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Всього</a:t>
                      </a:r>
                      <a:endParaRPr kumimoji="0" lang="ru-RU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1 599,9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1 703,5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103,6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100,0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991851" y="260352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</p:spTree>
    <p:extLst>
      <p:ext uri="{BB962C8B-B14F-4D97-AF65-F5344CB8AC3E}">
        <p14:creationId xmlns:p14="http://schemas.microsoft.com/office/powerpoint/2010/main" val="153313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95400" y="67734"/>
            <a:ext cx="9984317" cy="57573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en-US" sz="266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видатків загального фонду за </a:t>
            </a:r>
            <a:r>
              <a:rPr lang="ru-RU" altLang="en-US" sz="266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напрямками</a:t>
            </a:r>
            <a:endParaRPr lang="ru-RU" altLang="en-US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573971"/>
              </p:ext>
            </p:extLst>
          </p:nvPr>
        </p:nvGraphicFramePr>
        <p:xfrm>
          <a:off x="624417" y="715434"/>
          <a:ext cx="11328400" cy="521185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472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8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0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43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Найменування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700" b="1" u="none" strike="noStrike" cap="none" dirty="0">
                          <a:sym typeface="Arial"/>
                        </a:rPr>
                        <a:t>Річний план</a:t>
                      </a:r>
                      <a:endParaRPr lang="ru-RU" sz="17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Видатки з  </a:t>
                      </a:r>
                      <a:r>
                        <a:rPr lang="ru-RU" sz="1700" b="1" u="none" strike="noStrike" dirty="0"/>
                        <a:t>початку року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питома вага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/>
                        <a:t>% виконання до плану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>
                          <a:latin typeface="+mn-lt"/>
                        </a:rPr>
                        <a:t>Оплата праці і </a:t>
                      </a:r>
                      <a:r>
                        <a:rPr lang="ru-RU" sz="1900" b="0" u="none" strike="noStrike" dirty="0" smtClean="0">
                          <a:latin typeface="+mn-lt"/>
                        </a:rPr>
                        <a:t>нарахування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1 802,2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890,3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Поточні</a:t>
                      </a:r>
                      <a:r>
                        <a:rPr lang="ru-RU" sz="19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трансферти підприємствам та органам державного управління ін.рівнів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1 092,9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488,9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Предмети, матеріали, обладнання, медикаменти, продукти харчування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105,6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8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Оплата комунальних послуг та енергоносіїв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609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Інші поточні видатки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36,2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Соціальне забезпечення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Резервний фонд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u="none" strike="noStrike" dirty="0" smtClean="0"/>
                        <a:t>Всього</a:t>
                      </a:r>
                      <a:endParaRPr lang="ru-RU" sz="21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1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719,3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1 703,5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84467" y="186268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 грн</a:t>
            </a:r>
          </a:p>
        </p:txBody>
      </p:sp>
    </p:spTree>
    <p:extLst>
      <p:ext uri="{BB962C8B-B14F-4D97-AF65-F5344CB8AC3E}">
        <p14:creationId xmlns:p14="http://schemas.microsoft.com/office/powerpoint/2010/main" val="10295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41023" y="360852"/>
            <a:ext cx="11207119" cy="713804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подолання наслідків збройної агресії російської </a:t>
            </a: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федерації</a:t>
            </a:r>
            <a:b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півріччі 2024 року </a:t>
            </a:r>
            <a:endParaRPr lang="uk-UA" alt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89217" y="722266"/>
            <a:ext cx="105621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291968"/>
              </p:ext>
            </p:extLst>
          </p:nvPr>
        </p:nvGraphicFramePr>
        <p:xfrm>
          <a:off x="763571" y="1584448"/>
          <a:ext cx="10963372" cy="432230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589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u="none" strike="noStrike" dirty="0" smtClean="0"/>
                        <a:t>Напрямок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Річний</a:t>
                      </a:r>
                      <a:r>
                        <a:rPr lang="ru-RU" sz="1800" b="1" i="0" u="none" strike="noStrike" cap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план</a:t>
                      </a:r>
                      <a:endParaRPr lang="ru-RU" sz="18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5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Субвенція</a:t>
                      </a:r>
                      <a:r>
                        <a:rPr lang="ru-RU" sz="2000" b="0" u="none" strike="noStrike" baseline="0" dirty="0" smtClean="0"/>
                        <a:t>, придбання майна на потреби  військових  формувань та сил безпеки, соціальний захист військовослужбовців та членів їх сімей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359,2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206,1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96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Нове будівництво та облаштування укриттів</a:t>
                      </a:r>
                      <a:r>
                        <a:rPr lang="en-US" sz="2000" b="0" u="none" strike="noStrike" dirty="0" smtClean="0"/>
                        <a:t> </a:t>
                      </a:r>
                      <a:r>
                        <a:rPr lang="uk-UA" sz="2000" b="0" u="none" strike="noStrike" dirty="0" smtClean="0"/>
                        <a:t>та</a:t>
                      </a:r>
                      <a:r>
                        <a:rPr lang="ru-RU" sz="2000" b="0" u="none" strike="noStrike" baseline="0" dirty="0" smtClean="0"/>
                        <a:t> захисних споруд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119,8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35,8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Відшкодування комунальних послуг, енергоносіїв та оснащення кабінетів «Захист України»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8,9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5,2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2822140552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Придбання обладнання та</a:t>
                      </a:r>
                      <a:r>
                        <a:rPr lang="ru-RU" sz="2000" b="0" u="none" strike="noStrike" baseline="0" dirty="0" smtClean="0"/>
                        <a:t> матеріалів для забезпечення життєдіяльності громади (генератори, тощо) та предметів ритуальної належності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13,3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6,2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 Нове будівництво житлового багатоквартирного комплексу для проживання ВП (евакуйованих) осіб та інженерних мереж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128,6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20,9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38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629,8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274,2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7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5726</TotalTime>
  <Words>709</Words>
  <Application>Microsoft Office PowerPoint</Application>
  <PresentationFormat>Широкоэкранный</PresentationFormat>
  <Paragraphs>307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30" baseType="lpstr">
      <vt:lpstr>Malgun Gothic</vt:lpstr>
      <vt:lpstr>Angsana New</vt:lpstr>
      <vt:lpstr>Archivo Black</vt:lpstr>
      <vt:lpstr>Arial</vt:lpstr>
      <vt:lpstr>Arial Black</vt:lpstr>
      <vt:lpstr>Arial Narrow</vt:lpstr>
      <vt:lpstr>Calibri</vt:lpstr>
      <vt:lpstr>Calibri Light</vt:lpstr>
      <vt:lpstr>Impact</vt:lpstr>
      <vt:lpstr>Mongolian Baiti</vt:lpstr>
      <vt:lpstr>Montserrat ExtraBold</vt:lpstr>
      <vt:lpstr>Raleway ExtraBold</vt:lpstr>
      <vt:lpstr>Raleway Light</vt:lpstr>
      <vt:lpstr>Times New Roman</vt:lpstr>
      <vt:lpstr>Trebuchet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Виконання планових показників власних доходів загального фонду бюджету за І півр.2024 по джерелах</vt:lpstr>
      <vt:lpstr>Презентация PowerPoint</vt:lpstr>
      <vt:lpstr>Презентация PowerPoint</vt:lpstr>
      <vt:lpstr>Видатки загального фонду  ГРК</vt:lpstr>
      <vt:lpstr>Аналіз видатків загального фонду за напрямками</vt:lpstr>
      <vt:lpstr>Видатки на подолання наслідків збройної агресії російської федерації  у І півріччі 2024 року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Borys Pakholiuk</dc:creator>
  <cp:lastModifiedBy>User</cp:lastModifiedBy>
  <cp:revision>370</cp:revision>
  <cp:lastPrinted>2024-08-05T08:06:51Z</cp:lastPrinted>
  <dcterms:created xsi:type="dcterms:W3CDTF">2023-02-08T07:14:59Z</dcterms:created>
  <dcterms:modified xsi:type="dcterms:W3CDTF">2024-08-05T08:54:12Z</dcterms:modified>
</cp:coreProperties>
</file>