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91" r:id="rId1"/>
    <p:sldMasterId id="2147483803" r:id="rId2"/>
    <p:sldMasterId id="2147483815" r:id="rId3"/>
    <p:sldMasterId id="2147483827" r:id="rId4"/>
    <p:sldMasterId id="2147483923" r:id="rId5"/>
  </p:sldMasterIdLst>
  <p:notesMasterIdLst>
    <p:notesMasterId r:id="rId29"/>
  </p:notesMasterIdLst>
  <p:sldIdLst>
    <p:sldId id="543" r:id="rId6"/>
    <p:sldId id="530" r:id="rId7"/>
    <p:sldId id="534" r:id="rId8"/>
    <p:sldId id="501" r:id="rId9"/>
    <p:sldId id="497" r:id="rId10"/>
    <p:sldId id="520" r:id="rId11"/>
    <p:sldId id="531" r:id="rId12"/>
    <p:sldId id="494" r:id="rId13"/>
    <p:sldId id="532" r:id="rId14"/>
    <p:sldId id="527" r:id="rId15"/>
    <p:sldId id="518" r:id="rId16"/>
    <p:sldId id="517" r:id="rId17"/>
    <p:sldId id="495" r:id="rId18"/>
    <p:sldId id="528" r:id="rId19"/>
    <p:sldId id="535" r:id="rId20"/>
    <p:sldId id="529" r:id="rId21"/>
    <p:sldId id="513" r:id="rId22"/>
    <p:sldId id="512" r:id="rId23"/>
    <p:sldId id="496" r:id="rId24"/>
    <p:sldId id="503" r:id="rId25"/>
    <p:sldId id="522" r:id="rId26"/>
    <p:sldId id="526" r:id="rId27"/>
    <p:sldId id="540" r:id="rId28"/>
  </p:sldIdLst>
  <p:sldSz cx="12192000" cy="6858000"/>
  <p:notesSz cx="6735763" cy="9866313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5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606D"/>
    <a:srgbClr val="CC0000"/>
    <a:srgbClr val="2F9DB3"/>
    <a:srgbClr val="257D8F"/>
    <a:srgbClr val="1F4936"/>
    <a:srgbClr val="155F71"/>
    <a:srgbClr val="F96F07"/>
    <a:srgbClr val="FFFFFF"/>
    <a:srgbClr val="C6C6C6"/>
    <a:srgbClr val="2A42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9" autoAdjust="0"/>
    <p:restoredTop sz="97941" autoAdjust="0"/>
  </p:normalViewPr>
  <p:slideViewPr>
    <p:cSldViewPr snapToGrid="0">
      <p:cViewPr varScale="1">
        <p:scale>
          <a:sx n="82" d="100"/>
          <a:sy n="82" d="100"/>
        </p:scale>
        <p:origin x="907" y="67"/>
      </p:cViewPr>
      <p:guideLst>
        <p:guide orient="horz" pos="125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502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012A857B-54E0-4FA2-974D-DC1285CBA9C9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endParaRPr lang="uk-UA" dirty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0754" tIns="45377" rIns="90754" bIns="45377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15375" y="9371286"/>
            <a:ext cx="2918830" cy="49502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47A3EE5F-C98F-4F13-A658-A989B9A7E8AE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5783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3EE5F-C98F-4F13-A658-A989B9A7E8AE}" type="slidenum">
              <a:rPr lang="uk-UA" smtClean="0"/>
              <a:pPr/>
              <a:t>3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85929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3EE5F-C98F-4F13-A658-A989B9A7E8AE}" type="slidenum">
              <a:rPr lang="uk-UA" smtClean="0"/>
              <a:pPr/>
              <a:t>23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47971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5665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0421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0068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9362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7117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285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974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158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61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2838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6054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6915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/>
              <a:t>Клацніть піктограму, щоб додати зображення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397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824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4670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4550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1686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3989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8314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835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3700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4044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2668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9046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/>
              <a:t>Клацніть піктограму, щоб додати зображення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0459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4351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2494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356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01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4648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6075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5213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1026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324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7589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918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/>
              <a:t>Клацніть піктограму, щоб додати зображення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4956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8974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6419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9841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569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3066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0409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9851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0546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9280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0133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862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0327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359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6950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120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038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2506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/>
              <a:t>Клацніть піктограму, щоб додати зображення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6259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20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52492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32"/>
            <a:ext cx="12191999" cy="68520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70905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6"/>
            <a:ext cx="12192000" cy="68520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55335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3"/>
          <a:stretch/>
        </p:blipFill>
        <p:spPr>
          <a:xfrm>
            <a:off x="-2315" y="12080"/>
            <a:ext cx="12194315" cy="68459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t>09.01.2025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13910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31A58-0F6F-4146-997E-25A2BC4BD636}" type="datetimeFigureOut">
              <a:rPr lang="uk-UA" smtClean="0"/>
              <a:pPr/>
              <a:t>09.01.2025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E0ADA-3367-40FD-AFAB-06F215D44B1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2647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10000">
        <p:push dir="u"/>
      </p:transition>
    </mc:Choice>
    <mc:Fallback xmlns="">
      <p:transition advClick="0" advTm="1000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1" y="451786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7234518" cy="685799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TextBox 5"/>
          <p:cNvSpPr txBox="1"/>
          <p:nvPr/>
        </p:nvSpPr>
        <p:spPr>
          <a:xfrm>
            <a:off x="7360024" y="1740822"/>
            <a:ext cx="47064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  <a:cs typeface="Times New Roman" panose="02020603050405020304" pitchFamily="18" charset="0"/>
              </a:rPr>
              <a:t>ДЕПАРТАМЕНТ </a:t>
            </a:r>
            <a:endParaRPr lang="uk-UA" sz="3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  <a:cs typeface="Times New Roman" panose="02020603050405020304" pitchFamily="18" charset="0"/>
              </a:rPr>
              <a:t>СОЦІАЛЬНОЇ </a:t>
            </a:r>
            <a:r>
              <a:rPr lang="en-US" sz="3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  <a:cs typeface="Times New Roman" panose="02020603050405020304" pitchFamily="18" charset="0"/>
              </a:rPr>
              <a:t>ПОЛІТИКИ ЖИТОМИРСЬКОЇ МІСЬКОЇ </a:t>
            </a:r>
            <a:r>
              <a:rPr lang="uk-UA" sz="3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  <a:cs typeface="Times New Roman" panose="02020603050405020304" pitchFamily="18" charset="0"/>
              </a:rPr>
              <a:t>РАДИ</a:t>
            </a:r>
            <a:endParaRPr lang="uk-UA" sz="3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ЗВІТУЄ </a:t>
            </a:r>
          </a:p>
          <a:p>
            <a:pPr algn="ctr"/>
            <a:endParaRPr lang="uk-UA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085" y="175206"/>
            <a:ext cx="1568210" cy="14430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422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678"/>
    </mc:Choice>
    <mc:Fallback xmlns="">
      <p:transition advClick="0" advTm="567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60131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838942" y="5037664"/>
            <a:ext cx="6186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рганізовано оздоровлення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 відпочинок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121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дитини у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дитячому таборі  «Артек-Карпати-Буковель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3 148,3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801" y="5144182"/>
            <a:ext cx="418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придбано </a:t>
            </a:r>
            <a:r>
              <a:rPr lang="uk-UA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ятні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подарунки для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118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дітей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310, 3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562897" y="2035545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130834" y="97639"/>
            <a:ext cx="10259049" cy="231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ідтримка </a:t>
            </a:r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дітей, яким встановлено статус члена сім</a:t>
            </a:r>
            <a:r>
              <a:rPr lang="en-US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ї загиблого (померлого) ветерана війни</a:t>
            </a:r>
            <a:endParaRPr lang="ru-RU" sz="3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14" y="2035545"/>
            <a:ext cx="4155113" cy="27955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136" y="2035545"/>
            <a:ext cx="5092670" cy="282908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061" y="175869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8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989">
        <p:push dir="u"/>
      </p:transition>
    </mc:Choice>
    <mc:Fallback xmlns="">
      <p:transition advClick="0" advTm="10989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1482" y="2178124"/>
            <a:ext cx="6794057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прийнято громадян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13 604</a:t>
            </a:r>
          </a:p>
          <a:p>
            <a:endParaRPr lang="uk-UA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прийнято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2 377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осіб для забезпечення 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11 030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од. допоміжних засобів реабілітації</a:t>
            </a: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направлено до реабілітаційних установ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312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осіб з інвалідністю та дітей з інвалідністю </a:t>
            </a: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(укладено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181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договір /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3 279,1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грн)</a:t>
            </a:r>
          </a:p>
          <a:p>
            <a:endParaRPr lang="uk-UA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9701" y="275506"/>
            <a:ext cx="544541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абезпечення реабілітації 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384003" y="2066457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244" y="0"/>
            <a:ext cx="4417881" cy="6858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532" y="132737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552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923">
        <p:push dir="u"/>
      </p:transition>
    </mc:Choice>
    <mc:Fallback xmlns="">
      <p:transition advClick="0" advTm="10923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096000" y="472004"/>
            <a:ext cx="6387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опомога ВПО</a:t>
            </a:r>
          </a:p>
          <a:p>
            <a:endParaRPr lang="uk-UA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16125" y="2306199"/>
            <a:ext cx="561600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рийнято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8 245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</a:p>
          <a:p>
            <a:endParaRPr lang="uk-UA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взято на облік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1 900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</a:p>
          <a:p>
            <a:endParaRPr lang="uk-UA" sz="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ризначено допомогу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3 075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особам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130 359,7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  <a:p>
            <a:endParaRPr lang="uk-UA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адано компенсацію по програмі «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Прихисток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2 454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особам / </a:t>
            </a:r>
          </a:p>
          <a:p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2 049,9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3" t="8719" r="636" b="9247"/>
          <a:stretch/>
        </p:blipFill>
        <p:spPr>
          <a:xfrm>
            <a:off x="471653" y="1078058"/>
            <a:ext cx="5250251" cy="38017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6" name="TextBox 15"/>
          <p:cNvSpPr txBox="1"/>
          <p:nvPr/>
        </p:nvSpPr>
        <p:spPr>
          <a:xfrm rot="10800000" flipV="1">
            <a:off x="6616127" y="1906736"/>
            <a:ext cx="56160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сього зареєстровано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16 138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6245803" y="2425297"/>
            <a:ext cx="5021" cy="22486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153" y="212986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921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005">
        <p:push dir="u"/>
      </p:transition>
    </mc:Choice>
    <mc:Fallback xmlns="">
      <p:transition advClick="0" advTm="11005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557" y="1"/>
            <a:ext cx="12192000" cy="6857999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4330460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4617719" cy="6858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1" name="TextBox 10"/>
          <p:cNvSpPr txBox="1"/>
          <p:nvPr/>
        </p:nvSpPr>
        <p:spPr>
          <a:xfrm>
            <a:off x="5725688" y="108468"/>
            <a:ext cx="54762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оціальний захист «чорнобильців»</a:t>
            </a:r>
          </a:p>
          <a:p>
            <a:pPr algn="ctr"/>
            <a:endParaRPr lang="uk-UA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1110" y="1184650"/>
            <a:ext cx="634535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рийнято осіб 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4 461</a:t>
            </a:r>
          </a:p>
          <a:p>
            <a:pPr algn="just"/>
            <a:endParaRPr lang="uk-UA" sz="1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ідготовлено документів щодо статусу </a:t>
            </a: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151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особу</a:t>
            </a:r>
          </a:p>
          <a:p>
            <a:pPr algn="just"/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виплату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585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юридичним особам </a:t>
            </a: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5 011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осіб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31 496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  <a:p>
            <a:pPr algn="just"/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роведено виплату щомісячної грошової </a:t>
            </a: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допомоги на продукти харчування</a:t>
            </a:r>
          </a:p>
          <a:p>
            <a:pPr algn="just"/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2 443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особам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18 916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  <a:p>
            <a:pPr algn="just"/>
            <a:endParaRPr lang="uk-UA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роведено виплату на оздоровлення </a:t>
            </a:r>
          </a:p>
          <a:p>
            <a:pPr algn="just"/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2 077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особам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209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  <a:p>
            <a:pPr algn="just"/>
            <a:endParaRPr lang="uk-UA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профінансовано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572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рецепти на ліки / </a:t>
            </a:r>
          </a:p>
          <a:p>
            <a:pPr algn="just"/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455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тис. грн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994486" y="2354517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288" y="140696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936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323">
        <p:push dir="u"/>
      </p:transition>
    </mc:Choice>
    <mc:Fallback xmlns="">
      <p:transition advClick="0" advTm="11323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92054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44178" y="2309481"/>
            <a:ext cx="11430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Дзвоніть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 Ми вас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чуємо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!»,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ЖОО УТОГ  /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«Інклюзивний культурно-мистецький простір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Музи об’єднують нас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в контексті соціально-психологічної роботи щодо мешканців Житомирської ТГ з інвалідністю, зокрема по зору, під час війни», ГО ЖОО УТОС – </a:t>
            </a:r>
            <a:r>
              <a:rPr lang="uk-UA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950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яті я проросту…», ГО «Спілка жінок Житомирщини»  /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«Вишиваємо перемогу разом», ЖОГО «Український дім 21 століття» /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«Алея вдячності», ГО «Волонтерський штаб Житомира» /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5662" y="262189"/>
            <a:ext cx="1047246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ідтримка громадського сектору </a:t>
            </a:r>
          </a:p>
          <a:p>
            <a:pPr algn="ctr"/>
            <a:endParaRPr lang="uk-UA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конкурси соціальних </a:t>
            </a:r>
            <a:r>
              <a:rPr lang="uk-UA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проєктів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(співфінансування з місцевого бюджету)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45838" y="2464781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061" y="175869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81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2371">
        <p:push dir="u"/>
      </p:transition>
    </mc:Choice>
    <mc:Fallback xmlns="">
      <p:transition advClick="0" advTm="12371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92054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5544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37198" y="1898102"/>
            <a:ext cx="1089228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Освітня програма для ветеранів з інвалідністю з управління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FPV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uk-UA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дронами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забезпечення навчальних потреб»,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БратуБрат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18 680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грн</a:t>
            </a:r>
          </a:p>
          <a:p>
            <a:pPr lvl="0"/>
            <a:endParaRPr lang="ru-RU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«Фестиваль військового братерства «Люди-ТИТАНИ»,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«УВО» в Житомирській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області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18 680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грн</a:t>
            </a:r>
          </a:p>
          <a:p>
            <a:pPr lvl="0"/>
            <a:endParaRPr lang="ru-RU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«Спортивний захід «Відкритий міський турнір з боксу пам’яті Андрія </a:t>
            </a:r>
            <a:r>
              <a:rPr lang="uk-UA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Лінійчука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«КЕЛЬТА»,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«УВО» в Житомирській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області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18 500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грн</a:t>
            </a:r>
          </a:p>
          <a:p>
            <a:pPr lvl="0"/>
            <a:endParaRPr lang="uk-UA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Разом - ми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сила!»,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ЖОО УТОГ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18 680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грн</a:t>
            </a:r>
          </a:p>
          <a:p>
            <a:pPr lvl="0"/>
            <a:endParaRPr lang="ru-RU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«Соціальна адаптація та соціально-побутова реабілітація мешканців Житомирської ТГ та ВПО з інвалідністю по зору під час війни»,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 ЖОО УТОС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18 600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87376" y="2423212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061" y="175869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55277" y="112998"/>
            <a:ext cx="1047246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ідтримка громадського сектору </a:t>
            </a:r>
          </a:p>
          <a:p>
            <a:pPr algn="ctr"/>
            <a:endParaRPr lang="uk-UA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конкурси соціальних </a:t>
            </a:r>
            <a:r>
              <a:rPr lang="uk-UA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проєктів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(співфінансування з місцевого бюджету)</a:t>
            </a:r>
          </a:p>
        </p:txBody>
      </p:sp>
    </p:spTree>
    <p:extLst>
      <p:ext uri="{BB962C8B-B14F-4D97-AF65-F5344CB8AC3E}">
        <p14:creationId xmlns:p14="http://schemas.microsoft.com/office/powerpoint/2010/main" val="351489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244">
        <p:push dir="u"/>
      </p:transition>
    </mc:Choice>
    <mc:Fallback xmlns="">
      <p:transition advClick="0" advTm="15244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497164" y="387326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2770" y="138177"/>
            <a:ext cx="10299291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ктивне довголіття</a:t>
            </a: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Житомирський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міський територіальний центр соціального обслуговування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 соціальних послуг)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ЖМР</a:t>
            </a:r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endParaRPr lang="uk-UA" sz="3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98051" y="1797479"/>
            <a:ext cx="760073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бслуговується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5 852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</a:t>
            </a:r>
          </a:p>
          <a:p>
            <a:endParaRPr lang="uk-UA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отримують послугу догляду вдома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1 855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</a:p>
          <a:p>
            <a:endParaRPr lang="uk-UA" altLang="ru-RU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створено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середовище для </a:t>
            </a: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розвитку:</a:t>
            </a:r>
          </a:p>
          <a:p>
            <a:endParaRPr lang="uk-UA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«Університет третього віку»</a:t>
            </a: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факультети</a:t>
            </a: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«Здоровий спосіб життя, основи медицини та спілкування»</a:t>
            </a: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«Мистецтво»</a:t>
            </a: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ютерна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грамотність»</a:t>
            </a: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«Англійська для початківців»</a:t>
            </a:r>
          </a:p>
          <a:p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пройшли навчання 48 людей</a:t>
            </a: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228776" y="2316617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061" y="175869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5" t="-869" r="13820" b="869"/>
          <a:stretch/>
        </p:blipFill>
        <p:spPr>
          <a:xfrm>
            <a:off x="317206" y="2103956"/>
            <a:ext cx="4602991" cy="387178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2824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097">
        <p:push dir="u"/>
      </p:transition>
    </mc:Choice>
    <mc:Fallback xmlns="">
      <p:transition advClick="0" advTm="11097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876256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023097" y="3632813"/>
            <a:ext cx="77" cy="256620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05375" y="3836782"/>
            <a:ext cx="542303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uk-UA" alt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реабілітаційні послуги </a:t>
            </a:r>
            <a:r>
              <a:rPr lang="uk-UA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480 </a:t>
            </a:r>
          </a:p>
          <a:p>
            <a:pPr>
              <a:defRPr/>
            </a:pPr>
            <a:endParaRPr lang="uk-UA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послуга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денного догляду </a:t>
            </a:r>
            <a:r>
              <a:rPr lang="uk-UA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alt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uk-UA" alt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послуга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раннього втручання </a:t>
            </a:r>
            <a:r>
              <a:rPr lang="uk-UA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uk-UA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uk-UA" alt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5073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35" y="2224121"/>
            <a:ext cx="5480649" cy="43707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106494" y="247221"/>
            <a:ext cx="1191872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еабілітація дітей з інвалідністю</a:t>
            </a:r>
          </a:p>
          <a:p>
            <a:pPr algn="ctr">
              <a:defRPr/>
            </a:pP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комплексної реабілітації для дітей з інвалідністю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ЖМР</a:t>
            </a:r>
            <a:endParaRPr lang="ru-RU" alt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6095999" y="3017198"/>
            <a:ext cx="6096000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uk-UA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адано соціальних послуг </a:t>
            </a:r>
            <a:r>
              <a:rPr lang="uk-UA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569</a:t>
            </a:r>
            <a:r>
              <a:rPr lang="uk-UA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дітям</a:t>
            </a:r>
            <a:endParaRPr lang="uk-UA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351" y="1450410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834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523">
        <p:push dir="u"/>
      </p:transition>
    </mc:Choice>
    <mc:Fallback xmlns="">
      <p:transition advClick="0" advTm="7523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0" y="377789"/>
            <a:ext cx="10584611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риває реалізація проєкту «</a:t>
            </a:r>
            <a:r>
              <a:rPr lang="uk-U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інімальний пакет інтегрованих соціальних послуг для сімей з дітьми» спільно з Представництвом Дитячого фонду ООН (ЮНІСЕФ)</a:t>
            </a:r>
            <a:endParaRPr lang="uk-U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1148862" y="2532225"/>
            <a:ext cx="9894276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Реконструкція приміщення за </a:t>
            </a:r>
            <a:r>
              <a:rPr lang="uk-UA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адресою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Миру,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11,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 -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290,5 </a:t>
            </a:r>
            <a:r>
              <a:rPr lang="uk-UA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276" y="3578403"/>
            <a:ext cx="11881448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uk-UA" alt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 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реконструкції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Центру надання послуг сім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ям з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раннє втручання</a:t>
            </a:r>
          </a:p>
          <a:p>
            <a:pPr algn="just"/>
            <a:endParaRPr lang="uk-UA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денний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догляд дітей з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інвалідністю</a:t>
            </a:r>
          </a:p>
          <a:p>
            <a:pPr algn="just"/>
            <a:endParaRPr lang="uk-UA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школа позитивного батьківства</a:t>
            </a:r>
          </a:p>
          <a:p>
            <a:pPr algn="just"/>
            <a:endParaRPr lang="uk-UA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психосоціальна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підтримка</a:t>
            </a:r>
          </a:p>
          <a:p>
            <a:endParaRPr lang="ru-RU" sz="2800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35171" y="4235569"/>
            <a:ext cx="0" cy="23096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061" y="175869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644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510">
        <p:push dir="u"/>
      </p:transition>
    </mc:Choice>
    <mc:Fallback xmlns="">
      <p:transition advClick="0" advTm="851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5544" name="TextBox 19"/>
          <p:cNvSpPr txBox="1">
            <a:spLocks noChangeArrowheads="1"/>
          </p:cNvSpPr>
          <p:nvPr/>
        </p:nvSpPr>
        <p:spPr bwMode="auto">
          <a:xfrm>
            <a:off x="181917" y="167322"/>
            <a:ext cx="1173116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80000"/>
              </a:lnSpc>
              <a:defRPr/>
            </a:pPr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оціальне замовлення - денний </a:t>
            </a:r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догляд осіб з інвалідністю 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молодь від 18 до 35 років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endParaRPr lang="uk-UA" sz="1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</a:t>
            </a:r>
            <a:r>
              <a:rPr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організація «Благодійний фонд </a:t>
            </a:r>
            <a:endParaRPr lang="uk-UA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Карітас</a:t>
            </a:r>
            <a:r>
              <a:rPr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-Житомир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475902" y="2513023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4759" name="TextBox 3"/>
          <p:cNvSpPr txBox="1">
            <a:spLocks noChangeArrowheads="1"/>
          </p:cNvSpPr>
          <p:nvPr/>
        </p:nvSpPr>
        <p:spPr bwMode="auto">
          <a:xfrm>
            <a:off x="181917" y="2934251"/>
            <a:ext cx="7293985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uk-UA" alt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укладено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оговір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 надання соціальної послуги </a:t>
            </a: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шляхом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соціального </a:t>
            </a: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замовлення</a:t>
            </a:r>
          </a:p>
          <a:p>
            <a:r>
              <a:rPr lang="uk-UA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uk-UA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ерезень 2024 року </a:t>
            </a:r>
          </a:p>
          <a:p>
            <a:endParaRPr lang="uk-UA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компенсація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надавачу вартості соціальної </a:t>
            </a: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послуги</a:t>
            </a:r>
          </a:p>
          <a:p>
            <a:endParaRPr lang="uk-UA" alt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ослугою скористалися </a:t>
            </a:r>
            <a:r>
              <a:rPr lang="uk-UA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осіб / </a:t>
            </a:r>
            <a:r>
              <a:rPr lang="uk-UA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1 000 </a:t>
            </a: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  <a:endParaRPr lang="uk-UA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4760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587" y="2511436"/>
            <a:ext cx="3000375" cy="34480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4279" y="1590510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811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9983">
        <p:push dir="u"/>
      </p:transition>
    </mc:Choice>
    <mc:Fallback xmlns="">
      <p:transition advClick="0" advTm="9983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77638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953134" y="1287667"/>
            <a:ext cx="575944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 новий логотип!</a:t>
            </a:r>
          </a:p>
          <a:p>
            <a:pPr algn="ctr"/>
            <a:r>
              <a:rPr lang="uk-UA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Тепле коло підтримки. Символ міста, що віддає тепло.</a:t>
            </a:r>
          </a:p>
          <a:p>
            <a:pPr algn="ctr"/>
            <a:r>
              <a:rPr lang="uk-UA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«Ми поруч» як зміст нашої роботи.</a:t>
            </a:r>
          </a:p>
          <a:p>
            <a:pPr algn="ctr"/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Подобається?</a:t>
            </a:r>
          </a:p>
          <a:p>
            <a:pPr algn="ctr"/>
            <a:endPara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805369" y="1410847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35" y="752829"/>
            <a:ext cx="4762500" cy="47625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701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6096">
        <p:push dir="u"/>
      </p:transition>
    </mc:Choice>
    <mc:Fallback xmlns="">
      <p:transition advClick="0" advTm="6096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974632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5544" name="TextBox 19"/>
          <p:cNvSpPr txBox="1">
            <a:spLocks noChangeArrowheads="1"/>
          </p:cNvSpPr>
          <p:nvPr/>
        </p:nvSpPr>
        <p:spPr bwMode="auto">
          <a:xfrm>
            <a:off x="604609" y="322518"/>
            <a:ext cx="9627080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80000"/>
              </a:lnSpc>
              <a:defRPr/>
            </a:pPr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оціальна послуга підтримки життєстійкості</a:t>
            </a:r>
            <a:r>
              <a:rPr lang="uk-UA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80000"/>
              </a:lnSpc>
              <a:defRPr/>
            </a:pPr>
            <a:endParaRPr lang="uk-UA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</a:t>
            </a:r>
            <a:r>
              <a:rPr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організація «Благодійний фонд «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BGV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197346" y="2219973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4455" name="TextBox 3"/>
          <p:cNvSpPr txBox="1">
            <a:spLocks noChangeArrowheads="1"/>
          </p:cNvSpPr>
          <p:nvPr/>
        </p:nvSpPr>
        <p:spPr bwMode="auto">
          <a:xfrm>
            <a:off x="4857511" y="2383846"/>
            <a:ext cx="6674325" cy="4124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defRPr/>
            </a:pPr>
            <a:r>
              <a:rPr lang="uk-UA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11.01.2024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укладено Меморандум про співпрацю між виконавчим комітетом Житомирської міської ради та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благодійною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організацією «Благодійний фонд «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BGV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just">
              <a:defRPr/>
            </a:pPr>
            <a:endParaRPr lang="uk-UA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15.05.2024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відкрито центр життєстійкості в Житомирській міській територіальній громаді</a:t>
            </a:r>
          </a:p>
          <a:p>
            <a:pPr>
              <a:defRPr/>
            </a:pPr>
            <a:endParaRPr lang="uk-UA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послугу отримали </a:t>
            </a:r>
            <a:r>
              <a:rPr lang="uk-UA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4 805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811" y="2282740"/>
            <a:ext cx="3321725" cy="33836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061" y="175869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214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9991">
        <p:push dir="u"/>
      </p:transition>
    </mc:Choice>
    <mc:Fallback xmlns="">
      <p:transition advClick="0" advTm="9991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86388" y="1565735"/>
            <a:ext cx="598041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впроваджено в промислову експлуатацію ЄІССС («Єдина інформаційна система соціальної сфери»)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видів державних допомог /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внесено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9 906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заяв</a:t>
            </a: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46541" y="3846280"/>
            <a:ext cx="658075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впроваджено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промислову експлуатацію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«Соціальний веб-портал електронних послуг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Мінсоцполітики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», Реєстр надавачів та отримувачів соціальних послуг /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внесено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надавачів послуг</a:t>
            </a: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5602439" y="2175802"/>
            <a:ext cx="33091" cy="31164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69" y="746193"/>
            <a:ext cx="5303651" cy="40252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4" name="TextBox 13"/>
          <p:cNvSpPr txBox="1"/>
          <p:nvPr/>
        </p:nvSpPr>
        <p:spPr>
          <a:xfrm>
            <a:off x="6199950" y="794795"/>
            <a:ext cx="530524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цифровізація</a:t>
            </a:r>
            <a:endParaRPr lang="uk-UA" sz="3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558" y="22890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410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301">
        <p:push dir="u"/>
      </p:transition>
    </mc:Choice>
    <mc:Fallback xmlns="">
      <p:transition advClick="0" advTm="10301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733373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окументообіг департаменту</a:t>
            </a: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57681" y="2232844"/>
            <a:ext cx="93260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опрацьовано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37 819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</a:p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них:</a:t>
            </a: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вхідних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27 718</a:t>
            </a: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вихідних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10 101</a:t>
            </a:r>
          </a:p>
          <a:p>
            <a:endPara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ідготовлено рішень міської ради, виконавчого комітету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324</a:t>
            </a: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знаходяться на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співвиконанні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212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121889" y="1848441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061" y="175869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011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535">
        <p:push dir="u"/>
      </p:transition>
    </mc:Choice>
    <mc:Fallback xmlns="">
      <p:transition advClick="0" advTm="7535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668010" y="1669641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4"/>
          <a:stretch/>
        </p:blipFill>
        <p:spPr>
          <a:xfrm>
            <a:off x="1035698" y="869682"/>
            <a:ext cx="9900000" cy="5210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1647645" y="124732"/>
            <a:ext cx="6892506" cy="114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якуємо усім за співпрацю</a:t>
            </a:r>
          </a:p>
          <a:p>
            <a:pPr algn="ctr">
              <a:lnSpc>
                <a:spcPct val="80000"/>
              </a:lnSpc>
              <a:defRPr/>
            </a:pP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483671" y="6059334"/>
            <a:ext cx="12192000" cy="114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uk-UA" sz="3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86" y="243108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8919713" y="5960505"/>
            <a:ext cx="3582838" cy="114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en-US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uk-UA" sz="3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ми_поруч</a:t>
            </a:r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8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6033">
        <p:push dir="u"/>
      </p:transition>
    </mc:Choice>
    <mc:Fallback xmlns="">
      <p:transition advClick="0" advTm="16033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0" t="6408" r="5449" b="9209"/>
          <a:stretch/>
        </p:blipFill>
        <p:spPr>
          <a:xfrm>
            <a:off x="245588" y="1478093"/>
            <a:ext cx="6819341" cy="443757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064929" y="2032716"/>
            <a:ext cx="4732085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спрямовано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 заходів Комплексної Програми </a:t>
            </a:r>
          </a:p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соціального захисту населення</a:t>
            </a:r>
          </a:p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Житомирської міської  </a:t>
            </a:r>
          </a:p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територіальної громади </a:t>
            </a:r>
            <a:endParaRPr lang="uk-UA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924 </a:t>
            </a: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100,3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  <a:p>
            <a:pPr algn="ctr"/>
            <a:endParaRPr lang="uk-UA" sz="3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>
                <a:latin typeface="Arial Black" panose="020B0A04020102020204" pitchFamily="34" charset="0"/>
              </a:rPr>
              <a:t> </a:t>
            </a:r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96769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309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810">
        <p:push dir="u"/>
      </p:transition>
    </mc:Choice>
    <mc:Fallback xmlns="">
      <p:transition advClick="0" advTm="1081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51562" y="-1"/>
            <a:ext cx="7240438" cy="6857999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71484" y="2356273"/>
            <a:ext cx="6858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прийнято</a:t>
            </a:r>
            <a:r>
              <a:rPr lang="ru-RU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забезпечено</a:t>
            </a:r>
            <a:r>
              <a:rPr lang="ru-RU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соціальною</a:t>
            </a:r>
            <a:r>
              <a:rPr lang="ru-RU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підтримкою</a:t>
            </a:r>
            <a:r>
              <a:rPr lang="ru-RU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близько</a:t>
            </a:r>
            <a:r>
              <a:rPr lang="ru-RU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65 000 </a:t>
            </a:r>
            <a:r>
              <a:rPr lang="ru-RU" sz="3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</a:t>
            </a:r>
            <a:endParaRPr lang="en-US" sz="3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1562" cy="685799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12" y="154369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001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872">
        <p:push dir="u"/>
      </p:transition>
    </mc:Choice>
    <mc:Fallback xmlns="">
      <p:transition advClick="0" advTm="5872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4657" cy="651294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Прямоугольник 5"/>
          <p:cNvSpPr/>
          <p:nvPr/>
        </p:nvSpPr>
        <p:spPr>
          <a:xfrm>
            <a:off x="8625" y="4406319"/>
            <a:ext cx="12183375" cy="2424023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102858" y="4411680"/>
            <a:ext cx="964745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державні соціальні допомоги </a:t>
            </a:r>
            <a:endParaRPr lang="uk-UA" sz="1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прийнято осіб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18 815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види допомог)</a:t>
            </a:r>
          </a:p>
          <a:p>
            <a:endParaRPr lang="uk-UA" sz="1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ризначено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11 841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особі</a:t>
            </a: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профінансовано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458 643,5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4601844" y="4595216"/>
            <a:ext cx="17462" cy="207642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063" y="3598436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099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4">
        <p:push dir="u"/>
      </p:transition>
    </mc:Choice>
    <mc:Fallback xmlns="">
      <p:transition advClick="0" advTm="7004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Фото без опис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51" y="417280"/>
            <a:ext cx="6335542" cy="349636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88612" y="4317669"/>
            <a:ext cx="758836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рошова допомога «Тепла зима»</a:t>
            </a:r>
          </a:p>
          <a:p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працьовано списки та </a:t>
            </a:r>
          </a:p>
          <a:p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сформовано заявку на фінансування </a:t>
            </a:r>
          </a:p>
          <a:p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2 304 особи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15 735,7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3840343" y="4514590"/>
            <a:ext cx="209" cy="18565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275" y="78245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066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826">
        <p:push dir="u"/>
      </p:transition>
    </mc:Choice>
    <mc:Fallback xmlns="">
      <p:transition advClick="0" advTm="5826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012" y="0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349086" y="806687"/>
            <a:ext cx="494551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дресні матеріальні допомоги</a:t>
            </a: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40677" y="2450402"/>
            <a:ext cx="670897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адано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3 615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особам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8 033,9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грн, з них:</a:t>
            </a:r>
          </a:p>
          <a:p>
            <a:endParaRPr lang="uk-UA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246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особам з інвалідністю 1 та 2 групи по зору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1 107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 </a:t>
            </a: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86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членам сімей загиблих Захисників України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8 550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  <a:p>
            <a:endParaRPr lang="uk-UA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забезпечено компенсацію на оренду житла </a:t>
            </a:r>
          </a:p>
          <a:p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1 301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особі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6 226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287784" y="2342997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83" y="0"/>
            <a:ext cx="5106838" cy="6858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38" y="180985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982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31">
        <p:push dir="u"/>
      </p:transition>
    </mc:Choice>
    <mc:Fallback xmlns="">
      <p:transition advClick="0" advTm="7031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3" y="417280"/>
            <a:ext cx="58883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" y="-1"/>
            <a:ext cx="12192000" cy="6857999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785" y="1"/>
            <a:ext cx="4359214" cy="685799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94223" y="603848"/>
            <a:ext cx="7125419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ільги та житлові субсидії</a:t>
            </a:r>
          </a:p>
          <a:p>
            <a:endParaRPr lang="uk-UA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прийнято осіб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14 667</a:t>
            </a:r>
          </a:p>
          <a:p>
            <a:endParaRPr lang="uk-UA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несено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Реєстру пільговиків громади </a:t>
            </a: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інформацію щодо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3 793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осіб</a:t>
            </a:r>
          </a:p>
          <a:p>
            <a:endParaRPr lang="uk-UA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араховано пільги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641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особі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5 131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  <a:p>
            <a:endParaRPr lang="uk-UA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роведено виплату соціальних стипендій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15 048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студентам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29 783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  <a:p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роведено звірку з АТ «Укртелеком» на </a:t>
            </a:r>
          </a:p>
          <a:p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6 657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осіб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624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тис. грн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00123" y="1943701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047" y="175869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064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516">
        <p:push dir="u"/>
      </p:transition>
    </mc:Choice>
    <mc:Fallback xmlns="">
      <p:transition advClick="0" advTm="10516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48922" y="417280"/>
            <a:ext cx="91267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 СОЦІАЛЬНОЇ ПОЛІТИКИ ЖИТОМИРСЬКОЇ МІСЬКОЇ </a:t>
            </a:r>
            <a:r>
              <a:rPr lang="uk-UA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РАДИ</a:t>
            </a:r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 2024 рік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77638"/>
            <a:ext cx="12192000" cy="685800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62673" y="98574"/>
            <a:ext cx="1049523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інансування грошових компенсацій</a:t>
            </a:r>
          </a:p>
          <a:p>
            <a:pPr algn="ctr"/>
            <a:r>
              <a:rPr lang="uk-UA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житло</a:t>
            </a:r>
            <a:endParaRPr lang="uk-UA" sz="3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69279" y="1805566"/>
            <a:ext cx="69891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79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особам, які захищали незалежність, суверенітет та територіальну цілісність України та членам їх сімей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170 595,2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  <a:p>
            <a:endParaRPr lang="uk-UA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ВПО, які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захищали незалежність, суверенітет та територіальну цілісність України та членам їх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сімей 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32 646,7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тис. грн</a:t>
            </a:r>
          </a:p>
          <a:p>
            <a:endParaRPr lang="uk-UA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особам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які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брали участь у бойових діях на території інших держав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 членам їх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сімей</a:t>
            </a:r>
          </a:p>
          <a:p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20 261,4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г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рн</a:t>
            </a:r>
          </a:p>
          <a:p>
            <a:endParaRPr lang="uk-UA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735693" y="2086731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43" y="1186597"/>
            <a:ext cx="4098207" cy="517584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061" y="175869"/>
            <a:ext cx="1547423" cy="15474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803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990">
        <p:push dir="u"/>
      </p:transition>
    </mc:Choice>
    <mc:Fallback xmlns="">
      <p:transition advClick="0" advTm="1099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7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7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377</Template>
  <TotalTime>12117</TotalTime>
  <Words>1121</Words>
  <Application>Microsoft Office PowerPoint</Application>
  <PresentationFormat>Широкоэкранный</PresentationFormat>
  <Paragraphs>279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23</vt:i4>
      </vt:variant>
    </vt:vector>
  </HeadingPairs>
  <TitlesOfParts>
    <vt:vector size="34" baseType="lpstr">
      <vt:lpstr>Arial</vt:lpstr>
      <vt:lpstr>Arial Black</vt:lpstr>
      <vt:lpstr>Bodoni MT Black</vt:lpstr>
      <vt:lpstr>Calibri</vt:lpstr>
      <vt:lpstr>Calibri Light</vt:lpstr>
      <vt:lpstr>Times New Roman</vt:lpstr>
      <vt:lpstr>377</vt:lpstr>
      <vt:lpstr>Специальное оформление</vt:lpstr>
      <vt:lpstr>378</vt:lpstr>
      <vt:lpstr>1_Специальное оформление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Загороднєв Ярослав</dc:creator>
  <cp:lastModifiedBy>User</cp:lastModifiedBy>
  <cp:revision>1284</cp:revision>
  <cp:lastPrinted>2025-01-08T09:54:53Z</cp:lastPrinted>
  <dcterms:created xsi:type="dcterms:W3CDTF">2018-10-10T15:01:28Z</dcterms:created>
  <dcterms:modified xsi:type="dcterms:W3CDTF">2025-01-09T15:37:54Z</dcterms:modified>
</cp:coreProperties>
</file>