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83"/>
  </p:notesMasterIdLst>
  <p:sldIdLst>
    <p:sldId id="305" r:id="rId2"/>
    <p:sldId id="437" r:id="rId3"/>
    <p:sldId id="315" r:id="rId4"/>
    <p:sldId id="468" r:id="rId5"/>
    <p:sldId id="469" r:id="rId6"/>
    <p:sldId id="300" r:id="rId7"/>
    <p:sldId id="308" r:id="rId8"/>
    <p:sldId id="310" r:id="rId9"/>
    <p:sldId id="316" r:id="rId10"/>
    <p:sldId id="436" r:id="rId11"/>
    <p:sldId id="317" r:id="rId12"/>
    <p:sldId id="362" r:id="rId13"/>
    <p:sldId id="360" r:id="rId14"/>
    <p:sldId id="326" r:id="rId15"/>
    <p:sldId id="327" r:id="rId16"/>
    <p:sldId id="329" r:id="rId17"/>
    <p:sldId id="342" r:id="rId18"/>
    <p:sldId id="336" r:id="rId19"/>
    <p:sldId id="271" r:id="rId20"/>
    <p:sldId id="353" r:id="rId21"/>
    <p:sldId id="356" r:id="rId22"/>
    <p:sldId id="354" r:id="rId23"/>
    <p:sldId id="358" r:id="rId24"/>
    <p:sldId id="364" r:id="rId25"/>
    <p:sldId id="363" r:id="rId26"/>
    <p:sldId id="367" r:id="rId27"/>
    <p:sldId id="369" r:id="rId28"/>
    <p:sldId id="370" r:id="rId29"/>
    <p:sldId id="368" r:id="rId30"/>
    <p:sldId id="371" r:id="rId31"/>
    <p:sldId id="375" r:id="rId32"/>
    <p:sldId id="379" r:id="rId33"/>
    <p:sldId id="376" r:id="rId34"/>
    <p:sldId id="374" r:id="rId35"/>
    <p:sldId id="382" r:id="rId36"/>
    <p:sldId id="414" r:id="rId37"/>
    <p:sldId id="384" r:id="rId38"/>
    <p:sldId id="378" r:id="rId39"/>
    <p:sldId id="377" r:id="rId40"/>
    <p:sldId id="380" r:id="rId41"/>
    <p:sldId id="385" r:id="rId42"/>
    <p:sldId id="394" r:id="rId43"/>
    <p:sldId id="388" r:id="rId44"/>
    <p:sldId id="389" r:id="rId45"/>
    <p:sldId id="467" r:id="rId46"/>
    <p:sldId id="395" r:id="rId47"/>
    <p:sldId id="448" r:id="rId48"/>
    <p:sldId id="397" r:id="rId49"/>
    <p:sldId id="400" r:id="rId50"/>
    <p:sldId id="399" r:id="rId51"/>
    <p:sldId id="402" r:id="rId52"/>
    <p:sldId id="407" r:id="rId53"/>
    <p:sldId id="403" r:id="rId54"/>
    <p:sldId id="408" r:id="rId55"/>
    <p:sldId id="409" r:id="rId56"/>
    <p:sldId id="410" r:id="rId57"/>
    <p:sldId id="411" r:id="rId58"/>
    <p:sldId id="412" r:id="rId59"/>
    <p:sldId id="413" r:id="rId60"/>
    <p:sldId id="383" r:id="rId61"/>
    <p:sldId id="419" r:id="rId62"/>
    <p:sldId id="420" r:id="rId63"/>
    <p:sldId id="421" r:id="rId64"/>
    <p:sldId id="422" r:id="rId65"/>
    <p:sldId id="449" r:id="rId66"/>
    <p:sldId id="450" r:id="rId67"/>
    <p:sldId id="444" r:id="rId68"/>
    <p:sldId id="445" r:id="rId69"/>
    <p:sldId id="452" r:id="rId70"/>
    <p:sldId id="453" r:id="rId71"/>
    <p:sldId id="454" r:id="rId72"/>
    <p:sldId id="456" r:id="rId73"/>
    <p:sldId id="457" r:id="rId74"/>
    <p:sldId id="458" r:id="rId75"/>
    <p:sldId id="459" r:id="rId76"/>
    <p:sldId id="460" r:id="rId77"/>
    <p:sldId id="461" r:id="rId78"/>
    <p:sldId id="463" r:id="rId79"/>
    <p:sldId id="465" r:id="rId80"/>
    <p:sldId id="466" r:id="rId81"/>
    <p:sldId id="470" r:id="rId82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/>
    <p:restoredTop sz="87882" autoAdjust="0"/>
  </p:normalViewPr>
  <p:slideViewPr>
    <p:cSldViewPr>
      <p:cViewPr varScale="1">
        <p:scale>
          <a:sx n="80" d="100"/>
          <a:sy n="80" d="100"/>
        </p:scale>
        <p:origin x="15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686125345682138E-2"/>
          <c:y val="4.9120852768946337E-2"/>
          <c:w val="0.92663608874249948"/>
          <c:h val="0.868084666488045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</c:spPr>
          <c:dPt>
            <c:idx val="0"/>
            <c:bubble3D val="0"/>
            <c:explosion val="15"/>
            <c:spPr>
              <a:solidFill>
                <a:schemeClr val="bg1">
                  <a:lumMod val="85000"/>
                </a:schemeClr>
              </a:solidFill>
              <a:ln w="23995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F10D-4225-910A-FCE2A0F9C4BE}"/>
              </c:ext>
            </c:extLst>
          </c:dPt>
          <c:dPt>
            <c:idx val="1"/>
            <c:bubble3D val="0"/>
            <c:spPr>
              <a:solidFill>
                <a:srgbClr val="9490CC"/>
              </a:solidFill>
              <a:ln w="23995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10D-4225-910A-FCE2A0F9C4BE}"/>
              </c:ext>
            </c:extLst>
          </c:dPt>
          <c:cat>
            <c:strRef>
              <c:f>Лист1!$A$2:$A$3</c:f>
              <c:strCache>
                <c:ptCount val="2"/>
                <c:pt idx="0">
                  <c:v>чоловіки</c:v>
                </c:pt>
                <c:pt idx="1">
                  <c:v>жінки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6885</c:v>
                </c:pt>
                <c:pt idx="1">
                  <c:v>9253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D-4225-910A-FCE2A0F9C4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64">
          <a:noFill/>
        </a:ln>
      </c:spPr>
    </c:plotArea>
    <c:legend>
      <c:legendPos val="b"/>
      <c:overlay val="0"/>
      <c:spPr>
        <a:noFill/>
        <a:ln w="2536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797" b="0" i="0" u="none" strike="noStrike" kern="1200" baseline="0">
              <a:solidFill>
                <a:schemeClr val="bg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працездатні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9155</c:v>
                </c:pt>
                <c:pt idx="1">
                  <c:v>2114</c:v>
                </c:pt>
                <c:pt idx="2">
                  <c:v>871</c:v>
                </c:pt>
                <c:pt idx="3">
                  <c:v>3998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9155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02-4147-9ACC-917DE44DFA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пенсіонери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9155</c:v>
                </c:pt>
                <c:pt idx="1">
                  <c:v>2114</c:v>
                </c:pt>
                <c:pt idx="2">
                  <c:v>871</c:v>
                </c:pt>
                <c:pt idx="3">
                  <c:v>3998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2114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02-4147-9ACC-917DE44DFA9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особи з інвалідністю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9155</c:v>
                </c:pt>
                <c:pt idx="1">
                  <c:v>2114</c:v>
                </c:pt>
                <c:pt idx="2">
                  <c:v>871</c:v>
                </c:pt>
                <c:pt idx="3">
                  <c:v>3998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871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02-4147-9ACC-917DE44DFA9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діти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9155</c:v>
                </c:pt>
                <c:pt idx="1">
                  <c:v>2114</c:v>
                </c:pt>
                <c:pt idx="2">
                  <c:v>871</c:v>
                </c:pt>
                <c:pt idx="3">
                  <c:v>3998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402-4147-9ACC-917DE44DFA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70240936"/>
        <c:axId val="670241264"/>
        <c:axId val="666201656"/>
      </c:bar3DChart>
      <c:catAx>
        <c:axId val="670240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uk-UA"/>
          </a:p>
        </c:txPr>
        <c:crossAx val="670241264"/>
        <c:crosses val="autoZero"/>
        <c:auto val="1"/>
        <c:lblAlgn val="ctr"/>
        <c:lblOffset val="100"/>
        <c:noMultiLvlLbl val="0"/>
      </c:catAx>
      <c:valAx>
        <c:axId val="670241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uk-UA"/>
          </a:p>
        </c:txPr>
        <c:crossAx val="670240936"/>
        <c:crosses val="autoZero"/>
        <c:crossBetween val="between"/>
      </c:valAx>
      <c:serAx>
        <c:axId val="6662016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uk-UA"/>
          </a:p>
        </c:txPr>
        <c:crossAx val="670241264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075951443569554E-2"/>
          <c:y val="0.83516098459367427"/>
          <c:w val="0.94492400857251313"/>
          <c:h val="0.164839015406325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7012390415892468"/>
          <c:y val="3.1043608185760203E-2"/>
          <c:w val="0.60991460366119787"/>
          <c:h val="0.7838863212640988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0-5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1179</c:v>
                </c:pt>
                <c:pt idx="1">
                  <c:v>2832</c:v>
                </c:pt>
                <c:pt idx="2">
                  <c:v>1214</c:v>
                </c:pt>
                <c:pt idx="3">
                  <c:v>8276</c:v>
                </c:pt>
                <c:pt idx="4">
                  <c:v>2637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1179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C4-489E-AE01-1887A85295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6-17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1179</c:v>
                </c:pt>
                <c:pt idx="1">
                  <c:v>2832</c:v>
                </c:pt>
                <c:pt idx="2">
                  <c:v>1214</c:v>
                </c:pt>
                <c:pt idx="3">
                  <c:v>8276</c:v>
                </c:pt>
                <c:pt idx="4">
                  <c:v>2637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</c:v>
                </c:pt>
                <c:pt idx="1">
                  <c:v>2832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C4-489E-AE01-1887A85295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18-22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1179</c:v>
                </c:pt>
                <c:pt idx="1">
                  <c:v>2832</c:v>
                </c:pt>
                <c:pt idx="2">
                  <c:v>1214</c:v>
                </c:pt>
                <c:pt idx="3">
                  <c:v>8276</c:v>
                </c:pt>
                <c:pt idx="4">
                  <c:v>2637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1214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C4-489E-AE01-1887A85295B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23-59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1179</c:v>
                </c:pt>
                <c:pt idx="1">
                  <c:v>2832</c:v>
                </c:pt>
                <c:pt idx="2">
                  <c:v>1214</c:v>
                </c:pt>
                <c:pt idx="3">
                  <c:v>8276</c:v>
                </c:pt>
                <c:pt idx="4">
                  <c:v>2637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8276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4C4-489E-AE01-1887A85295B0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60-99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1179</c:v>
                </c:pt>
                <c:pt idx="1">
                  <c:v>2832</c:v>
                </c:pt>
                <c:pt idx="2">
                  <c:v>1214</c:v>
                </c:pt>
                <c:pt idx="3">
                  <c:v>8276</c:v>
                </c:pt>
                <c:pt idx="4">
                  <c:v>2637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4C4-489E-AE01-1887A85295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50052040"/>
        <c:axId val="650051384"/>
        <c:axId val="666198776"/>
      </c:bar3DChart>
      <c:catAx>
        <c:axId val="650052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uk-UA"/>
          </a:p>
        </c:txPr>
        <c:crossAx val="650051384"/>
        <c:crosses val="autoZero"/>
        <c:auto val="1"/>
        <c:lblAlgn val="ctr"/>
        <c:lblOffset val="100"/>
        <c:noMultiLvlLbl val="0"/>
      </c:catAx>
      <c:valAx>
        <c:axId val="650051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uk-UA"/>
          </a:p>
        </c:txPr>
        <c:crossAx val="650052040"/>
        <c:crosses val="autoZero"/>
        <c:crossBetween val="between"/>
      </c:valAx>
      <c:serAx>
        <c:axId val="666198776"/>
        <c:scaling>
          <c:orientation val="minMax"/>
        </c:scaling>
        <c:delete val="1"/>
        <c:axPos val="b"/>
        <c:majorTickMark val="out"/>
        <c:minorTickMark val="none"/>
        <c:tickLblPos val="nextTo"/>
        <c:crossAx val="650051384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95878589200785"/>
          <c:y val="0.92742612435520677"/>
          <c:w val="0.68368712383455077"/>
          <c:h val="5.49413673005529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>
      <a:glow rad="939800">
        <a:schemeClr val="accent1">
          <a:alpha val="40000"/>
        </a:schemeClr>
      </a:glow>
    </a:effectLst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8CF4B24-2384-4244-258F-60CC376A4B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58D26F-5D6A-AA56-D5E9-722E2FB3E4A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ECFF3-DB4A-6F41-8B4C-A7431B3DE2B1}" type="datetimeFigureOut">
              <a:rPr lang="ru-RU"/>
              <a:pPr>
                <a:defRPr/>
              </a:pPr>
              <a:t>20.03.2025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DCFBAEDB-5C61-B230-95FD-24FCC4349A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5F540011-63D2-4041-F7DA-0D8CAFB54B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1D703F-C3E7-8FD5-65DE-CF0032CC7D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845BD1-521A-D74A-42F1-85416EB154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F98636-47F8-D546-9C8A-04E2F161299C}" type="slidenum">
              <a:rPr lang="ru-RU" altLang="ru-UA"/>
              <a:pPr/>
              <a:t>‹#›</a:t>
            </a:fld>
            <a:endParaRPr lang="ru-RU" altLang="ru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>
            <a:extLst>
              <a:ext uri="{FF2B5EF4-FFF2-40B4-BE49-F238E27FC236}">
                <a16:creationId xmlns:a16="http://schemas.microsoft.com/office/drawing/2014/main" id="{59895F14-3171-7F09-69C6-55216C873E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>
            <a:extLst>
              <a:ext uri="{FF2B5EF4-FFF2-40B4-BE49-F238E27FC236}">
                <a16:creationId xmlns:a16="http://schemas.microsoft.com/office/drawing/2014/main" id="{1116CA7F-9325-3D1D-525A-7F92C42121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8196" name="Номер слайда 3">
            <a:extLst>
              <a:ext uri="{FF2B5EF4-FFF2-40B4-BE49-F238E27FC236}">
                <a16:creationId xmlns:a16="http://schemas.microsoft.com/office/drawing/2014/main" id="{5582DC0F-DAEB-5E4A-1D56-08BF875EBB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C89A112-D5A1-A24B-9A5E-D120A88E35FA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3581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19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150451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23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227459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>
            <a:extLst>
              <a:ext uri="{FF2B5EF4-FFF2-40B4-BE49-F238E27FC236}">
                <a16:creationId xmlns:a16="http://schemas.microsoft.com/office/drawing/2014/main" id="{676ABD0F-5A67-FA5C-02F3-8FA7F9807B1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>
            <a:extLst>
              <a:ext uri="{FF2B5EF4-FFF2-40B4-BE49-F238E27FC236}">
                <a16:creationId xmlns:a16="http://schemas.microsoft.com/office/drawing/2014/main" id="{B4B800A0-F030-FDA7-C221-A90813FD60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5060" name="Номер слайда 3">
            <a:extLst>
              <a:ext uri="{FF2B5EF4-FFF2-40B4-BE49-F238E27FC236}">
                <a16:creationId xmlns:a16="http://schemas.microsoft.com/office/drawing/2014/main" id="{1CA2EA64-BF6A-F284-8973-3298FC8047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DCEF7F4-8C6B-B44D-A82A-4C5138930D6E}" type="slidenum">
              <a:rPr lang="ru-RU" altLang="ru-RU"/>
              <a:pPr/>
              <a:t>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36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2584083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38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1490305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>
            <a:extLst>
              <a:ext uri="{FF2B5EF4-FFF2-40B4-BE49-F238E27FC236}">
                <a16:creationId xmlns:a16="http://schemas.microsoft.com/office/drawing/2014/main" id="{AA62873B-7541-9E57-F29F-201FB33F5E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>
            <a:extLst>
              <a:ext uri="{FF2B5EF4-FFF2-40B4-BE49-F238E27FC236}">
                <a16:creationId xmlns:a16="http://schemas.microsoft.com/office/drawing/2014/main" id="{787EF840-74F3-C067-373B-D22C7D49E1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0180" name="Номер слайда 3">
            <a:extLst>
              <a:ext uri="{FF2B5EF4-FFF2-40B4-BE49-F238E27FC236}">
                <a16:creationId xmlns:a16="http://schemas.microsoft.com/office/drawing/2014/main" id="{FF17A8D1-6871-6E14-BE01-D80ADCDB1E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B2B2D2C-0BE4-5F4A-B262-F03D0396E842}" type="slidenum">
              <a:rPr lang="ru-RU" altLang="ru-RU"/>
              <a:pPr/>
              <a:t>39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>
            <a:extLst>
              <a:ext uri="{FF2B5EF4-FFF2-40B4-BE49-F238E27FC236}">
                <a16:creationId xmlns:a16="http://schemas.microsoft.com/office/drawing/2014/main" id="{6FCF2E5C-AB64-DB09-82C5-7B053CC3F2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>
            <a:extLst>
              <a:ext uri="{FF2B5EF4-FFF2-40B4-BE49-F238E27FC236}">
                <a16:creationId xmlns:a16="http://schemas.microsoft.com/office/drawing/2014/main" id="{0AAC77E1-63EE-B333-3620-68BE19D2F9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5300" name="Номер слайда 3">
            <a:extLst>
              <a:ext uri="{FF2B5EF4-FFF2-40B4-BE49-F238E27FC236}">
                <a16:creationId xmlns:a16="http://schemas.microsoft.com/office/drawing/2014/main" id="{BCC6F5CD-8178-B3FA-605C-B87960E8EA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8029357-3B5A-124D-A04F-170A693ABFB4}" type="slidenum">
              <a:rPr lang="ru-RU" altLang="ru-RU"/>
              <a:pPr/>
              <a:t>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44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3744886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45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3023186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>
            <a:extLst>
              <a:ext uri="{FF2B5EF4-FFF2-40B4-BE49-F238E27FC236}">
                <a16:creationId xmlns:a16="http://schemas.microsoft.com/office/drawing/2014/main" id="{771D241D-ACC1-5234-BCEC-2756E06C6C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>
            <a:extLst>
              <a:ext uri="{FF2B5EF4-FFF2-40B4-BE49-F238E27FC236}">
                <a16:creationId xmlns:a16="http://schemas.microsoft.com/office/drawing/2014/main" id="{40A1B222-0FF5-B9B4-773A-C5B9B959AD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62468" name="Номер слайда 3">
            <a:extLst>
              <a:ext uri="{FF2B5EF4-FFF2-40B4-BE49-F238E27FC236}">
                <a16:creationId xmlns:a16="http://schemas.microsoft.com/office/drawing/2014/main" id="{937A15F0-A120-E1E8-E91C-45A47CFFA0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EC9EF77-FFDA-C84F-831A-38D406BBC3DF}" type="slidenum">
              <a:rPr lang="ru-RU" altLang="ru-RU"/>
              <a:pPr/>
              <a:t>50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>
            <a:extLst>
              <a:ext uri="{FF2B5EF4-FFF2-40B4-BE49-F238E27FC236}">
                <a16:creationId xmlns:a16="http://schemas.microsoft.com/office/drawing/2014/main" id="{24E99B31-C954-A7C7-7CC1-810E1A61F9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>
            <a:extLst>
              <a:ext uri="{FF2B5EF4-FFF2-40B4-BE49-F238E27FC236}">
                <a16:creationId xmlns:a16="http://schemas.microsoft.com/office/drawing/2014/main" id="{F2A184DD-D2C7-DE82-236D-A13F08F3EB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10244" name="Номер слайда 3">
            <a:extLst>
              <a:ext uri="{FF2B5EF4-FFF2-40B4-BE49-F238E27FC236}">
                <a16:creationId xmlns:a16="http://schemas.microsoft.com/office/drawing/2014/main" id="{14113CBF-9929-A954-9B76-3F855F8B0E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467F831-A5A5-EF46-B22F-C25C87C43600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98557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>
            <a:extLst>
              <a:ext uri="{FF2B5EF4-FFF2-40B4-BE49-F238E27FC236}">
                <a16:creationId xmlns:a16="http://schemas.microsoft.com/office/drawing/2014/main" id="{166FF103-7A6F-EB5C-A36B-93BE10963E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>
            <a:extLst>
              <a:ext uri="{FF2B5EF4-FFF2-40B4-BE49-F238E27FC236}">
                <a16:creationId xmlns:a16="http://schemas.microsoft.com/office/drawing/2014/main" id="{944AF9FF-372D-26AA-0441-FE6EE8C5C6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65540" name="Номер слайда 3">
            <a:extLst>
              <a:ext uri="{FF2B5EF4-FFF2-40B4-BE49-F238E27FC236}">
                <a16:creationId xmlns:a16="http://schemas.microsoft.com/office/drawing/2014/main" id="{2415B759-26EB-9918-896F-E7B038C777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8D68061-7440-A54B-827F-DE48A9BF8580}" type="slidenum">
              <a:rPr lang="ru-RU" altLang="ru-RU"/>
              <a:pPr/>
              <a:t>52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57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92507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58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3181492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>
            <a:extLst>
              <a:ext uri="{FF2B5EF4-FFF2-40B4-BE49-F238E27FC236}">
                <a16:creationId xmlns:a16="http://schemas.microsoft.com/office/drawing/2014/main" id="{AD573A02-17C8-5937-8AE3-AF4C9918BE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>
            <a:extLst>
              <a:ext uri="{FF2B5EF4-FFF2-40B4-BE49-F238E27FC236}">
                <a16:creationId xmlns:a16="http://schemas.microsoft.com/office/drawing/2014/main" id="{C81FBE97-C1A3-5E92-C2AF-223A0FAC9D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3732" name="Номер слайда 3">
            <a:extLst>
              <a:ext uri="{FF2B5EF4-FFF2-40B4-BE49-F238E27FC236}">
                <a16:creationId xmlns:a16="http://schemas.microsoft.com/office/drawing/2014/main" id="{80144CC8-7647-C5E6-1E23-C9AC3F7AB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27C3A65-C41A-CD42-B54B-7706C65782AC}" type="slidenum">
              <a:rPr lang="ru-RU" altLang="ru-RU"/>
              <a:pPr/>
              <a:t>59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>
            <a:extLst>
              <a:ext uri="{FF2B5EF4-FFF2-40B4-BE49-F238E27FC236}">
                <a16:creationId xmlns:a16="http://schemas.microsoft.com/office/drawing/2014/main" id="{EAD88213-7702-6B56-960F-8C7C8F780F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>
            <a:extLst>
              <a:ext uri="{FF2B5EF4-FFF2-40B4-BE49-F238E27FC236}">
                <a16:creationId xmlns:a16="http://schemas.microsoft.com/office/drawing/2014/main" id="{0AFC4FA2-AD82-DCDD-5759-09ED6BB9DB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8852" name="Номер слайда 3">
            <a:extLst>
              <a:ext uri="{FF2B5EF4-FFF2-40B4-BE49-F238E27FC236}">
                <a16:creationId xmlns:a16="http://schemas.microsoft.com/office/drawing/2014/main" id="{3E81B4DC-B5FF-6F5A-532A-CD1805EAB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19A4188-8FE7-2246-B773-A2454B2A948C}" type="slidenum">
              <a:rPr lang="ru-RU" altLang="ru-RU"/>
              <a:pPr/>
              <a:t>62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71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2027715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72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14504180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>
            <a:extLst>
              <a:ext uri="{FF2B5EF4-FFF2-40B4-BE49-F238E27FC236}">
                <a16:creationId xmlns:a16="http://schemas.microsoft.com/office/drawing/2014/main" id="{CEEE8856-F902-4656-6C7A-5D15FE0B18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>
            <a:extLst>
              <a:ext uri="{FF2B5EF4-FFF2-40B4-BE49-F238E27FC236}">
                <a16:creationId xmlns:a16="http://schemas.microsoft.com/office/drawing/2014/main" id="{982A52A1-4503-CE93-E4C3-FBA4A3719C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101380" name="Номер слайда 3">
            <a:extLst>
              <a:ext uri="{FF2B5EF4-FFF2-40B4-BE49-F238E27FC236}">
                <a16:creationId xmlns:a16="http://schemas.microsoft.com/office/drawing/2014/main" id="{7CFE2D6E-3DEA-8925-7BB7-2447B2E55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B3FFEAF-5CC2-6F4A-80EF-CA82B8BDFC00}" type="slidenum">
              <a:rPr lang="ru-RU" altLang="ru-RU"/>
              <a:pPr/>
              <a:t>78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>
            <a:extLst>
              <a:ext uri="{FF2B5EF4-FFF2-40B4-BE49-F238E27FC236}">
                <a16:creationId xmlns:a16="http://schemas.microsoft.com/office/drawing/2014/main" id="{CEEE8856-F902-4656-6C7A-5D15FE0B18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>
            <a:extLst>
              <a:ext uri="{FF2B5EF4-FFF2-40B4-BE49-F238E27FC236}">
                <a16:creationId xmlns:a16="http://schemas.microsoft.com/office/drawing/2014/main" id="{982A52A1-4503-CE93-E4C3-FBA4A3719C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101380" name="Номер слайда 3">
            <a:extLst>
              <a:ext uri="{FF2B5EF4-FFF2-40B4-BE49-F238E27FC236}">
                <a16:creationId xmlns:a16="http://schemas.microsoft.com/office/drawing/2014/main" id="{7CFE2D6E-3DEA-8925-7BB7-2447B2E55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B3FFEAF-5CC2-6F4A-80EF-CA82B8BDFC00}" type="slidenum">
              <a:rPr lang="ru-RU" altLang="ru-RU"/>
              <a:pPr/>
              <a:t>81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0750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7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3281534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>
            <a:extLst>
              <a:ext uri="{FF2B5EF4-FFF2-40B4-BE49-F238E27FC236}">
                <a16:creationId xmlns:a16="http://schemas.microsoft.com/office/drawing/2014/main" id="{F150643A-C32C-3D3F-6099-36B66B76F8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>
            <a:extLst>
              <a:ext uri="{FF2B5EF4-FFF2-40B4-BE49-F238E27FC236}">
                <a16:creationId xmlns:a16="http://schemas.microsoft.com/office/drawing/2014/main" id="{CDFD99E1-E0DC-7E88-55E0-41968F306C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7412" name="Номер слайда 3">
            <a:extLst>
              <a:ext uri="{FF2B5EF4-FFF2-40B4-BE49-F238E27FC236}">
                <a16:creationId xmlns:a16="http://schemas.microsoft.com/office/drawing/2014/main" id="{0660103B-0430-C6F8-9408-26A090AE49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4F52431-ADF7-AB41-A3BD-B27E072D510C}" type="slidenum">
              <a:rPr lang="ru-RU" altLang="ru-RU"/>
              <a:pPr/>
              <a:t>11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12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3385198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15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2380146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16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2613730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98636-47F8-D546-9C8A-04E2F161299C}" type="slidenum">
              <a:rPr lang="ru-RU" altLang="ru-UA" smtClean="0"/>
              <a:pPr/>
              <a:t>17</a:t>
            </a:fld>
            <a:endParaRPr lang="ru-RU" altLang="ru-UA"/>
          </a:p>
        </p:txBody>
      </p:sp>
    </p:spTree>
    <p:extLst>
      <p:ext uri="{BB962C8B-B14F-4D97-AF65-F5344CB8AC3E}">
        <p14:creationId xmlns:p14="http://schemas.microsoft.com/office/powerpoint/2010/main" val="85081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>
            <a:extLst>
              <a:ext uri="{FF2B5EF4-FFF2-40B4-BE49-F238E27FC236}">
                <a16:creationId xmlns:a16="http://schemas.microsoft.com/office/drawing/2014/main" id="{1E163F57-76D9-780A-CC5C-8348D4F1B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>
            <a:extLst>
              <a:ext uri="{FF2B5EF4-FFF2-40B4-BE49-F238E27FC236}">
                <a16:creationId xmlns:a16="http://schemas.microsoft.com/office/drawing/2014/main" id="{CCAB881A-35E2-FF46-9DBA-545DD8B097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6628" name="Номер слайда 3">
            <a:extLst>
              <a:ext uri="{FF2B5EF4-FFF2-40B4-BE49-F238E27FC236}">
                <a16:creationId xmlns:a16="http://schemas.microsoft.com/office/drawing/2014/main" id="{55D16453-4187-3D0C-71B6-8A8A3219E7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8445D65-5F30-8D46-B6C4-2D4BD288954A}" type="slidenum">
              <a:rPr lang="ru-RU" altLang="ru-RU"/>
              <a:pPr/>
              <a:t>18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99BC29-0DD7-52DA-1DBD-0EC04366C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3E927C-2D11-A655-B34D-33D453B8F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3577F5-2831-51B2-1888-6F925AB02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05729-4D1B-774F-80A6-05A183AF826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66941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675BAE-A401-5ED8-C536-80A552B87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22E31D-B47E-912E-E248-A9C943168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42FB33-5B18-73AA-03AA-357FE8D42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F9F0E-8D15-1741-A704-D35510FE3A2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2951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EF0CBC-C494-6364-B90D-4C77C5DFB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811A3B-5F42-ECDB-B3D2-8821FDBD2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973CDD-7BF8-1174-E64F-AD0CAD55C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286F7-CDE5-FC43-9888-2295B00940D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94288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AB7367A-6722-21FF-E9BF-9B4F9A411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F66DA634-96F5-2087-F012-406D07A08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E08E15A-95F3-CA28-546F-68EA543C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905B9-78FD-DB43-B96D-7023FB61932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555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FFE171-DC98-8ACF-0B25-DA2114C90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631C3D-BF84-CBA7-34C3-68633D1B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EB1C0A-1C9E-2354-9084-36ECA2752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A35B3-E685-4441-9BEC-E7710919151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6376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143B8A-33E4-762C-6A00-88351CA81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499D24-40C3-DC3E-8A5A-FC5818732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78FA76-B740-8FA9-090F-989278AB4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A2468-DD13-3A4A-8A3D-EE3A5839D7F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2142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D74ECED-ABC6-F6B5-3F43-3C31CDB6D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6339957-E4F4-76E8-ABCB-75B81E125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93801071-7127-AD4B-6CB0-F7C20DE7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E1299-D801-574F-89A4-1D3201F4B5A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2856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682B5134-CB82-309A-D715-D260E3C5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F6C72C4A-2AC1-0F59-9181-E7AF50503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29C39C26-01C0-FFD0-11A0-7497A8A4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9C3C4-3A3B-D345-B2F9-945828BD03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2715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8D8364C3-AAB1-25D0-7205-CB28A36B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EF99F22D-B45D-2A91-502A-CA8ED065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2D7E389-595C-9FB4-EF6A-A56F9DB19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8AC7E-710C-3945-9C22-F84E827F026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6829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CD8C2CB9-F18D-A1EF-3552-122FE6FA3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E95211D4-77E3-1313-8CA4-E58F0B890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4C897C89-B266-53F7-2640-2D6E9F8EE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084C4-EBC2-914E-A867-1F28FB1A8BF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509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08FE413-8AB6-422C-6F4A-E190852E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B667B5C-95F4-12E1-D465-A651DDC7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30D32A7-D840-C377-DCA1-80A7F9C58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914A8-D6E4-7845-B04C-6F128EBEB63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7400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20417AB-4A23-23AD-A333-E7D0EBE6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72A33877-BC0B-C980-7E75-63CE1DF54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0E01F029-A602-F147-D1B6-CF084D88F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030DF-E27C-1A48-BA34-48E23F3134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517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96B5B607-C7D3-3A9A-BAF3-E2A8CD6EA03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1C01383F-7D70-4568-EA31-7381383A64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843B34-EF79-5B33-CEB9-F238FF8089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084671-BAF1-DF9E-C2E7-B4F0F6809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7F68FE-8BF7-57E0-5B8F-F0032F0573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133955D6-BA3D-4A4B-B165-BEB43AD6EA6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F7C8B77-5882-1D4D-94BB-FAF6CF26093C}"/>
              </a:ext>
            </a:extLst>
          </p:cNvPr>
          <p:cNvSpPr/>
          <p:nvPr/>
        </p:nvSpPr>
        <p:spPr>
          <a:xfrm>
            <a:off x="652314" y="116632"/>
            <a:ext cx="1437938" cy="6741368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E5BC7C-09CA-D12F-9833-A2308D9221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2943748"/>
            <a:ext cx="3657600" cy="254513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078" name="Прямоугольник 1">
            <a:extLst>
              <a:ext uri="{FF2B5EF4-FFF2-40B4-BE49-F238E27FC236}">
                <a16:creationId xmlns:a16="http://schemas.microsoft.com/office/drawing/2014/main" id="{08386A49-B7A5-3445-64AC-B04B0DB78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888" y="2231157"/>
            <a:ext cx="522332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ЗВІТ</a:t>
            </a:r>
            <a:endParaRPr lang="uk-UA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результатами визначення потреб у соціальних послугах населення Житомирської міської територіальної громади </a:t>
            </a:r>
          </a:p>
          <a:p>
            <a:pPr algn="ctr"/>
            <a:r>
              <a:rPr lang="uk-UA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2024 </a:t>
            </a:r>
            <a:r>
              <a:rPr lang="uk-UA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</a:p>
          <a:p>
            <a:pPr algn="just"/>
            <a:r>
              <a:rPr lang="uk-UA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9" name="Рисунок 4">
            <a:extLst>
              <a:ext uri="{FF2B5EF4-FFF2-40B4-BE49-F238E27FC236}">
                <a16:creationId xmlns:a16="http://schemas.microsoft.com/office/drawing/2014/main" id="{281AF2C9-B148-FB59-4A9E-E21935A33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446088"/>
            <a:ext cx="1165225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1">
            <a:extLst>
              <a:ext uri="{FF2B5EF4-FFF2-40B4-BE49-F238E27FC236}">
                <a16:creationId xmlns:a16="http://schemas.microsoft.com/office/drawing/2014/main" id="{D44EFAF5-B4DA-0EDC-CA64-E90AE79D6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7172" y="373857"/>
            <a:ext cx="28400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ЗАТВЕРДЖУЮ</a:t>
            </a:r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 міської ради</a:t>
            </a: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ШИМАНСЬКА</a:t>
            </a:r>
          </a:p>
          <a:p>
            <a:r>
              <a:rPr lang="uk-UA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рік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13F62F-BD4D-97DE-F242-457E87C4E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50" y="1536700"/>
            <a:ext cx="1182688" cy="11826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195736" y="6150358"/>
            <a:ext cx="8171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 урахуванням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гендерно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орієнтованого підходу)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31D1E2F-436E-A1F2-052C-4874168E9088}"/>
              </a:ext>
            </a:extLst>
          </p:cNvPr>
          <p:cNvSpPr/>
          <p:nvPr/>
        </p:nvSpPr>
        <p:spPr>
          <a:xfrm>
            <a:off x="-54260" y="0"/>
            <a:ext cx="9252520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E811BC-A219-2F1C-77B6-05E2ACC91529}"/>
              </a:ext>
            </a:extLst>
          </p:cNvPr>
          <p:cNvSpPr txBox="1"/>
          <p:nvPr/>
        </p:nvSpPr>
        <p:spPr>
          <a:xfrm>
            <a:off x="246063" y="606425"/>
            <a:ext cx="4391025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складі  робочої</a:t>
            </a: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/</a:t>
            </a:r>
          </a:p>
          <a:p>
            <a:pPr>
              <a:defRPr/>
            </a:pP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координаційної </a:t>
            </a: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групи 23 особи</a:t>
            </a:r>
          </a:p>
          <a:p>
            <a:pPr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_______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жінки - 17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чоловіки - 6</a:t>
            </a:r>
          </a:p>
        </p:txBody>
      </p:sp>
      <p:graphicFrame>
        <p:nvGraphicFramePr>
          <p:cNvPr id="15366" name="Диаграмма 9">
            <a:extLst>
              <a:ext uri="{FF2B5EF4-FFF2-40B4-BE49-F238E27FC236}">
                <a16:creationId xmlns:a16="http://schemas.microsoft.com/office/drawing/2014/main" id="{9A16EEA5-63BD-0887-3A13-5A118D65F5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9701502"/>
              </p:ext>
            </p:extLst>
          </p:nvPr>
        </p:nvGraphicFramePr>
        <p:xfrm>
          <a:off x="34641" y="2996952"/>
          <a:ext cx="4530725" cy="3413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Диаграмма" r:id="rId3" imgW="4724400" imgH="4076700" progId="Excel.Chart.8">
                  <p:embed/>
                </p:oleObj>
              </mc:Choice>
              <mc:Fallback>
                <p:oleObj name="Диаграмма" r:id="rId3" imgW="4724400" imgH="4076700" progId="Excel.Char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41" y="2996952"/>
                        <a:ext cx="4530725" cy="34135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7" name="Объект 3">
            <a:extLst>
              <a:ext uri="{FF2B5EF4-FFF2-40B4-BE49-F238E27FC236}">
                <a16:creationId xmlns:a16="http://schemas.microsoft.com/office/drawing/2014/main" id="{D11540E9-1EC4-C1BC-E293-20CC9AE041D2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8238" y="641350"/>
            <a:ext cx="4038600" cy="2760663"/>
          </a:xfrm>
        </p:spPr>
      </p:pic>
      <p:pic>
        <p:nvPicPr>
          <p:cNvPr id="15368" name="Рисунок 5">
            <a:extLst>
              <a:ext uri="{FF2B5EF4-FFF2-40B4-BE49-F238E27FC236}">
                <a16:creationId xmlns:a16="http://schemas.microsoft.com/office/drawing/2014/main" id="{67DD72E9-E24E-8385-C9ED-0146F75096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8" y="3644900"/>
            <a:ext cx="403860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Box 1">
            <a:extLst>
              <a:ext uri="{FF2B5EF4-FFF2-40B4-BE49-F238E27FC236}">
                <a16:creationId xmlns:a16="http://schemas.microsoft.com/office/drawing/2014/main" id="{42A6F38A-C488-1C49-4C40-9A9250774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4183063"/>
            <a:ext cx="865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Arial Black" panose="020B0604020202020204" pitchFamily="34" charset="0"/>
              </a:rPr>
              <a:t>74%</a:t>
            </a:r>
            <a:endParaRPr lang="ru-RU" altLang="ru-RU">
              <a:latin typeface="Arial Black" panose="020B0604020202020204" pitchFamily="34" charset="0"/>
            </a:endParaRPr>
          </a:p>
        </p:txBody>
      </p:sp>
      <p:sp>
        <p:nvSpPr>
          <p:cNvPr id="15370" name="Прямоугольник 2">
            <a:extLst>
              <a:ext uri="{FF2B5EF4-FFF2-40B4-BE49-F238E27FC236}">
                <a16:creationId xmlns:a16="http://schemas.microsoft.com/office/drawing/2014/main" id="{0555A11D-88A3-85A3-8D36-FB633B5F2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644900"/>
            <a:ext cx="723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Arial Black" panose="020B0604020202020204" pitchFamily="34" charset="0"/>
              </a:rPr>
              <a:t>26%</a:t>
            </a:r>
            <a:endParaRPr lang="ru-RU" altLang="ru-RU" dirty="0">
              <a:latin typeface="Arial Black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7853A78-1E94-74CE-3EE8-753458FDBD7D}"/>
              </a:ext>
            </a:extLst>
          </p:cNvPr>
          <p:cNvSpPr/>
          <p:nvPr/>
        </p:nvSpPr>
        <p:spPr>
          <a:xfrm>
            <a:off x="0" y="0"/>
            <a:ext cx="9150349" cy="1647106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модель організаційної структури надання соціальних послуг ____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BA2908C0-BAC0-D10B-6C3A-2AFE2D625F71}"/>
              </a:ext>
            </a:extLst>
          </p:cNvPr>
          <p:cNvSpPr/>
          <p:nvPr/>
        </p:nvSpPr>
        <p:spPr>
          <a:xfrm>
            <a:off x="3593875" y="1752554"/>
            <a:ext cx="2232248" cy="3792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EBEBBBEC-0FD3-C735-6934-BC9784053ACF}"/>
              </a:ext>
            </a:extLst>
          </p:cNvPr>
          <p:cNvSpPr/>
          <p:nvPr/>
        </p:nvSpPr>
        <p:spPr>
          <a:xfrm>
            <a:off x="151882" y="3055601"/>
            <a:ext cx="1404553" cy="1179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соціального захисту населення ЖМР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6EF9A0A7-BBA4-5B71-2614-B47B331413D9}"/>
              </a:ext>
            </a:extLst>
          </p:cNvPr>
          <p:cNvSpPr/>
          <p:nvPr/>
        </p:nvSpPr>
        <p:spPr>
          <a:xfrm>
            <a:off x="1439591" y="2289176"/>
            <a:ext cx="6469552" cy="539512"/>
          </a:xfrm>
          <a:prstGeom prst="roundRect">
            <a:avLst/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виконавчий комітет Житомирської міської ради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8" name="Прямоугольник 19">
            <a:extLst>
              <a:ext uri="{FF2B5EF4-FFF2-40B4-BE49-F238E27FC236}">
                <a16:creationId xmlns:a16="http://schemas.microsoft.com/office/drawing/2014/main" id="{9FFD0D5B-3806-F1A9-694D-0A7227E19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510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міський голова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7723CDAD-F1CA-B8A9-9547-8DAB36694261}"/>
              </a:ext>
            </a:extLst>
          </p:cNvPr>
          <p:cNvCxnSpPr>
            <a:endCxn id="0" idx="0"/>
          </p:cNvCxnSpPr>
          <p:nvPr/>
        </p:nvCxnSpPr>
        <p:spPr>
          <a:xfrm flipH="1">
            <a:off x="4673600" y="2144713"/>
            <a:ext cx="6350" cy="144462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60AC6AF7-EF34-AEC6-A4FA-3B837F5C37BF}"/>
              </a:ext>
            </a:extLst>
          </p:cNvPr>
          <p:cNvSpPr/>
          <p:nvPr/>
        </p:nvSpPr>
        <p:spPr>
          <a:xfrm>
            <a:off x="1673876" y="3055600"/>
            <a:ext cx="1404553" cy="1179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(управління) у справах дітей ЖМР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207A6346-D74B-E1D7-FEBF-7CA4F73519B8}"/>
              </a:ext>
            </a:extLst>
          </p:cNvPr>
          <p:cNvSpPr/>
          <p:nvPr/>
        </p:nvSpPr>
        <p:spPr>
          <a:xfrm>
            <a:off x="3161138" y="3055599"/>
            <a:ext cx="1377100" cy="1179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освіти ЖМР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8449513C-2CF1-D99D-F1CF-DCEA84887123}"/>
              </a:ext>
            </a:extLst>
          </p:cNvPr>
          <p:cNvSpPr/>
          <p:nvPr/>
        </p:nvSpPr>
        <p:spPr>
          <a:xfrm>
            <a:off x="4640248" y="3051476"/>
            <a:ext cx="1404553" cy="114868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охорони </a:t>
            </a:r>
            <a:r>
              <a:rPr lang="uk-UA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ЖМР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6D5EDF75-EE4A-6D34-1A79-8BE78C59808C}"/>
              </a:ext>
            </a:extLst>
          </p:cNvPr>
          <p:cNvSpPr/>
          <p:nvPr/>
        </p:nvSpPr>
        <p:spPr>
          <a:xfrm>
            <a:off x="6084286" y="3054537"/>
            <a:ext cx="1404553" cy="116304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ветеранів війни ЖМР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CC7E85C3-6054-5E74-B435-703E74DECEF0}"/>
              </a:ext>
            </a:extLst>
          </p:cNvPr>
          <p:cNvSpPr/>
          <p:nvPr/>
        </p:nvSpPr>
        <p:spPr>
          <a:xfrm>
            <a:off x="7606102" y="3037453"/>
            <a:ext cx="1404553" cy="117672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 структурні підрозділи ЖМР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7356F692-C240-686F-FDEE-D5DD03EE7E3C}"/>
              </a:ext>
            </a:extLst>
          </p:cNvPr>
          <p:cNvSpPr/>
          <p:nvPr/>
        </p:nvSpPr>
        <p:spPr>
          <a:xfrm>
            <a:off x="258400" y="4532139"/>
            <a:ext cx="2447673" cy="995536"/>
          </a:xfrm>
          <a:prstGeom prst="roundRect">
            <a:avLst/>
          </a:prstGeom>
          <a:solidFill>
            <a:srgbClr val="1D606D"/>
          </a:solidFill>
          <a:ln>
            <a:noFill/>
          </a:ln>
          <a:effectLst/>
          <a:scene3d>
            <a:camera prst="orthographicFront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відділ соціального обслуговування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3C188FEF-767A-DFEB-C5F6-ECB1E058D8D3}"/>
              </a:ext>
            </a:extLst>
          </p:cNvPr>
          <p:cNvSpPr/>
          <p:nvPr/>
        </p:nvSpPr>
        <p:spPr>
          <a:xfrm>
            <a:off x="3128780" y="4571063"/>
            <a:ext cx="2274636" cy="995536"/>
          </a:xfrm>
          <a:prstGeom prst="roundRect">
            <a:avLst/>
          </a:prstGeom>
          <a:solidFill>
            <a:srgbClr val="1D606D"/>
          </a:solidFill>
          <a:ln>
            <a:noFill/>
          </a:ln>
          <a:effectLst/>
          <a:scene3d>
            <a:camera prst="orthographicFront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соціального захисту населення </a:t>
            </a:r>
            <a:r>
              <a:rPr lang="uk-UA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Корольовського</a:t>
            </a:r>
            <a:r>
              <a:rPr lang="uk-UA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 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id="{DC8272C9-3805-761E-BA61-D5DAC4574C93}"/>
              </a:ext>
            </a:extLst>
          </p:cNvPr>
          <p:cNvSpPr/>
          <p:nvPr/>
        </p:nvSpPr>
        <p:spPr>
          <a:xfrm>
            <a:off x="1768814" y="5750463"/>
            <a:ext cx="1404553" cy="98159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perspectiveHeroicExtremeLeftFacing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недержавні надавачі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4DE0B4A4-2B71-B2E1-88DA-417A0C9DB52B}"/>
              </a:ext>
            </a:extLst>
          </p:cNvPr>
          <p:cNvSpPr/>
          <p:nvPr/>
        </p:nvSpPr>
        <p:spPr>
          <a:xfrm>
            <a:off x="344850" y="5750463"/>
            <a:ext cx="1404553" cy="96712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perspectiveContrastingRightFacing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комунальні  заклади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B10B0256-5667-F54C-1BEC-6649CED3DF49}"/>
              </a:ext>
            </a:extLst>
          </p:cNvPr>
          <p:cNvSpPr/>
          <p:nvPr/>
        </p:nvSpPr>
        <p:spPr>
          <a:xfrm>
            <a:off x="5826123" y="4571063"/>
            <a:ext cx="2274636" cy="995536"/>
          </a:xfrm>
          <a:prstGeom prst="roundRect">
            <a:avLst/>
          </a:prstGeom>
          <a:solidFill>
            <a:srgbClr val="1D606D"/>
          </a:solidFill>
          <a:ln>
            <a:noFill/>
          </a:ln>
          <a:effectLst/>
          <a:scene3d>
            <a:camera prst="orthographicFront"/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соціального захисту населення Богунського району 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ABF1A67B-002A-A4E9-C149-196388150FE3}"/>
              </a:ext>
            </a:extLst>
          </p:cNvPr>
          <p:cNvCxnSpPr>
            <a:endCxn id="0" idx="0"/>
          </p:cNvCxnSpPr>
          <p:nvPr/>
        </p:nvCxnSpPr>
        <p:spPr>
          <a:xfrm flipH="1">
            <a:off x="854075" y="2846388"/>
            <a:ext cx="628650" cy="20955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B736F25E-600B-BFD5-200E-724CEACF4EF3}"/>
              </a:ext>
            </a:extLst>
          </p:cNvPr>
          <p:cNvCxnSpPr/>
          <p:nvPr/>
        </p:nvCxnSpPr>
        <p:spPr>
          <a:xfrm>
            <a:off x="1028700" y="4235450"/>
            <a:ext cx="330200" cy="33496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66ED30EA-DA0E-FF98-7BC5-27017200BAEC}"/>
              </a:ext>
            </a:extLst>
          </p:cNvPr>
          <p:cNvCxnSpPr>
            <a:endCxn id="0" idx="0"/>
          </p:cNvCxnSpPr>
          <p:nvPr/>
        </p:nvCxnSpPr>
        <p:spPr>
          <a:xfrm>
            <a:off x="963613" y="4235450"/>
            <a:ext cx="3302000" cy="33496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18BE45E8-4AC3-F52E-9D16-8515CB6EB50F}"/>
              </a:ext>
            </a:extLst>
          </p:cNvPr>
          <p:cNvCxnSpPr/>
          <p:nvPr/>
        </p:nvCxnSpPr>
        <p:spPr>
          <a:xfrm>
            <a:off x="971550" y="4235450"/>
            <a:ext cx="6121400" cy="30321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F41700B9-DD8E-5839-50D3-879EE1231D62}"/>
              </a:ext>
            </a:extLst>
          </p:cNvPr>
          <p:cNvCxnSpPr/>
          <p:nvPr/>
        </p:nvCxnSpPr>
        <p:spPr>
          <a:xfrm flipH="1">
            <a:off x="2354263" y="2857500"/>
            <a:ext cx="4762" cy="1651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BEB5D897-9AD7-E51B-4C67-2B99E2088421}"/>
              </a:ext>
            </a:extLst>
          </p:cNvPr>
          <p:cNvCxnSpPr>
            <a:endCxn id="0" idx="0"/>
          </p:cNvCxnSpPr>
          <p:nvPr/>
        </p:nvCxnSpPr>
        <p:spPr>
          <a:xfrm>
            <a:off x="3849688" y="2865438"/>
            <a:ext cx="0" cy="1905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8CFD437F-B4E8-6742-DFA2-2930B31446EF}"/>
              </a:ext>
            </a:extLst>
          </p:cNvPr>
          <p:cNvCxnSpPr>
            <a:endCxn id="0" idx="0"/>
          </p:cNvCxnSpPr>
          <p:nvPr/>
        </p:nvCxnSpPr>
        <p:spPr>
          <a:xfrm flipH="1">
            <a:off x="5341938" y="2865438"/>
            <a:ext cx="15875" cy="185737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58650C28-F6DC-C0AA-A137-025CD7AE8ECC}"/>
              </a:ext>
            </a:extLst>
          </p:cNvPr>
          <p:cNvCxnSpPr>
            <a:endCxn id="0" idx="0"/>
          </p:cNvCxnSpPr>
          <p:nvPr/>
        </p:nvCxnSpPr>
        <p:spPr>
          <a:xfrm>
            <a:off x="6786563" y="2857500"/>
            <a:ext cx="0" cy="19685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B37A5C2D-47FF-C4D6-9833-DBD5EF62EEF5}"/>
              </a:ext>
            </a:extLst>
          </p:cNvPr>
          <p:cNvCxnSpPr>
            <a:endCxn id="0" idx="0"/>
          </p:cNvCxnSpPr>
          <p:nvPr/>
        </p:nvCxnSpPr>
        <p:spPr>
          <a:xfrm>
            <a:off x="7812088" y="2781300"/>
            <a:ext cx="496887" cy="25558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9BC2148C-0CA8-4914-F235-789BCE79BEF7}"/>
              </a:ext>
            </a:extLst>
          </p:cNvPr>
          <p:cNvCxnSpPr>
            <a:endCxn id="38" idx="0"/>
          </p:cNvCxnSpPr>
          <p:nvPr/>
        </p:nvCxnSpPr>
        <p:spPr>
          <a:xfrm>
            <a:off x="1979613" y="5527675"/>
            <a:ext cx="492125" cy="22225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34F724EF-1B12-14AD-D3D0-5CDE284EA8A0}"/>
              </a:ext>
            </a:extLst>
          </p:cNvPr>
          <p:cNvCxnSpPr/>
          <p:nvPr/>
        </p:nvCxnSpPr>
        <p:spPr>
          <a:xfrm flipH="1">
            <a:off x="854075" y="5567363"/>
            <a:ext cx="117475" cy="23812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Блок-схема: альтернативный процесс 24">
            <a:extLst>
              <a:ext uri="{FF2B5EF4-FFF2-40B4-BE49-F238E27FC236}">
                <a16:creationId xmlns:a16="http://schemas.microsoft.com/office/drawing/2014/main" id="{B020EE2C-0A00-A59F-5EAC-4D198B40730E}"/>
              </a:ext>
            </a:extLst>
          </p:cNvPr>
          <p:cNvSpPr/>
          <p:nvPr/>
        </p:nvSpPr>
        <p:spPr>
          <a:xfrm>
            <a:off x="5229364" y="1396619"/>
            <a:ext cx="3641312" cy="89358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DB36D45A-2A5F-FF5E-7C2F-C3FBD5DE46B7}"/>
              </a:ext>
            </a:extLst>
          </p:cNvPr>
          <p:cNvSpPr/>
          <p:nvPr/>
        </p:nvSpPr>
        <p:spPr>
          <a:xfrm>
            <a:off x="425558" y="1353848"/>
            <a:ext cx="3714394" cy="3752850"/>
          </a:xfrm>
          <a:prstGeom prst="flowChartConnector">
            <a:avLst/>
          </a:prstGeom>
          <a:solidFill>
            <a:srgbClr val="92D050"/>
          </a:solidFill>
          <a:ln w="76200" cmpd="sng">
            <a:solidFill>
              <a:srgbClr val="92D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484" name="TextBox 2">
            <a:extLst>
              <a:ext uri="{FF2B5EF4-FFF2-40B4-BE49-F238E27FC236}">
                <a16:creationId xmlns:a16="http://schemas.microsoft.com/office/drawing/2014/main" id="{402B6918-D413-C26D-2462-397B96EB1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488" y="2274888"/>
            <a:ext cx="31670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розвиток соціальних послуг за </a:t>
            </a:r>
            <a:r>
              <a:rPr lang="uk-UA" alt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людиноцентричним</a:t>
            </a:r>
            <a:r>
              <a:rPr lang="uk-UA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uk-UA" alt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дитиноцентричним</a:t>
            </a:r>
            <a:r>
              <a:rPr lang="uk-UA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принципом</a:t>
            </a:r>
            <a:endParaRPr lang="uk-UA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441" name="TextBox 5">
            <a:extLst>
              <a:ext uri="{FF2B5EF4-FFF2-40B4-BE49-F238E27FC236}">
                <a16:creationId xmlns:a16="http://schemas.microsoft.com/office/drawing/2014/main" id="{DD3A124C-4CFC-B4FC-CA24-AD2F4A9BB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5264150"/>
            <a:ext cx="4173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*потреби</a:t>
            </a:r>
          </a:p>
          <a:p>
            <a:r>
              <a:rPr lang="uk-UA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*пріоритети</a:t>
            </a:r>
          </a:p>
          <a:p>
            <a:r>
              <a:rPr lang="uk-UA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*послуги</a:t>
            </a:r>
            <a:endParaRPr lang="ru-RU" altLang="ru-RU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E4D1C448-B92D-72A7-1C88-C58AB1D1EC37}"/>
              </a:ext>
            </a:extLst>
          </p:cNvPr>
          <p:cNvSpPr/>
          <p:nvPr/>
        </p:nvSpPr>
        <p:spPr>
          <a:xfrm>
            <a:off x="5197477" y="5495146"/>
            <a:ext cx="3692734" cy="91915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B1726D97-9D27-7D1B-ECF8-F750607AD376}"/>
              </a:ext>
            </a:extLst>
          </p:cNvPr>
          <p:cNvSpPr/>
          <p:nvPr/>
        </p:nvSpPr>
        <p:spPr>
          <a:xfrm>
            <a:off x="4043363" y="1843088"/>
            <a:ext cx="1182687" cy="4135437"/>
          </a:xfrm>
          <a:prstGeom prst="leftBrace">
            <a:avLst>
              <a:gd name="adj1" fmla="val 0"/>
              <a:gd name="adj2" fmla="val 55456"/>
            </a:avLst>
          </a:prstGeom>
          <a:ln w="9525" cap="flat" cmpd="sng" algn="ctr">
            <a:solidFill>
              <a:srgbClr val="9490C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8" name="Блок-схема: ссылка на другую страницу 7">
            <a:extLst>
              <a:ext uri="{FF2B5EF4-FFF2-40B4-BE49-F238E27FC236}">
                <a16:creationId xmlns:a16="http://schemas.microsoft.com/office/drawing/2014/main" id="{1EE7D637-5A69-86BC-01F3-D48DB191871A}"/>
              </a:ext>
            </a:extLst>
          </p:cNvPr>
          <p:cNvSpPr/>
          <p:nvPr/>
        </p:nvSpPr>
        <p:spPr>
          <a:xfrm>
            <a:off x="5334000" y="1450975"/>
            <a:ext cx="517525" cy="334963"/>
          </a:xfrm>
          <a:prstGeom prst="flowChartOffpageConnector">
            <a:avLst/>
          </a:prstGeom>
          <a:solidFill>
            <a:srgbClr val="9490CC"/>
          </a:solidFill>
          <a:ln>
            <a:solidFill>
              <a:srgbClr val="949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01</a:t>
            </a:r>
            <a:endParaRPr lang="ru-RU" b="1" dirty="0"/>
          </a:p>
        </p:txBody>
      </p:sp>
      <p:sp>
        <p:nvSpPr>
          <p:cNvPr id="18447" name="TextBox 8">
            <a:extLst>
              <a:ext uri="{FF2B5EF4-FFF2-40B4-BE49-F238E27FC236}">
                <a16:creationId xmlns:a16="http://schemas.microsoft.com/office/drawing/2014/main" id="{C1AB1B22-D747-F53E-0C50-3B7A84150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2775" y="1671638"/>
            <a:ext cx="3240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1600" b="1">
                <a:solidFill>
                  <a:srgbClr val="1D60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 потреб у соціальних послугах, їх пріоритизація </a:t>
            </a:r>
            <a:endParaRPr lang="ru-RU" altLang="ru-RU" sz="1600" b="1">
              <a:solidFill>
                <a:srgbClr val="1D60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8" name="TextBox 22">
            <a:extLst>
              <a:ext uri="{FF2B5EF4-FFF2-40B4-BE49-F238E27FC236}">
                <a16:creationId xmlns:a16="http://schemas.microsoft.com/office/drawing/2014/main" id="{F4E3996A-BA57-9CDA-8E56-6D2A0B174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8200" y="5830888"/>
            <a:ext cx="297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1600" b="1">
                <a:solidFill>
                  <a:srgbClr val="1D60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моніторинг та оцінка якості</a:t>
            </a:r>
            <a:endParaRPr lang="ru-RU" altLang="ru-RU" sz="1600" b="1">
              <a:solidFill>
                <a:srgbClr val="1D60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E963462A-1E51-5803-260B-C3F3F0884543}"/>
              </a:ext>
            </a:extLst>
          </p:cNvPr>
          <p:cNvSpPr/>
          <p:nvPr/>
        </p:nvSpPr>
        <p:spPr>
          <a:xfrm>
            <a:off x="-19050" y="0"/>
            <a:ext cx="9199562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452" name="TextBox 2">
            <a:extLst>
              <a:ext uri="{FF2B5EF4-FFF2-40B4-BE49-F238E27FC236}">
                <a16:creationId xmlns:a16="http://schemas.microsoft.com/office/drawing/2014/main" id="{0C93B1A2-B669-17D8-4D51-602D48E6D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430213"/>
            <a:ext cx="8858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 dirty="0">
                <a:latin typeface="Arial Black" panose="020B0604020202020204" pitchFamily="34" charset="0"/>
              </a:rPr>
              <a:t>порядок організації та надання соціальних </a:t>
            </a:r>
            <a:r>
              <a:rPr lang="uk-UA" altLang="ru-RU" sz="2800" dirty="0" smtClean="0">
                <a:latin typeface="Arial Black" panose="020B0604020202020204" pitchFamily="34" charset="0"/>
              </a:rPr>
              <a:t>послуг ___</a:t>
            </a:r>
            <a:endParaRPr lang="ru-RU" altLang="ru-RU" sz="2800" dirty="0">
              <a:latin typeface="Arial Black" panose="020B0604020202020204" pitchFamily="34" charset="0"/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C626073C-5721-0678-0F3D-8681B3BDED79}"/>
              </a:ext>
            </a:extLst>
          </p:cNvPr>
          <p:cNvSpPr/>
          <p:nvPr/>
        </p:nvSpPr>
        <p:spPr>
          <a:xfrm>
            <a:off x="5229364" y="2389146"/>
            <a:ext cx="3641312" cy="89358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15" name="Блок-схема: альтернативный процесс 14">
            <a:extLst>
              <a:ext uri="{FF2B5EF4-FFF2-40B4-BE49-F238E27FC236}">
                <a16:creationId xmlns:a16="http://schemas.microsoft.com/office/drawing/2014/main" id="{7A894085-311E-B524-572C-8402B746709A}"/>
              </a:ext>
            </a:extLst>
          </p:cNvPr>
          <p:cNvSpPr/>
          <p:nvPr/>
        </p:nvSpPr>
        <p:spPr>
          <a:xfrm>
            <a:off x="5214710" y="3434935"/>
            <a:ext cx="3646674" cy="89358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16" name="Блок-схема: альтернативный процесс 15">
            <a:extLst>
              <a:ext uri="{FF2B5EF4-FFF2-40B4-BE49-F238E27FC236}">
                <a16:creationId xmlns:a16="http://schemas.microsoft.com/office/drawing/2014/main" id="{FDB422A5-A5CA-7369-A188-0FAF6138F9D9}"/>
              </a:ext>
            </a:extLst>
          </p:cNvPr>
          <p:cNvSpPr/>
          <p:nvPr/>
        </p:nvSpPr>
        <p:spPr>
          <a:xfrm>
            <a:off x="5214729" y="4467165"/>
            <a:ext cx="3692734" cy="89358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19" name="Блок-схема: ссылка на другую страницу 18">
            <a:extLst>
              <a:ext uri="{FF2B5EF4-FFF2-40B4-BE49-F238E27FC236}">
                <a16:creationId xmlns:a16="http://schemas.microsoft.com/office/drawing/2014/main" id="{A1DB2CE7-BC87-C414-50A1-A3F8C2B6C0E0}"/>
              </a:ext>
            </a:extLst>
          </p:cNvPr>
          <p:cNvSpPr/>
          <p:nvPr/>
        </p:nvSpPr>
        <p:spPr>
          <a:xfrm>
            <a:off x="5334000" y="2482850"/>
            <a:ext cx="517525" cy="333375"/>
          </a:xfrm>
          <a:prstGeom prst="flowChartOffpageConnector">
            <a:avLst/>
          </a:prstGeom>
          <a:solidFill>
            <a:srgbClr val="9490CC"/>
          </a:solidFill>
          <a:ln>
            <a:solidFill>
              <a:srgbClr val="949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02</a:t>
            </a:r>
            <a:endParaRPr lang="ru-RU" b="1" dirty="0"/>
          </a:p>
        </p:txBody>
      </p:sp>
      <p:sp>
        <p:nvSpPr>
          <p:cNvPr id="20" name="Блок-схема: ссылка на другую страницу 19">
            <a:extLst>
              <a:ext uri="{FF2B5EF4-FFF2-40B4-BE49-F238E27FC236}">
                <a16:creationId xmlns:a16="http://schemas.microsoft.com/office/drawing/2014/main" id="{593803C6-BCE7-AC29-4EB9-C468B7F59D47}"/>
              </a:ext>
            </a:extLst>
          </p:cNvPr>
          <p:cNvSpPr/>
          <p:nvPr/>
        </p:nvSpPr>
        <p:spPr>
          <a:xfrm>
            <a:off x="5334000" y="3470275"/>
            <a:ext cx="517525" cy="334963"/>
          </a:xfrm>
          <a:prstGeom prst="flowChartOffpageConnector">
            <a:avLst/>
          </a:prstGeom>
          <a:solidFill>
            <a:srgbClr val="9490CC"/>
          </a:solidFill>
          <a:ln>
            <a:solidFill>
              <a:srgbClr val="949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03</a:t>
            </a:r>
            <a:endParaRPr lang="ru-RU" b="1" dirty="0"/>
          </a:p>
        </p:txBody>
      </p:sp>
      <p:sp>
        <p:nvSpPr>
          <p:cNvPr id="22" name="Блок-схема: ссылка на другую страницу 21">
            <a:extLst>
              <a:ext uri="{FF2B5EF4-FFF2-40B4-BE49-F238E27FC236}">
                <a16:creationId xmlns:a16="http://schemas.microsoft.com/office/drawing/2014/main" id="{E3FCB2C6-AB86-78EA-9481-DBA2C7BCC800}"/>
              </a:ext>
            </a:extLst>
          </p:cNvPr>
          <p:cNvSpPr/>
          <p:nvPr/>
        </p:nvSpPr>
        <p:spPr>
          <a:xfrm>
            <a:off x="5334000" y="4495800"/>
            <a:ext cx="517525" cy="333375"/>
          </a:xfrm>
          <a:prstGeom prst="flowChartOffpageConnector">
            <a:avLst/>
          </a:prstGeom>
          <a:solidFill>
            <a:srgbClr val="9490CC"/>
          </a:solidFill>
          <a:ln>
            <a:solidFill>
              <a:srgbClr val="949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04</a:t>
            </a:r>
            <a:endParaRPr lang="ru-RU" b="1" dirty="0"/>
          </a:p>
        </p:txBody>
      </p:sp>
      <p:sp>
        <p:nvSpPr>
          <p:cNvPr id="24" name="Блок-схема: ссылка на другую страницу 23">
            <a:extLst>
              <a:ext uri="{FF2B5EF4-FFF2-40B4-BE49-F238E27FC236}">
                <a16:creationId xmlns:a16="http://schemas.microsoft.com/office/drawing/2014/main" id="{EBDC197F-9918-A96A-2437-9474CDC90235}"/>
              </a:ext>
            </a:extLst>
          </p:cNvPr>
          <p:cNvSpPr/>
          <p:nvPr/>
        </p:nvSpPr>
        <p:spPr>
          <a:xfrm>
            <a:off x="5334000" y="5527675"/>
            <a:ext cx="517525" cy="334963"/>
          </a:xfrm>
          <a:prstGeom prst="flowChartOffpageConnector">
            <a:avLst/>
          </a:prstGeom>
          <a:solidFill>
            <a:srgbClr val="9490CC"/>
          </a:solidFill>
          <a:ln>
            <a:solidFill>
              <a:srgbClr val="949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/>
              <a:t>05</a:t>
            </a:r>
            <a:endParaRPr lang="ru-RU" b="1" dirty="0"/>
          </a:p>
        </p:txBody>
      </p:sp>
      <p:sp>
        <p:nvSpPr>
          <p:cNvPr id="18466" name="TextBox 3">
            <a:extLst>
              <a:ext uri="{FF2B5EF4-FFF2-40B4-BE49-F238E27FC236}">
                <a16:creationId xmlns:a16="http://schemas.microsoft.com/office/drawing/2014/main" id="{92DF88FC-1871-6971-EBBE-42D4D796E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2586038"/>
            <a:ext cx="3692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/>
              <a:t>             </a:t>
            </a:r>
            <a:r>
              <a:rPr lang="uk-UA" altLang="ru-RU" sz="1600" b="1">
                <a:solidFill>
                  <a:srgbClr val="1D60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планування надання соціальних послуг (цільові програми)</a:t>
            </a:r>
            <a:endParaRPr lang="ru-RU" altLang="ru-RU" sz="1600" b="1">
              <a:solidFill>
                <a:srgbClr val="1D60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7" name="TextBox 4">
            <a:extLst>
              <a:ext uri="{FF2B5EF4-FFF2-40B4-BE49-F238E27FC236}">
                <a16:creationId xmlns:a16="http://schemas.microsoft.com/office/drawing/2014/main" id="{F55A415B-F6D7-DA5B-1886-EB192A0CA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0" y="3778250"/>
            <a:ext cx="22558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1600" b="1">
                <a:solidFill>
                  <a:srgbClr val="1D60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бюджетне планування</a:t>
            </a:r>
            <a:endParaRPr lang="ru-RU" altLang="ru-RU" sz="1600" b="1">
              <a:solidFill>
                <a:srgbClr val="1D60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8" name="TextBox 5">
            <a:extLst>
              <a:ext uri="{FF2B5EF4-FFF2-40B4-BE49-F238E27FC236}">
                <a16:creationId xmlns:a16="http://schemas.microsoft.com/office/drawing/2014/main" id="{BE9A9203-086F-4B93-B801-8B384000A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5213" y="4621213"/>
            <a:ext cx="2836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1600" b="1">
                <a:solidFill>
                  <a:srgbClr val="1D60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впровадження та вдосконалення послуг</a:t>
            </a:r>
            <a:endParaRPr lang="ru-RU" altLang="ru-RU" sz="1600" b="1">
              <a:solidFill>
                <a:srgbClr val="1D60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2AA71DE5-6C8E-19D4-1623-3BA98FCEBE0A}"/>
              </a:ext>
            </a:extLst>
          </p:cNvPr>
          <p:cNvSpPr/>
          <p:nvPr/>
        </p:nvSpPr>
        <p:spPr>
          <a:xfrm>
            <a:off x="2986133" y="1880019"/>
            <a:ext cx="2597684" cy="2484568"/>
          </a:xfrm>
          <a:prstGeom prst="flowChartConnector">
            <a:avLst/>
          </a:prstGeom>
          <a:solidFill>
            <a:srgbClr val="9490CC"/>
          </a:solidFill>
          <a:ln w="76200" cmpd="sng">
            <a:solidFill>
              <a:srgbClr val="949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461" name="TextBox 2">
            <a:extLst>
              <a:ext uri="{FF2B5EF4-FFF2-40B4-BE49-F238E27FC236}">
                <a16:creationId xmlns:a16="http://schemas.microsoft.com/office/drawing/2014/main" id="{689F3BE8-88D1-D346-3BEC-E2194C33E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2417763"/>
            <a:ext cx="1885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>
                <a:solidFill>
                  <a:schemeClr val="bg1"/>
                </a:solidFill>
                <a:latin typeface="Arial Black" panose="020B0604020202020204" pitchFamily="34" charset="0"/>
              </a:rPr>
              <a:t>Алгоритм надання соціальних послуг</a:t>
            </a:r>
          </a:p>
          <a:p>
            <a:pPr algn="ctr"/>
            <a:r>
              <a:rPr lang="uk-UA" altLang="ru-RU" sz="1000" b="1">
                <a:solidFill>
                  <a:schemeClr val="bg1"/>
                </a:solidFill>
                <a:latin typeface="Arial Black" panose="020B0604020202020204" pitchFamily="34" charset="0"/>
              </a:rPr>
              <a:t>_____</a:t>
            </a: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F6182C00-36F3-3193-4196-D37338541EC1}"/>
              </a:ext>
            </a:extLst>
          </p:cNvPr>
          <p:cNvSpPr/>
          <p:nvPr/>
        </p:nvSpPr>
        <p:spPr>
          <a:xfrm>
            <a:off x="-9526" y="0"/>
            <a:ext cx="9163051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Кольцо 2">
            <a:extLst>
              <a:ext uri="{FF2B5EF4-FFF2-40B4-BE49-F238E27FC236}">
                <a16:creationId xmlns:a16="http://schemas.microsoft.com/office/drawing/2014/main" id="{7D73F5EA-28EB-A623-E0DC-5A6CD54BD906}"/>
              </a:ext>
            </a:extLst>
          </p:cNvPr>
          <p:cNvSpPr/>
          <p:nvPr/>
        </p:nvSpPr>
        <p:spPr>
          <a:xfrm>
            <a:off x="1642918" y="585394"/>
            <a:ext cx="5400600" cy="5112568"/>
          </a:xfrm>
          <a:prstGeom prst="donut">
            <a:avLst>
              <a:gd name="adj" fmla="val 10954"/>
            </a:avLst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>
            <a:extLst>
              <a:ext uri="{FF2B5EF4-FFF2-40B4-BE49-F238E27FC236}">
                <a16:creationId xmlns:a16="http://schemas.microsoft.com/office/drawing/2014/main" id="{BEEAD836-6970-76F7-937A-8B0A5FEFD69C}"/>
              </a:ext>
            </a:extLst>
          </p:cNvPr>
          <p:cNvSpPr/>
          <p:nvPr/>
        </p:nvSpPr>
        <p:spPr>
          <a:xfrm>
            <a:off x="4913151" y="741504"/>
            <a:ext cx="3802359" cy="845818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471" name="TextBox 4">
            <a:extLst>
              <a:ext uri="{FF2B5EF4-FFF2-40B4-BE49-F238E27FC236}">
                <a16:creationId xmlns:a16="http://schemas.microsoft.com/office/drawing/2014/main" id="{64D96383-4079-21A4-EFAA-0B51684B3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2688" y="725488"/>
            <a:ext cx="37830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</a:p>
          <a:p>
            <a:r>
              <a:rPr lang="uk-UA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 отримувача  соціальних послуг</a:t>
            </a:r>
          </a:p>
          <a:p>
            <a:r>
              <a:rPr lang="uk-UA" altLang="ru-RU" sz="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uk-UA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день</a:t>
            </a:r>
          </a:p>
        </p:txBody>
      </p:sp>
      <p:sp>
        <p:nvSpPr>
          <p:cNvPr id="15" name="Блок-схема: альтернативный процесс 14">
            <a:extLst>
              <a:ext uri="{FF2B5EF4-FFF2-40B4-BE49-F238E27FC236}">
                <a16:creationId xmlns:a16="http://schemas.microsoft.com/office/drawing/2014/main" id="{66DC0185-D194-CEF6-4282-33ED968BDE8C}"/>
              </a:ext>
            </a:extLst>
          </p:cNvPr>
          <p:cNvSpPr/>
          <p:nvPr/>
        </p:nvSpPr>
        <p:spPr>
          <a:xfrm>
            <a:off x="5793428" y="3177849"/>
            <a:ext cx="2979150" cy="982039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оцінки потреб отримувача соціальних послуг</a:t>
            </a:r>
          </a:p>
          <a:p>
            <a:pPr>
              <a:defRPr/>
            </a:pPr>
            <a:r>
              <a:rPr lang="uk-UA" alt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16" name="Блок-схема: альтернативный процесс 15">
            <a:extLst>
              <a:ext uri="{FF2B5EF4-FFF2-40B4-BE49-F238E27FC236}">
                <a16:creationId xmlns:a16="http://schemas.microsoft.com/office/drawing/2014/main" id="{DB33AEC4-35D6-3CC3-5C15-8EC08B304553}"/>
              </a:ext>
            </a:extLst>
          </p:cNvPr>
          <p:cNvSpPr/>
          <p:nvPr/>
        </p:nvSpPr>
        <p:spPr>
          <a:xfrm>
            <a:off x="5723085" y="1914328"/>
            <a:ext cx="2182493" cy="815134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</a:p>
          <a:p>
            <a:pPr>
              <a:defRPr/>
            </a:pPr>
            <a:r>
              <a:rPr lang="uk-UA" altLang="ru-RU" sz="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робочих днів</a:t>
            </a:r>
          </a:p>
        </p:txBody>
      </p:sp>
      <p:sp>
        <p:nvSpPr>
          <p:cNvPr id="19" name="Блок-схема: альтернативный процесс 18">
            <a:extLst>
              <a:ext uri="{FF2B5EF4-FFF2-40B4-BE49-F238E27FC236}">
                <a16:creationId xmlns:a16="http://schemas.microsoft.com/office/drawing/2014/main" id="{B85E47A1-D946-6321-563A-E47F7723BCB4}"/>
              </a:ext>
            </a:extLst>
          </p:cNvPr>
          <p:cNvSpPr/>
          <p:nvPr/>
        </p:nvSpPr>
        <p:spPr>
          <a:xfrm>
            <a:off x="5539428" y="4581222"/>
            <a:ext cx="3344364" cy="1140229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заява про надання соціальних послуг</a:t>
            </a:r>
          </a:p>
          <a:p>
            <a:pPr>
              <a:defRPr/>
            </a:pPr>
            <a:r>
              <a:rPr lang="uk-UA" altLang="ru-RU" sz="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робочих днів</a:t>
            </a: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00932C1F-09F4-EB98-47E4-04FB858D68CB}"/>
              </a:ext>
            </a:extLst>
          </p:cNvPr>
          <p:cNvSpPr/>
          <p:nvPr/>
        </p:nvSpPr>
        <p:spPr>
          <a:xfrm>
            <a:off x="2588212" y="4758922"/>
            <a:ext cx="2632020" cy="1605036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 </a:t>
            </a:r>
            <a:r>
              <a:rPr lang="uk-UA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надання/відмову </a:t>
            </a: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наданні соціальних послуг</a:t>
            </a:r>
          </a:p>
          <a:p>
            <a:pPr>
              <a:defRPr/>
            </a:pPr>
            <a:r>
              <a:rPr lang="uk-UA" altLang="ru-RU" sz="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робочих днів</a:t>
            </a:r>
          </a:p>
        </p:txBody>
      </p:sp>
      <p:sp>
        <p:nvSpPr>
          <p:cNvPr id="21" name="Блок-схема: альтернативный процесс 20">
            <a:extLst>
              <a:ext uri="{FF2B5EF4-FFF2-40B4-BE49-F238E27FC236}">
                <a16:creationId xmlns:a16="http://schemas.microsoft.com/office/drawing/2014/main" id="{B50E498C-C7FE-3C22-D30E-C74C376017C8}"/>
              </a:ext>
            </a:extLst>
          </p:cNvPr>
          <p:cNvSpPr/>
          <p:nvPr/>
        </p:nvSpPr>
        <p:spPr>
          <a:xfrm>
            <a:off x="235853" y="4230874"/>
            <a:ext cx="2204259" cy="1490577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 </a:t>
            </a:r>
            <a:r>
              <a:rPr lang="uk-UA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endParaRPr lang="uk-UA" alt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надання/відмову </a:t>
            </a: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наданні соціальних послуг</a:t>
            </a:r>
          </a:p>
          <a:p>
            <a:pPr>
              <a:defRPr/>
            </a:pPr>
            <a:r>
              <a:rPr lang="uk-UA" altLang="ru-RU" sz="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endParaRPr lang="uk-UA" altLang="ru-RU" sz="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лок-схема: альтернативный процесс 21">
            <a:extLst>
              <a:ext uri="{FF2B5EF4-FFF2-40B4-BE49-F238E27FC236}">
                <a16:creationId xmlns:a16="http://schemas.microsoft.com/office/drawing/2014/main" id="{8647590B-9FC3-3B5E-942F-B6C84D82F1D4}"/>
              </a:ext>
            </a:extLst>
          </p:cNvPr>
          <p:cNvSpPr/>
          <p:nvPr/>
        </p:nvSpPr>
        <p:spPr>
          <a:xfrm>
            <a:off x="363335" y="2905345"/>
            <a:ext cx="2452790" cy="818454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 потреб</a:t>
            </a:r>
          </a:p>
          <a:p>
            <a:pPr>
              <a:defRPr/>
            </a:pPr>
            <a:r>
              <a:rPr lang="uk-UA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uk-UA" alt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лок-схема: альтернативный процесс 22">
            <a:extLst>
              <a:ext uri="{FF2B5EF4-FFF2-40B4-BE49-F238E27FC236}">
                <a16:creationId xmlns:a16="http://schemas.microsoft.com/office/drawing/2014/main" id="{1F32CE41-2C3F-A96A-DF22-46FDDAA95541}"/>
              </a:ext>
            </a:extLst>
          </p:cNvPr>
          <p:cNvSpPr/>
          <p:nvPr/>
        </p:nvSpPr>
        <p:spPr>
          <a:xfrm>
            <a:off x="363335" y="1403706"/>
            <a:ext cx="2108314" cy="1111926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</a:p>
          <a:p>
            <a:pPr>
              <a:defRPr/>
            </a:pPr>
            <a:r>
              <a:rPr lang="uk-UA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 індивідуального плану</a:t>
            </a:r>
          </a:p>
          <a:p>
            <a:pPr>
              <a:defRPr/>
            </a:pPr>
            <a:r>
              <a:rPr lang="uk-UA" altLang="ru-RU" sz="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24" name="Блок-схема: альтернативный процесс 23">
            <a:extLst>
              <a:ext uri="{FF2B5EF4-FFF2-40B4-BE49-F238E27FC236}">
                <a16:creationId xmlns:a16="http://schemas.microsoft.com/office/drawing/2014/main" id="{C09551C2-F9CD-7A78-5D26-0424A40B247E}"/>
              </a:ext>
            </a:extLst>
          </p:cNvPr>
          <p:cNvSpPr/>
          <p:nvPr/>
        </p:nvSpPr>
        <p:spPr>
          <a:xfrm>
            <a:off x="2168968" y="522659"/>
            <a:ext cx="2475040" cy="800263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</a:p>
          <a:p>
            <a:pPr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укладання договору</a:t>
            </a:r>
          </a:p>
          <a:p>
            <a:pPr>
              <a:defRPr/>
            </a:pPr>
            <a:r>
              <a:rPr lang="uk-UA" altLang="ru-RU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25" name="Шеврон 24">
            <a:extLst>
              <a:ext uri="{FF2B5EF4-FFF2-40B4-BE49-F238E27FC236}">
                <a16:creationId xmlns:a16="http://schemas.microsoft.com/office/drawing/2014/main" id="{D7A09086-B43C-8460-CEC3-BB44EF903484}"/>
              </a:ext>
            </a:extLst>
          </p:cNvPr>
          <p:cNvSpPr/>
          <p:nvPr/>
        </p:nvSpPr>
        <p:spPr>
          <a:xfrm rot="3005091">
            <a:off x="5990431" y="1453357"/>
            <a:ext cx="485775" cy="484188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Шеврон 26">
            <a:extLst>
              <a:ext uri="{FF2B5EF4-FFF2-40B4-BE49-F238E27FC236}">
                <a16:creationId xmlns:a16="http://schemas.microsoft.com/office/drawing/2014/main" id="{89015756-A300-1BA8-8358-21A16EEBAAA5}"/>
              </a:ext>
            </a:extLst>
          </p:cNvPr>
          <p:cNvSpPr/>
          <p:nvPr/>
        </p:nvSpPr>
        <p:spPr>
          <a:xfrm rot="13142158">
            <a:off x="2260600" y="4392613"/>
            <a:ext cx="484188" cy="485775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Шеврон 27">
            <a:extLst>
              <a:ext uri="{FF2B5EF4-FFF2-40B4-BE49-F238E27FC236}">
                <a16:creationId xmlns:a16="http://schemas.microsoft.com/office/drawing/2014/main" id="{44DD55D5-D9FC-E47D-E4CD-A41B2B2E6284}"/>
              </a:ext>
            </a:extLst>
          </p:cNvPr>
          <p:cNvSpPr/>
          <p:nvPr/>
        </p:nvSpPr>
        <p:spPr>
          <a:xfrm rot="10033294">
            <a:off x="4984750" y="5049838"/>
            <a:ext cx="485775" cy="485775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Шеврон 28">
            <a:extLst>
              <a:ext uri="{FF2B5EF4-FFF2-40B4-BE49-F238E27FC236}">
                <a16:creationId xmlns:a16="http://schemas.microsoft.com/office/drawing/2014/main" id="{4FE17618-6461-72FF-C831-C12AF9430A3B}"/>
              </a:ext>
            </a:extLst>
          </p:cNvPr>
          <p:cNvSpPr/>
          <p:nvPr/>
        </p:nvSpPr>
        <p:spPr>
          <a:xfrm rot="16912551">
            <a:off x="1768475" y="2265363"/>
            <a:ext cx="484187" cy="484188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Шеврон 29">
            <a:extLst>
              <a:ext uri="{FF2B5EF4-FFF2-40B4-BE49-F238E27FC236}">
                <a16:creationId xmlns:a16="http://schemas.microsoft.com/office/drawing/2014/main" id="{95056572-35A9-9263-FE77-BD7702E2250C}"/>
              </a:ext>
            </a:extLst>
          </p:cNvPr>
          <p:cNvSpPr/>
          <p:nvPr/>
        </p:nvSpPr>
        <p:spPr>
          <a:xfrm rot="14164044">
            <a:off x="1792288" y="3600450"/>
            <a:ext cx="484188" cy="484187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Шеврон 30">
            <a:extLst>
              <a:ext uri="{FF2B5EF4-FFF2-40B4-BE49-F238E27FC236}">
                <a16:creationId xmlns:a16="http://schemas.microsoft.com/office/drawing/2014/main" id="{75AA03B3-F1A5-CCD9-2CEA-E4FD080EB23E}"/>
              </a:ext>
            </a:extLst>
          </p:cNvPr>
          <p:cNvSpPr/>
          <p:nvPr/>
        </p:nvSpPr>
        <p:spPr>
          <a:xfrm rot="19198616">
            <a:off x="2520950" y="1192213"/>
            <a:ext cx="484188" cy="484187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Шеврон 31">
            <a:extLst>
              <a:ext uri="{FF2B5EF4-FFF2-40B4-BE49-F238E27FC236}">
                <a16:creationId xmlns:a16="http://schemas.microsoft.com/office/drawing/2014/main" id="{DE633418-7771-D1FE-EE2A-617B81FF9BF1}"/>
              </a:ext>
            </a:extLst>
          </p:cNvPr>
          <p:cNvSpPr/>
          <p:nvPr/>
        </p:nvSpPr>
        <p:spPr>
          <a:xfrm rot="7172651">
            <a:off x="6038057" y="4258469"/>
            <a:ext cx="484187" cy="485775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Шеврон 32">
            <a:extLst>
              <a:ext uri="{FF2B5EF4-FFF2-40B4-BE49-F238E27FC236}">
                <a16:creationId xmlns:a16="http://schemas.microsoft.com/office/drawing/2014/main" id="{B37C90C6-F268-238D-1225-4C7007106A05}"/>
              </a:ext>
            </a:extLst>
          </p:cNvPr>
          <p:cNvSpPr/>
          <p:nvPr/>
        </p:nvSpPr>
        <p:spPr>
          <a:xfrm rot="5400000">
            <a:off x="6517481" y="2820194"/>
            <a:ext cx="485775" cy="484188"/>
          </a:xfrm>
          <a:prstGeom prst="chevron">
            <a:avLst/>
          </a:prstGeom>
          <a:solidFill>
            <a:srgbClr val="155F7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E7E32CA3-8BEC-3B01-8638-6E06422C46D8}"/>
              </a:ext>
            </a:extLst>
          </p:cNvPr>
          <p:cNvSpPr/>
          <p:nvPr/>
        </p:nvSpPr>
        <p:spPr>
          <a:xfrm>
            <a:off x="-19050" y="0"/>
            <a:ext cx="916305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485" name="TextBox 2">
            <a:extLst>
              <a:ext uri="{FF2B5EF4-FFF2-40B4-BE49-F238E27FC236}">
                <a16:creationId xmlns:a16="http://schemas.microsoft.com/office/drawing/2014/main" id="{A919C622-B17D-0A52-BFCD-52054EF52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398463"/>
            <a:ext cx="885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>
                <a:latin typeface="Arial Black" panose="020B0604020202020204" pitchFamily="34" charset="0"/>
              </a:rPr>
              <a:t>перелік соціальних послуг</a:t>
            </a:r>
            <a:endParaRPr lang="ru-RU" altLang="ru-RU" sz="2800">
              <a:latin typeface="Arial Black" panose="020B06040202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769D25C-47B5-2D2C-CA65-82B27A8C8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058946"/>
              </p:ext>
            </p:extLst>
          </p:nvPr>
        </p:nvGraphicFramePr>
        <p:xfrm>
          <a:off x="242887" y="922338"/>
          <a:ext cx="8658225" cy="5754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00">
                  <a:extLst>
                    <a:ext uri="{9D8B030D-6E8A-4147-A177-3AD203B41FA5}">
                      <a16:colId xmlns:a16="http://schemas.microsoft.com/office/drawing/2014/main" val="3661346855"/>
                    </a:ext>
                  </a:extLst>
                </a:gridCol>
                <a:gridCol w="5634458">
                  <a:extLst>
                    <a:ext uri="{9D8B030D-6E8A-4147-A177-3AD203B41FA5}">
                      <a16:colId xmlns:a16="http://schemas.microsoft.com/office/drawing/2014/main" val="2896806453"/>
                    </a:ext>
                  </a:extLst>
                </a:gridCol>
                <a:gridCol w="1087151">
                  <a:extLst>
                    <a:ext uri="{9D8B030D-6E8A-4147-A177-3AD203B41FA5}">
                      <a16:colId xmlns:a16="http://schemas.microsoft.com/office/drawing/2014/main" val="2740151858"/>
                    </a:ext>
                  </a:extLst>
                </a:gridCol>
                <a:gridCol w="633902">
                  <a:extLst>
                    <a:ext uri="{9D8B030D-6E8A-4147-A177-3AD203B41FA5}">
                      <a16:colId xmlns:a16="http://schemas.microsoft.com/office/drawing/2014/main" val="3144155183"/>
                    </a:ext>
                  </a:extLst>
                </a:gridCol>
                <a:gridCol w="816814">
                  <a:extLst>
                    <a:ext uri="{9D8B030D-6E8A-4147-A177-3AD203B41FA5}">
                      <a16:colId xmlns:a16="http://schemas.microsoft.com/office/drawing/2014/main" val="197585000"/>
                    </a:ext>
                  </a:extLst>
                </a:gridCol>
              </a:tblGrid>
              <a:tr h="1219183"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№ з/п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2" marB="45712">
                    <a:solidFill>
                      <a:srgbClr val="1D606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2" marB="45712" anchor="ctr">
                    <a:solidFill>
                      <a:srgbClr val="1D606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endParaRPr lang="ru-RU" sz="1300" dirty="0"/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endParaRPr lang="ru-RU" sz="1300" dirty="0"/>
                    </a:p>
                  </a:txBody>
                  <a:tcPr marL="91439" marR="91439" marT="45712" marB="45712">
                    <a:solidFill>
                      <a:srgbClr val="1D606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9" marR="91439" marT="45715" marB="45715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17457"/>
                  </a:ext>
                </a:extLst>
              </a:tr>
              <a:tr h="4571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8E1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кіл-</a:t>
                      </a:r>
                      <a:r>
                        <a:rPr lang="uk-UA" sz="12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ть</a:t>
                      </a:r>
                      <a:endParaRPr lang="ru-RU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2" marB="45712">
                    <a:solidFill>
                      <a:srgbClr val="1D60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2" marB="45712">
                    <a:solidFill>
                      <a:srgbClr val="1D60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2" marB="45712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508608"/>
                  </a:ext>
                </a:extLst>
              </a:tr>
              <a:tr h="396224">
                <a:tc gridSpan="5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rgbClr val="1D606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БАЗОВІ ПОСЛУГИ</a:t>
                      </a:r>
                      <a:endParaRPr lang="ru-RU" sz="1300" dirty="0">
                        <a:effectLst/>
                      </a:endParaRPr>
                    </a:p>
                  </a:txBody>
                  <a:tcPr marL="91439" marR="91439" marT="45712" marB="45712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273578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Догляд вдома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3288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Денний догляд дітей з інвалідністю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851502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Денний догляд осіб з інвалідністю (молодь від 18 до 35</a:t>
                      </a:r>
                      <a:r>
                        <a:rPr lang="uk-UA" sz="1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років</a:t>
                      </a: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405584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Підтримане проживання бездомних осіб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596791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942152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інтеграція та реінтеграція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970518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Нічний притулок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173073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92622"/>
                  </a:ext>
                </a:extLst>
              </a:tr>
              <a:tr h="409122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2805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1694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</a:p>
                  </a:txBody>
                  <a:tcPr marL="91439" marR="91439" marT="45712" marB="4571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5428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B8C29D5F-218A-B254-C9E4-A9726A34FECD}"/>
              </a:ext>
            </a:extLst>
          </p:cNvPr>
          <p:cNvSpPr/>
          <p:nvPr/>
        </p:nvSpPr>
        <p:spPr>
          <a:xfrm>
            <a:off x="-19050" y="0"/>
            <a:ext cx="916305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509" name="TextBox 2">
            <a:extLst>
              <a:ext uri="{FF2B5EF4-FFF2-40B4-BE49-F238E27FC236}">
                <a16:creationId xmlns:a16="http://schemas.microsoft.com/office/drawing/2014/main" id="{000FA7D6-D8D6-270A-CC1C-C69D94482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398463"/>
            <a:ext cx="885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 dirty="0">
                <a:latin typeface="Arial Black" panose="020B0604020202020204" pitchFamily="34" charset="0"/>
              </a:rPr>
              <a:t>перелік соціальних послуг</a:t>
            </a:r>
            <a:endParaRPr lang="ru-RU" altLang="ru-RU" sz="2800" dirty="0">
              <a:latin typeface="Arial Black" panose="020B06040202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7A4AD03-118B-0FC9-D33F-AC0978F40F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82341"/>
              </p:ext>
            </p:extLst>
          </p:nvPr>
        </p:nvGraphicFramePr>
        <p:xfrm>
          <a:off x="196056" y="836712"/>
          <a:ext cx="8713787" cy="5795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019">
                  <a:extLst>
                    <a:ext uri="{9D8B030D-6E8A-4147-A177-3AD203B41FA5}">
                      <a16:colId xmlns:a16="http://schemas.microsoft.com/office/drawing/2014/main" val="3661346855"/>
                    </a:ext>
                  </a:extLst>
                </a:gridCol>
                <a:gridCol w="5515337">
                  <a:extLst>
                    <a:ext uri="{9D8B030D-6E8A-4147-A177-3AD203B41FA5}">
                      <a16:colId xmlns:a16="http://schemas.microsoft.com/office/drawing/2014/main" val="2896806453"/>
                    </a:ext>
                  </a:extLst>
                </a:gridCol>
                <a:gridCol w="129236">
                  <a:extLst>
                    <a:ext uri="{9D8B030D-6E8A-4147-A177-3AD203B41FA5}">
                      <a16:colId xmlns:a16="http://schemas.microsoft.com/office/drawing/2014/main" val="648897106"/>
                    </a:ext>
                  </a:extLst>
                </a:gridCol>
                <a:gridCol w="956858">
                  <a:extLst>
                    <a:ext uri="{9D8B030D-6E8A-4147-A177-3AD203B41FA5}">
                      <a16:colId xmlns:a16="http://schemas.microsoft.com/office/drawing/2014/main" val="4144423481"/>
                    </a:ext>
                  </a:extLst>
                </a:gridCol>
                <a:gridCol w="801281">
                  <a:extLst>
                    <a:ext uri="{9D8B030D-6E8A-4147-A177-3AD203B41FA5}">
                      <a16:colId xmlns:a16="http://schemas.microsoft.com/office/drawing/2014/main" val="4009518768"/>
                    </a:ext>
                  </a:extLst>
                </a:gridCol>
                <a:gridCol w="822056">
                  <a:extLst>
                    <a:ext uri="{9D8B030D-6E8A-4147-A177-3AD203B41FA5}">
                      <a16:colId xmlns:a16="http://schemas.microsoft.com/office/drawing/2014/main" val="197585000"/>
                    </a:ext>
                  </a:extLst>
                </a:gridCol>
              </a:tblGrid>
              <a:tr h="814775"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№ з/п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46" marR="91446" marT="45707" marB="45707">
                    <a:solidFill>
                      <a:srgbClr val="1D606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46" marR="91446" marT="45707" marB="45707" anchor="ctr">
                    <a:solidFill>
                      <a:srgbClr val="1D606D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отримувачів соціальних </a:t>
                      </a:r>
                      <a:r>
                        <a:rPr lang="uk-UA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</a:t>
                      </a:r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endParaRPr lang="ru-RU" sz="1300" dirty="0"/>
                    </a:p>
                  </a:txBody>
                  <a:tcPr marL="91446" marR="91446" marT="45707" marB="45707">
                    <a:solidFill>
                      <a:srgbClr val="1D606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9" marR="91439" marT="45715" marB="45715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17457"/>
                  </a:ext>
                </a:extLst>
              </a:tr>
              <a:tr h="4444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8E1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1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кіл-</a:t>
                      </a:r>
                      <a:r>
                        <a:rPr lang="uk-UA" sz="12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ть</a:t>
                      </a:r>
                      <a:endParaRPr lang="ru-RU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46" marR="91446" marT="45707" marB="45707">
                    <a:solidFill>
                      <a:srgbClr val="1D606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46" marR="91446" marT="45707" marB="45707">
                    <a:solidFill>
                      <a:srgbClr val="1D60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46" marR="91446" marT="45707" marB="45707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508608"/>
                  </a:ext>
                </a:extLst>
              </a:tr>
              <a:tr h="385153">
                <a:tc gridSpan="6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rgbClr val="1D606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БАЗОВІ ПОСЛУГИ</a:t>
                      </a:r>
                      <a:endParaRPr lang="ru-RU" sz="1300" dirty="0">
                        <a:effectLst/>
                      </a:endParaRPr>
                    </a:p>
                  </a:txBody>
                  <a:tcPr marL="91446" marR="91446" marT="45707" marB="45707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273578"/>
                  </a:ext>
                </a:extLst>
              </a:tr>
              <a:tr h="50366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при </a:t>
                      </a:r>
                      <a:r>
                        <a:rPr lang="uk-UA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працевлаштуванні та на робочому місці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3288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Представництво інтересів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851502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Посередництво 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405584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профілактика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596791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28558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21419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942152"/>
                  </a:ext>
                </a:extLst>
              </a:tr>
              <a:tr h="503669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Фізичний супровід осіб з інвалідністю, які мають порушення зору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970518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Переклад жестовою</a:t>
                      </a:r>
                      <a:r>
                        <a:rPr lang="uk-UA" sz="1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мовою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2818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1420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1398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173073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Паліативний догляд</a:t>
                      </a:r>
                      <a:endParaRPr lang="uk-UA" sz="1400" b="1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163153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Короткотермінове проживання </a:t>
                      </a:r>
                      <a:endParaRPr lang="uk-UA" sz="1400" b="1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672948"/>
                  </a:ext>
                </a:extLst>
              </a:tr>
              <a:tr h="387051"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23205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11236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11969</a:t>
                      </a:r>
                    </a:p>
                  </a:txBody>
                  <a:tcPr marL="91446" marR="91446" marT="45707" marB="45707">
                    <a:solidFill>
                      <a:srgbClr val="B8E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9262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CD5838C8-8A28-B4FD-B7BC-0FF9B0F0046C}"/>
              </a:ext>
            </a:extLst>
          </p:cNvPr>
          <p:cNvSpPr/>
          <p:nvPr/>
        </p:nvSpPr>
        <p:spPr>
          <a:xfrm>
            <a:off x="-19050" y="0"/>
            <a:ext cx="916305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7" name="TextBox 2">
            <a:extLst>
              <a:ext uri="{FF2B5EF4-FFF2-40B4-BE49-F238E27FC236}">
                <a16:creationId xmlns:a16="http://schemas.microsoft.com/office/drawing/2014/main" id="{41E7ADEA-83DA-DADD-60C8-02ECDC889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4" y="396472"/>
            <a:ext cx="885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 dirty="0">
                <a:latin typeface="Arial Black" panose="020B0604020202020204" pitchFamily="34" charset="0"/>
              </a:rPr>
              <a:t>перелік соціальних послуг</a:t>
            </a:r>
            <a:endParaRPr lang="ru-RU" altLang="ru-RU" sz="2800" dirty="0">
              <a:latin typeface="Arial Black" panose="020B06040202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D420D5F-04E9-1FE5-C01D-25259642B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284812"/>
              </p:ext>
            </p:extLst>
          </p:nvPr>
        </p:nvGraphicFramePr>
        <p:xfrm>
          <a:off x="199513" y="1124744"/>
          <a:ext cx="8706873" cy="5513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010">
                  <a:extLst>
                    <a:ext uri="{9D8B030D-6E8A-4147-A177-3AD203B41FA5}">
                      <a16:colId xmlns:a16="http://schemas.microsoft.com/office/drawing/2014/main" val="3661346855"/>
                    </a:ext>
                  </a:extLst>
                </a:gridCol>
                <a:gridCol w="5475458">
                  <a:extLst>
                    <a:ext uri="{9D8B030D-6E8A-4147-A177-3AD203B41FA5}">
                      <a16:colId xmlns:a16="http://schemas.microsoft.com/office/drawing/2014/main" val="2896806453"/>
                    </a:ext>
                  </a:extLst>
                </a:gridCol>
                <a:gridCol w="1117235">
                  <a:extLst>
                    <a:ext uri="{9D8B030D-6E8A-4147-A177-3AD203B41FA5}">
                      <a16:colId xmlns:a16="http://schemas.microsoft.com/office/drawing/2014/main" val="2056240414"/>
                    </a:ext>
                  </a:extLst>
                </a:gridCol>
                <a:gridCol w="813853">
                  <a:extLst>
                    <a:ext uri="{9D8B030D-6E8A-4147-A177-3AD203B41FA5}">
                      <a16:colId xmlns:a16="http://schemas.microsoft.com/office/drawing/2014/main" val="3295881505"/>
                    </a:ext>
                  </a:extLst>
                </a:gridCol>
                <a:gridCol w="815317">
                  <a:extLst>
                    <a:ext uri="{9D8B030D-6E8A-4147-A177-3AD203B41FA5}">
                      <a16:colId xmlns:a16="http://schemas.microsoft.com/office/drawing/2014/main" val="197585000"/>
                    </a:ext>
                  </a:extLst>
                </a:gridCol>
              </a:tblGrid>
              <a:tr h="792088"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№ з/п</a:t>
                      </a:r>
                      <a:endParaRPr lang="ru-RU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56" marR="91456" marT="45716" marB="45716">
                    <a:solidFill>
                      <a:srgbClr val="1D606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56" marR="91456" marT="45716" marB="45716" anchor="ctr">
                    <a:solidFill>
                      <a:srgbClr val="1D606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отримувачів соціальних </a:t>
                      </a:r>
                      <a:r>
                        <a:rPr lang="uk-UA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/>
                    </a:p>
                  </a:txBody>
                  <a:tcPr marL="91456" marR="91456" marT="45716" marB="45716">
                    <a:solidFill>
                      <a:srgbClr val="1D606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56" marR="91456" marT="45718" marB="45718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17457"/>
                  </a:ext>
                </a:extLst>
              </a:tr>
              <a:tr h="4571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8E19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кіл-</a:t>
                      </a:r>
                      <a:r>
                        <a:rPr lang="uk-UA" sz="12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ть</a:t>
                      </a:r>
                      <a:endParaRPr lang="ru-RU" sz="1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56" marR="91456" marT="45716" marB="45716">
                    <a:solidFill>
                      <a:srgbClr val="1D60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56" marR="91456" marT="45716" marB="45716">
                    <a:solidFill>
                      <a:srgbClr val="1D60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</a:t>
                      </a:r>
                      <a:endParaRPr lang="ru-RU" sz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56" marR="91456" marT="45716" marB="45716">
                    <a:solidFill>
                      <a:srgbClr val="1D60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508608"/>
                  </a:ext>
                </a:extLst>
              </a:tr>
              <a:tr h="39623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сімей/осіб, які перебувають у СЖО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1446" marR="91446" marT="45707" marB="4570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1446" marR="91446" marT="45707" marB="4570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273578"/>
                  </a:ext>
                </a:extLst>
              </a:tr>
              <a:tr h="59215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сімей, у яких виховуються діти-сироти і діти, позбавлені батьківського піклування</a:t>
                      </a:r>
                      <a:endParaRPr lang="uk-UA" sz="1400" b="1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1446" marR="91446" marT="45707" marB="45707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3288"/>
                  </a:ext>
                </a:extLst>
              </a:tr>
              <a:tr h="409156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ІНШІ ПОСЛУГИ</a:t>
                      </a: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816364"/>
                  </a:ext>
                </a:extLst>
              </a:tr>
              <a:tr h="40915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91456" marR="91456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noProof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Транспортна послуга</a:t>
                      </a:r>
                      <a:endParaRPr lang="uk-UA" sz="1400" b="1" noProof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435630"/>
                  </a:ext>
                </a:extLst>
              </a:tr>
              <a:tr h="409156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Послуга з формування життєстійкості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4805</a:t>
                      </a: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2501</a:t>
                      </a: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2304</a:t>
                      </a:r>
                    </a:p>
                  </a:txBody>
                  <a:tcPr marL="91456" marR="91456" marT="45716" marB="45716">
                    <a:solidFill>
                      <a:srgbClr val="C8C6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851502"/>
                  </a:ext>
                </a:extLst>
              </a:tr>
              <a:tr h="409156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Раннє втручання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405584"/>
                  </a:ext>
                </a:extLst>
              </a:tr>
              <a:tr h="409156">
                <a:tc gridSpan="5"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ПОСЛУГИ</a:t>
                      </a:r>
                      <a:r>
                        <a:rPr lang="uk-UA" sz="1400" b="1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ДОГЛЯДУ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8C6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8C6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596791"/>
                  </a:ext>
                </a:extLst>
              </a:tr>
              <a:tr h="409156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професійній основі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456" marR="91456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942152"/>
                  </a:ext>
                </a:extLst>
              </a:tr>
              <a:tr h="409156">
                <a:tc>
                  <a:txBody>
                    <a:bodyPr/>
                    <a:lstStyle/>
                    <a:p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непрофесійній основі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</a:p>
                  </a:txBody>
                  <a:tcPr marL="91456" marR="91456" marT="45716" marB="4571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1456" marR="91456" marT="45716" marB="45716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1456" marR="91456" marT="45716" marB="45716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9705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28DD965-F396-820A-6850-0465F986BE92}"/>
              </a:ext>
            </a:extLst>
          </p:cNvPr>
          <p:cNvSpPr/>
          <p:nvPr/>
        </p:nvSpPr>
        <p:spPr>
          <a:xfrm>
            <a:off x="-3023" y="0"/>
            <a:ext cx="9132247" cy="1217638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4581" name="Прямоугольник 14">
            <a:extLst>
              <a:ext uri="{FF2B5EF4-FFF2-40B4-BE49-F238E27FC236}">
                <a16:creationId xmlns:a16="http://schemas.microsoft.com/office/drawing/2014/main" id="{F192608D-DA57-9063-3BA6-9E4CAB6CF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3038" y="2125663"/>
            <a:ext cx="39068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endParaRPr lang="ru-RU" altLang="ru-RU" sz="1500" b="1">
              <a:solidFill>
                <a:schemeClr val="bg1"/>
              </a:solidFill>
            </a:endParaRPr>
          </a:p>
          <a:p>
            <a:pPr algn="just"/>
            <a:endParaRPr lang="uk-UA" altLang="ru-RU" sz="1500" b="1">
              <a:solidFill>
                <a:schemeClr val="bg1"/>
              </a:solidFill>
              <a:latin typeface="Arial Black" panose="020B0604020202020204" pitchFamily="34" charset="0"/>
              <a:cs typeface="Calibri" panose="020F0502020204030204" pitchFamily="34" charset="0"/>
            </a:endParaRPr>
          </a:p>
          <a:p>
            <a:pPr algn="just"/>
            <a:endParaRPr lang="uk-UA" altLang="ru-RU" sz="1500" b="1">
              <a:solidFill>
                <a:schemeClr val="bg1"/>
              </a:solidFill>
              <a:latin typeface="Arial Black" panose="020B0604020202020204" pitchFamily="34" charset="0"/>
              <a:cs typeface="Calibri" panose="020F0502020204030204" pitchFamily="34" charset="0"/>
            </a:endParaRPr>
          </a:p>
          <a:p>
            <a:pPr algn="just"/>
            <a:r>
              <a:rPr lang="uk-UA" altLang="ru-RU" sz="1500" b="1">
                <a:solidFill>
                  <a:schemeClr val="bg1"/>
                </a:solidFill>
                <a:latin typeface="Arial Black" panose="020B0604020202020204" pitchFamily="34" charset="0"/>
                <a:cs typeface="Calibri" panose="020F0502020204030204" pitchFamily="34" charset="0"/>
              </a:rPr>
              <a:t>швидкісного Інтернету</a:t>
            </a:r>
            <a:endParaRPr lang="ru-RU" altLang="ru-RU" sz="1500" b="1">
              <a:solidFill>
                <a:schemeClr val="bg1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EF4D64F-1973-D5E0-39CF-22662446CC0B}"/>
              </a:ext>
            </a:extLst>
          </p:cNvPr>
          <p:cNvSpPr/>
          <p:nvPr/>
        </p:nvSpPr>
        <p:spPr>
          <a:xfrm>
            <a:off x="401638" y="376238"/>
            <a:ext cx="8491537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БЮДЖЕТ ГРОМАДИ НА НАДАННЯ СОЦІАЛЬНИХ ПОСЛУГ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67 004 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610 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грн</a:t>
            </a:r>
          </a:p>
          <a:p>
            <a:pPr algn="ctr">
              <a:defRPr/>
            </a:pPr>
            <a:r>
              <a:rPr lang="uk-UA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____________</a:t>
            </a:r>
            <a:endParaRPr lang="ru-RU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:a16="http://schemas.microsoft.com/office/drawing/2014/main" id="{54CDF7A2-215E-812A-A09A-12D8DCBB2C4F}"/>
              </a:ext>
            </a:extLst>
          </p:cNvPr>
          <p:cNvSpPr/>
          <p:nvPr/>
        </p:nvSpPr>
        <p:spPr>
          <a:xfrm>
            <a:off x="169745" y="5388619"/>
            <a:ext cx="1025345" cy="102549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01</a:t>
            </a:r>
            <a:endParaRPr lang="ru-RU" dirty="0"/>
          </a:p>
        </p:txBody>
      </p:sp>
      <p:sp>
        <p:nvSpPr>
          <p:cNvPr id="25" name="Блок-схема: узел 24">
            <a:extLst>
              <a:ext uri="{FF2B5EF4-FFF2-40B4-BE49-F238E27FC236}">
                <a16:creationId xmlns:a16="http://schemas.microsoft.com/office/drawing/2014/main" id="{3A3F9F82-47A2-158A-1884-240BF04B2E30}"/>
              </a:ext>
            </a:extLst>
          </p:cNvPr>
          <p:cNvSpPr/>
          <p:nvPr/>
        </p:nvSpPr>
        <p:spPr>
          <a:xfrm>
            <a:off x="125499" y="1669070"/>
            <a:ext cx="1025345" cy="102549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01</a:t>
            </a:r>
            <a:r>
              <a:rPr lang="en-US" dirty="0"/>
              <a:t>01</a:t>
            </a:r>
            <a:endParaRPr lang="ru-RU" dirty="0"/>
          </a:p>
        </p:txBody>
      </p:sp>
      <p:sp>
        <p:nvSpPr>
          <p:cNvPr id="26" name="Блок-схема: узел 25">
            <a:extLst>
              <a:ext uri="{FF2B5EF4-FFF2-40B4-BE49-F238E27FC236}">
                <a16:creationId xmlns:a16="http://schemas.microsoft.com/office/drawing/2014/main" id="{C36966D9-62DA-A6C7-47AE-FE6C02E23E0A}"/>
              </a:ext>
            </a:extLst>
          </p:cNvPr>
          <p:cNvSpPr/>
          <p:nvPr/>
        </p:nvSpPr>
        <p:spPr>
          <a:xfrm>
            <a:off x="7990816" y="3514047"/>
            <a:ext cx="1025345" cy="102549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01</a:t>
            </a:r>
            <a:endParaRPr lang="ru-RU" dirty="0"/>
          </a:p>
        </p:txBody>
      </p:sp>
      <p:sp>
        <p:nvSpPr>
          <p:cNvPr id="24592" name="TextBox 28">
            <a:extLst>
              <a:ext uri="{FF2B5EF4-FFF2-40B4-BE49-F238E27FC236}">
                <a16:creationId xmlns:a16="http://schemas.microsoft.com/office/drawing/2014/main" id="{6FF543CE-7B94-BB0F-0222-B4C157B63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638" y="5695950"/>
            <a:ext cx="854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>
                <a:latin typeface="Arial Black" panose="020B0604020202020204" pitchFamily="34" charset="0"/>
              </a:rPr>
              <a:t>03</a:t>
            </a:r>
            <a:endParaRPr lang="ru-RU" altLang="ru-RU" sz="2400" b="1">
              <a:latin typeface="Arial Black" panose="020B0604020202020204" pitchFamily="34" charset="0"/>
            </a:endParaRPr>
          </a:p>
        </p:txBody>
      </p:sp>
      <p:sp>
        <p:nvSpPr>
          <p:cNvPr id="24593" name="TextBox 29">
            <a:extLst>
              <a:ext uri="{FF2B5EF4-FFF2-40B4-BE49-F238E27FC236}">
                <a16:creationId xmlns:a16="http://schemas.microsoft.com/office/drawing/2014/main" id="{D52207D1-5DAA-72A0-7BF2-BFB4313DE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200" y="3816350"/>
            <a:ext cx="733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>
                <a:latin typeface="Arial Black" panose="020B0604020202020204" pitchFamily="34" charset="0"/>
              </a:rPr>
              <a:t>02</a:t>
            </a:r>
            <a:endParaRPr lang="ru-RU" altLang="ru-RU" sz="2400" b="1">
              <a:latin typeface="Arial Black" panose="020B0604020202020204" pitchFamily="34" charset="0"/>
            </a:endParaRPr>
          </a:p>
        </p:txBody>
      </p:sp>
      <p:sp>
        <p:nvSpPr>
          <p:cNvPr id="24594" name="TextBox 32">
            <a:extLst>
              <a:ext uri="{FF2B5EF4-FFF2-40B4-BE49-F238E27FC236}">
                <a16:creationId xmlns:a16="http://schemas.microsoft.com/office/drawing/2014/main" id="{D2260EFC-D7A4-C91E-2024-284156625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965325"/>
            <a:ext cx="876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>
                <a:latin typeface="Arial Black" panose="020B0604020202020204" pitchFamily="34" charset="0"/>
              </a:rPr>
              <a:t>01</a:t>
            </a:r>
            <a:endParaRPr lang="ru-RU" altLang="ru-RU" sz="2400" b="1">
              <a:latin typeface="Arial Black" panose="020B0604020202020204" pitchFamily="34" charset="0"/>
            </a:endParaRPr>
          </a:p>
        </p:txBody>
      </p:sp>
      <p:sp>
        <p:nvSpPr>
          <p:cNvPr id="24" name="Блок-схема: узел 23">
            <a:extLst>
              <a:ext uri="{FF2B5EF4-FFF2-40B4-BE49-F238E27FC236}">
                <a16:creationId xmlns:a16="http://schemas.microsoft.com/office/drawing/2014/main" id="{A4604262-546B-A5BC-CDDB-19D74435DCF3}"/>
              </a:ext>
            </a:extLst>
          </p:cNvPr>
          <p:cNvSpPr/>
          <p:nvPr/>
        </p:nvSpPr>
        <p:spPr>
          <a:xfrm>
            <a:off x="1306513" y="2820988"/>
            <a:ext cx="215900" cy="206375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id="{4B1FE986-DB5D-5AC9-2B72-C41A82071E70}"/>
              </a:ext>
            </a:extLst>
          </p:cNvPr>
          <p:cNvSpPr/>
          <p:nvPr/>
        </p:nvSpPr>
        <p:spPr>
          <a:xfrm>
            <a:off x="769938" y="4059238"/>
            <a:ext cx="214312" cy="207962"/>
          </a:xfrm>
          <a:prstGeom prst="flowChartConnector">
            <a:avLst/>
          </a:prstGeom>
          <a:solidFill>
            <a:srgbClr val="949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Блок-схема: сохраненные данные 3">
            <a:extLst>
              <a:ext uri="{FF2B5EF4-FFF2-40B4-BE49-F238E27FC236}">
                <a16:creationId xmlns:a16="http://schemas.microsoft.com/office/drawing/2014/main" id="{06FFA920-501E-6E69-1263-30F554399566}"/>
              </a:ext>
            </a:extLst>
          </p:cNvPr>
          <p:cNvSpPr/>
          <p:nvPr/>
        </p:nvSpPr>
        <p:spPr>
          <a:xfrm rot="10800000">
            <a:off x="1" y="1332040"/>
            <a:ext cx="9019184" cy="1770384"/>
          </a:xfrm>
          <a:prstGeom prst="flowChartOnlineStorage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4ACAAF-3FCF-C6AD-E492-D1210220FFC3}"/>
              </a:ext>
            </a:extLst>
          </p:cNvPr>
          <p:cNvSpPr/>
          <p:nvPr/>
        </p:nvSpPr>
        <p:spPr>
          <a:xfrm>
            <a:off x="1388978" y="1400175"/>
            <a:ext cx="762718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Утримання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комунальних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закладів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ru-RU" sz="1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53 231 720 </a:t>
            </a:r>
            <a:r>
              <a:rPr lang="ru-RU" sz="1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грн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>
              <a:defRPr/>
            </a:pPr>
            <a:r>
              <a:rPr lang="uk-UA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       </a:t>
            </a:r>
            <a:r>
              <a:rPr lang="uk-UA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 соціальних  послуг)    ЖМР –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33 725 </a:t>
            </a:r>
            <a:r>
              <a:rPr lang="uk-UA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200 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</a:p>
          <a:p>
            <a:pPr algn="just">
              <a:defRPr/>
            </a:pPr>
            <a:endParaRPr lang="uk-UA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комплексної реабілітації для дітей з  інвалідністю ЖМР –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9 202 </a:t>
            </a:r>
            <a:r>
              <a:rPr lang="uk-UA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520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</a:p>
          <a:p>
            <a:pPr algn="just">
              <a:defRPr/>
            </a:pPr>
            <a:endParaRPr lang="uk-UA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Житомирський міський центр соціальних служб ЖМР -</a:t>
            </a: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10 304 </a:t>
            </a:r>
            <a:r>
              <a:rPr lang="uk-UA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uk-UA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5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лок-схема: узел 26">
            <a:extLst>
              <a:ext uri="{FF2B5EF4-FFF2-40B4-BE49-F238E27FC236}">
                <a16:creationId xmlns:a16="http://schemas.microsoft.com/office/drawing/2014/main" id="{8C02D119-8479-F834-D16A-78F15CE70672}"/>
              </a:ext>
            </a:extLst>
          </p:cNvPr>
          <p:cNvSpPr/>
          <p:nvPr/>
        </p:nvSpPr>
        <p:spPr>
          <a:xfrm>
            <a:off x="1531244" y="1763403"/>
            <a:ext cx="215900" cy="206375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Блок-схема: узел 28">
            <a:extLst>
              <a:ext uri="{FF2B5EF4-FFF2-40B4-BE49-F238E27FC236}">
                <a16:creationId xmlns:a16="http://schemas.microsoft.com/office/drawing/2014/main" id="{F5F08DB3-1148-C059-EA9B-C72ED39922A8}"/>
              </a:ext>
            </a:extLst>
          </p:cNvPr>
          <p:cNvSpPr/>
          <p:nvPr/>
        </p:nvSpPr>
        <p:spPr>
          <a:xfrm>
            <a:off x="1531244" y="2322900"/>
            <a:ext cx="215900" cy="206375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Блок-схема: узел 29">
            <a:extLst>
              <a:ext uri="{FF2B5EF4-FFF2-40B4-BE49-F238E27FC236}">
                <a16:creationId xmlns:a16="http://schemas.microsoft.com/office/drawing/2014/main" id="{5101D44D-F570-8ED6-5D9C-E2B4BF9C8E7A}"/>
              </a:ext>
            </a:extLst>
          </p:cNvPr>
          <p:cNvSpPr/>
          <p:nvPr/>
        </p:nvSpPr>
        <p:spPr>
          <a:xfrm>
            <a:off x="1531244" y="2711812"/>
            <a:ext cx="215900" cy="206375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сохраненные данные 6">
            <a:extLst>
              <a:ext uri="{FF2B5EF4-FFF2-40B4-BE49-F238E27FC236}">
                <a16:creationId xmlns:a16="http://schemas.microsoft.com/office/drawing/2014/main" id="{0DA52F1A-DFB7-CC06-6B18-CE6AE474149C}"/>
              </a:ext>
            </a:extLst>
          </p:cNvPr>
          <p:cNvSpPr/>
          <p:nvPr/>
        </p:nvSpPr>
        <p:spPr>
          <a:xfrm>
            <a:off x="125499" y="3162332"/>
            <a:ext cx="9097899" cy="1724960"/>
          </a:xfrm>
          <a:prstGeom prst="flowChartOnlineStorage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71E7400D-EED0-0B3F-926D-4ACD4A6E72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638" y="3240088"/>
            <a:ext cx="756602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000" b="1" dirty="0">
                <a:latin typeface="Arial Black" panose="020B0A04020102020204" pitchFamily="34" charset="0"/>
              </a:rPr>
              <a:t>           </a:t>
            </a:r>
            <a:r>
              <a:rPr lang="ru-RU" alt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Закупівля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alt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соціальних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alt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послуг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шляхом</a:t>
            </a:r>
          </a:p>
          <a:p>
            <a:pPr algn="ctr"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    соціального </a:t>
            </a:r>
            <a:r>
              <a:rPr lang="ru-RU" alt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замовлення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ru-RU" altLang="ru-RU" sz="1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2 540 800 </a:t>
            </a:r>
            <a:r>
              <a:rPr lang="ru-RU" altLang="ru-RU" sz="1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грн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>
              <a:defRPr/>
            </a:pPr>
            <a:r>
              <a:rPr lang="ru-RU" alt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ЖОГО «</a:t>
            </a:r>
            <a:r>
              <a:rPr lang="ru-RU" altLang="ru-RU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Милосердя</a:t>
            </a:r>
            <a:r>
              <a:rPr lang="ru-RU" alt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altLang="ru-RU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1 540  </a:t>
            </a:r>
            <a:r>
              <a:rPr lang="uk-UA" altLang="ru-RU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800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altLang="ru-RU" sz="15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uk-UA" altLang="ru-RU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alt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Благодійна  організація «Благодійний фонд «</a:t>
            </a:r>
            <a:r>
              <a:rPr lang="uk-UA" altLang="ru-RU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Карітас</a:t>
            </a:r>
            <a:r>
              <a:rPr lang="uk-UA" alt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-Житомир» -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1 000 </a:t>
            </a:r>
            <a:r>
              <a:rPr lang="uk-UA" altLang="ru-RU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 </a:t>
            </a:r>
            <a:endParaRPr lang="ru-RU" altLang="ru-RU" sz="15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2000" b="1" dirty="0">
                <a:latin typeface="Arial Black" panose="020B0A04020102020204" pitchFamily="34" charset="0"/>
              </a:rPr>
              <a:t> </a:t>
            </a:r>
          </a:p>
        </p:txBody>
      </p:sp>
      <p:sp>
        <p:nvSpPr>
          <p:cNvPr id="33" name="Блок-схема: сохраненные данные 32">
            <a:extLst>
              <a:ext uri="{FF2B5EF4-FFF2-40B4-BE49-F238E27FC236}">
                <a16:creationId xmlns:a16="http://schemas.microsoft.com/office/drawing/2014/main" id="{1E58BD99-531A-CA18-8467-D56C1E4874BE}"/>
              </a:ext>
            </a:extLst>
          </p:cNvPr>
          <p:cNvSpPr/>
          <p:nvPr/>
        </p:nvSpPr>
        <p:spPr>
          <a:xfrm rot="10800000">
            <a:off x="-3023" y="5008149"/>
            <a:ext cx="9019184" cy="1773864"/>
          </a:xfrm>
          <a:prstGeom prst="flowChartOnlineStorage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4017BB1-05DF-F162-4C25-1F83A6AD70CD}"/>
              </a:ext>
            </a:extLst>
          </p:cNvPr>
          <p:cNvSpPr/>
          <p:nvPr/>
        </p:nvSpPr>
        <p:spPr>
          <a:xfrm rot="10800000" flipV="1">
            <a:off x="1501775" y="5189538"/>
            <a:ext cx="7340600" cy="14144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Компенсація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фізичним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особам,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надають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послуги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догляду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ru-RU" sz="1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11 232 090 </a:t>
            </a:r>
            <a:r>
              <a:rPr lang="ru-RU" sz="1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грн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>
              <a:defRPr/>
            </a:pPr>
            <a:r>
              <a:rPr lang="uk-UA" altLang="ru-RU" sz="80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         </a:t>
            </a:r>
          </a:p>
          <a:p>
            <a:pPr algn="just">
              <a:defRPr/>
            </a:pPr>
            <a:r>
              <a:rPr lang="uk-UA" altLang="ru-RU" sz="80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                                     </a:t>
            </a:r>
            <a:r>
              <a:rPr lang="uk-UA" alt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професійній основі  -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4 232 </a:t>
            </a:r>
            <a:r>
              <a:rPr lang="uk-UA" altLang="ru-RU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088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</a:p>
          <a:p>
            <a:pPr algn="just">
              <a:defRPr/>
            </a:pPr>
            <a:endParaRPr lang="uk-UA" altLang="ru-RU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uk-UA" altLang="ru-RU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                                     </a:t>
            </a:r>
            <a:r>
              <a:rPr lang="uk-UA" alt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непрофесійній основі –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7 000 </a:t>
            </a:r>
            <a:r>
              <a:rPr lang="uk-UA" altLang="ru-RU" sz="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002 </a:t>
            </a:r>
            <a:r>
              <a:rPr lang="uk-UA" altLang="ru-RU" sz="1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altLang="ru-RU" sz="15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Блок-схема: узел 37">
            <a:extLst>
              <a:ext uri="{FF2B5EF4-FFF2-40B4-BE49-F238E27FC236}">
                <a16:creationId xmlns:a16="http://schemas.microsoft.com/office/drawing/2014/main" id="{A659FA5E-F8D5-8C2E-4D2A-869A969089D7}"/>
              </a:ext>
            </a:extLst>
          </p:cNvPr>
          <p:cNvSpPr/>
          <p:nvPr/>
        </p:nvSpPr>
        <p:spPr>
          <a:xfrm>
            <a:off x="2333625" y="6330950"/>
            <a:ext cx="215900" cy="207963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Блок-схема: узел 38">
            <a:extLst>
              <a:ext uri="{FF2B5EF4-FFF2-40B4-BE49-F238E27FC236}">
                <a16:creationId xmlns:a16="http://schemas.microsoft.com/office/drawing/2014/main" id="{B7F61C5F-0A58-BD8C-F1F1-C0D6FE45348D}"/>
              </a:ext>
            </a:extLst>
          </p:cNvPr>
          <p:cNvSpPr/>
          <p:nvPr/>
        </p:nvSpPr>
        <p:spPr>
          <a:xfrm>
            <a:off x="2339975" y="6002338"/>
            <a:ext cx="215900" cy="207962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Блок-схема: узел 39">
            <a:extLst>
              <a:ext uri="{FF2B5EF4-FFF2-40B4-BE49-F238E27FC236}">
                <a16:creationId xmlns:a16="http://schemas.microsoft.com/office/drawing/2014/main" id="{A2BB3BF3-683D-31D4-F383-E688CFA5C93E}"/>
              </a:ext>
            </a:extLst>
          </p:cNvPr>
          <p:cNvSpPr/>
          <p:nvPr/>
        </p:nvSpPr>
        <p:spPr>
          <a:xfrm>
            <a:off x="488001" y="4262264"/>
            <a:ext cx="215900" cy="207963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Блок-схема: узел 40">
            <a:extLst>
              <a:ext uri="{FF2B5EF4-FFF2-40B4-BE49-F238E27FC236}">
                <a16:creationId xmlns:a16="http://schemas.microsoft.com/office/drawing/2014/main" id="{DAC80868-80D3-3C67-BA11-BA31C0B4CF99}"/>
              </a:ext>
            </a:extLst>
          </p:cNvPr>
          <p:cNvSpPr/>
          <p:nvPr/>
        </p:nvSpPr>
        <p:spPr>
          <a:xfrm>
            <a:off x="488001" y="3891967"/>
            <a:ext cx="215900" cy="207962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5292ACD4-1920-2020-E6EF-91F7766EA521}"/>
              </a:ext>
            </a:extLst>
          </p:cNvPr>
          <p:cNvSpPr/>
          <p:nvPr/>
        </p:nvSpPr>
        <p:spPr>
          <a:xfrm>
            <a:off x="1691680" y="619205"/>
            <a:ext cx="5760640" cy="2591433"/>
          </a:xfrm>
          <a:prstGeom prst="flowChartConnector">
            <a:avLst/>
          </a:prstGeom>
          <a:solidFill>
            <a:srgbClr val="9490CC"/>
          </a:solidFill>
          <a:ln w="76200" cmpd="sng">
            <a:solidFill>
              <a:srgbClr val="C8C6E4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484" name="TextBox 2">
            <a:extLst>
              <a:ext uri="{FF2B5EF4-FFF2-40B4-BE49-F238E27FC236}">
                <a16:creationId xmlns:a16="http://schemas.microsoft.com/office/drawing/2014/main" id="{2D8DDF41-F578-73F6-1ADA-9F5890D07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0613" y="1557338"/>
            <a:ext cx="439261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Залучені кошти для надання соціальних послуг</a:t>
            </a:r>
          </a:p>
          <a:p>
            <a:pPr algn="ctr">
              <a:defRPr/>
            </a:pPr>
            <a:endParaRPr lang="uk-UA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8 170 688,08 грн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8F995EB3-AAC6-F2DD-2C7F-922C9B0EE2BE}"/>
              </a:ext>
            </a:extLst>
          </p:cNvPr>
          <p:cNvSpPr/>
          <p:nvPr/>
        </p:nvSpPr>
        <p:spPr>
          <a:xfrm>
            <a:off x="5043488" y="3829844"/>
            <a:ext cx="3398158" cy="2724426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178B0397-7662-3FDC-E5E9-8179006B45CD}"/>
              </a:ext>
            </a:extLst>
          </p:cNvPr>
          <p:cNvSpPr/>
          <p:nvPr/>
        </p:nvSpPr>
        <p:spPr>
          <a:xfrm rot="5400000">
            <a:off x="4485282" y="766497"/>
            <a:ext cx="439737" cy="5494338"/>
          </a:xfrm>
          <a:prstGeom prst="leftBrace">
            <a:avLst>
              <a:gd name="adj1" fmla="val 0"/>
              <a:gd name="adj2" fmla="val 55583"/>
            </a:avLst>
          </a:prstGeom>
          <a:ln w="9525" cap="flat" cmpd="sng" algn="ctr">
            <a:solidFill>
              <a:srgbClr val="9490C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25610" name="TextBox 22">
            <a:extLst>
              <a:ext uri="{FF2B5EF4-FFF2-40B4-BE49-F238E27FC236}">
                <a16:creationId xmlns:a16="http://schemas.microsoft.com/office/drawing/2014/main" id="{41A35DBA-0F83-9259-81E0-803E2DB9BCA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148063" y="4148770"/>
            <a:ext cx="31355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залучення спонсорських/донорських коштів </a:t>
            </a:r>
            <a:endParaRPr lang="uk-UA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 соціальних послуг</a:t>
            </a:r>
          </a:p>
          <a:p>
            <a:pPr algn="ctr"/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8 141 921,61 грн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FD802217-8F0A-790F-4AE8-7586EA10B046}"/>
              </a:ext>
            </a:extLst>
          </p:cNvPr>
          <p:cNvSpPr/>
          <p:nvPr/>
        </p:nvSpPr>
        <p:spPr>
          <a:xfrm>
            <a:off x="-24607" y="0"/>
            <a:ext cx="9205119" cy="6957392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AB24E8F2-E5D9-F654-9F46-3C1A559851E1}"/>
              </a:ext>
            </a:extLst>
          </p:cNvPr>
          <p:cNvSpPr/>
          <p:nvPr/>
        </p:nvSpPr>
        <p:spPr>
          <a:xfrm>
            <a:off x="719047" y="3733534"/>
            <a:ext cx="3420905" cy="2820736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25617" name="TextBox 3">
            <a:extLst>
              <a:ext uri="{FF2B5EF4-FFF2-40B4-BE49-F238E27FC236}">
                <a16:creationId xmlns:a16="http://schemas.microsoft.com/office/drawing/2014/main" id="{6F7AA90C-43A2-79E5-FE41-DD54D3B77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4016375"/>
            <a:ext cx="34210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 соціальні послуги, що надаються</a:t>
            </a:r>
          </a:p>
          <a:p>
            <a:pPr algn="ctr"/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(Житомирський міський територіальний центр соціального обслуговування (надання соціальних    послуг) </a:t>
            </a:r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ЖМР </a:t>
            </a:r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766,47 грн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Объект 7">
            <a:extLst>
              <a:ext uri="{FF2B5EF4-FFF2-40B4-BE49-F238E27FC236}">
                <a16:creationId xmlns:a16="http://schemas.microsoft.com/office/drawing/2014/main" id="{F643C386-09EF-A1A4-88BE-E4F83C8F516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7850" y="1774825"/>
          <a:ext cx="7988300" cy="445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Диаграмма" r:id="rId4" imgW="8331200" imgH="4641850" progId="Excel.Chart.8">
                  <p:embed/>
                </p:oleObj>
              </mc:Choice>
              <mc:Fallback>
                <p:oleObj name="Диаграмма" r:id="rId4" imgW="8331200" imgH="4641850" progId="Excel.Chart.8">
                  <p:embed/>
                  <p:pic>
                    <p:nvPicPr>
                      <p:cNvPr id="0" name="Объект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" y="1774825"/>
                        <a:ext cx="7988300" cy="445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5863BB8-6310-195D-24C5-9E32E8412A83}"/>
              </a:ext>
            </a:extLst>
          </p:cNvPr>
          <p:cNvSpPr/>
          <p:nvPr/>
        </p:nvSpPr>
        <p:spPr>
          <a:xfrm>
            <a:off x="12032" y="0"/>
            <a:ext cx="9297975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uk-UA" dirty="0"/>
          </a:p>
          <a:p>
            <a:pPr algn="ctr">
              <a:defRPr/>
            </a:pPr>
            <a:r>
              <a:rPr lang="uk-UA" sz="2800" dirty="0">
                <a:latin typeface="Arial Black" panose="020B0A04020102020204" pitchFamily="34" charset="0"/>
              </a:rPr>
              <a:t>ф</a:t>
            </a:r>
            <a:r>
              <a:rPr lang="uk-UA" sz="2800" dirty="0" smtClean="0">
                <a:latin typeface="Arial Black" panose="020B0A04020102020204" pitchFamily="34" charset="0"/>
              </a:rPr>
              <a:t>ахівці, які надають соціальні послуги</a:t>
            </a:r>
            <a:endParaRPr lang="uk-UA" sz="2800" dirty="0"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1000" dirty="0">
                <a:latin typeface="Arial Black" panose="020B0A04020102020204" pitchFamily="34" charset="0"/>
              </a:rPr>
              <a:t>________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27654" name="TextBox 1">
            <a:extLst>
              <a:ext uri="{FF2B5EF4-FFF2-40B4-BE49-F238E27FC236}">
                <a16:creationId xmlns:a16="http://schemas.microsoft.com/office/drawing/2014/main" id="{6A48838E-56A0-6A23-23DC-E0C30AC54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309" y="1212763"/>
            <a:ext cx="31886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01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соціальні робітники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1C41B038-2DE3-FB4B-4762-935AE52491F5}"/>
              </a:ext>
            </a:extLst>
          </p:cNvPr>
          <p:cNvSpPr/>
          <p:nvPr/>
        </p:nvSpPr>
        <p:spPr>
          <a:xfrm>
            <a:off x="3822686" y="1099533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122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Левая фигурная скобка 16">
            <a:extLst>
              <a:ext uri="{FF2B5EF4-FFF2-40B4-BE49-F238E27FC236}">
                <a16:creationId xmlns:a16="http://schemas.microsoft.com/office/drawing/2014/main" id="{5146F0BA-16FF-B794-7F1A-DD182A59AA5A}"/>
              </a:ext>
            </a:extLst>
          </p:cNvPr>
          <p:cNvSpPr/>
          <p:nvPr/>
        </p:nvSpPr>
        <p:spPr>
          <a:xfrm>
            <a:off x="4935901" y="1063716"/>
            <a:ext cx="2146300" cy="5645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9" name="TextBox 1">
            <a:extLst>
              <a:ext uri="{FF2B5EF4-FFF2-40B4-BE49-F238E27FC236}">
                <a16:creationId xmlns:a16="http://schemas.microsoft.com/office/drawing/2014/main" id="{B62E5E0E-8654-7177-1EFA-B079ADA8E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422" y="2182020"/>
            <a:ext cx="33730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02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соціальні працівники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C0D8F9FE-A78D-2002-E625-90C46455B9F1}"/>
              </a:ext>
            </a:extLst>
          </p:cNvPr>
          <p:cNvSpPr/>
          <p:nvPr/>
        </p:nvSpPr>
        <p:spPr>
          <a:xfrm>
            <a:off x="3819928" y="2019510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18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7663" name="TextBox 1">
            <a:extLst>
              <a:ext uri="{FF2B5EF4-FFF2-40B4-BE49-F238E27FC236}">
                <a16:creationId xmlns:a16="http://schemas.microsoft.com/office/drawing/2014/main" id="{DF61333D-3C06-B9BB-E97B-F04803B0A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422" y="3012965"/>
            <a:ext cx="34056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03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фахівці з соціальної</a:t>
            </a:r>
          </a:p>
          <a:p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 роботи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664" name="TextBox 1">
            <a:extLst>
              <a:ext uri="{FF2B5EF4-FFF2-40B4-BE49-F238E27FC236}">
                <a16:creationId xmlns:a16="http://schemas.microsoft.com/office/drawing/2014/main" id="{5E87B9DB-70CD-A5AF-3ED6-015EEDC7C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376" y="4093353"/>
            <a:ext cx="3379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04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соціальні менеджери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665" name="TextBox 1">
            <a:extLst>
              <a:ext uri="{FF2B5EF4-FFF2-40B4-BE49-F238E27FC236}">
                <a16:creationId xmlns:a16="http://schemas.microsoft.com/office/drawing/2014/main" id="{D52C391B-B51C-8CF9-FCAF-2FB95D02D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333" y="5031172"/>
            <a:ext cx="30178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05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психологи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666" name="TextBox 1">
            <a:extLst>
              <a:ext uri="{FF2B5EF4-FFF2-40B4-BE49-F238E27FC236}">
                <a16:creationId xmlns:a16="http://schemas.microsoft.com/office/drawing/2014/main" id="{16537F00-251A-CA33-F908-39053DF56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421" y="5812238"/>
            <a:ext cx="34056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06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фізичні особи, які </a:t>
            </a:r>
            <a:r>
              <a:rPr lang="uk-UA" alt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     надають </a:t>
            </a:r>
            <a:r>
              <a:rPr lang="uk-UA" alt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соціальні послуги з догляду </a:t>
            </a:r>
            <a:r>
              <a:rPr lang="uk-UA" alt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:a16="http://schemas.microsoft.com/office/drawing/2014/main" id="{CBD0A0BF-9E02-2465-3D8D-4287D35C7060}"/>
              </a:ext>
            </a:extLst>
          </p:cNvPr>
          <p:cNvSpPr/>
          <p:nvPr/>
        </p:nvSpPr>
        <p:spPr>
          <a:xfrm>
            <a:off x="7166716" y="883568"/>
            <a:ext cx="1077692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ж 122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Левая фигурная скобка 21">
            <a:extLst>
              <a:ext uri="{FF2B5EF4-FFF2-40B4-BE49-F238E27FC236}">
                <a16:creationId xmlns:a16="http://schemas.microsoft.com/office/drawing/2014/main" id="{3C8CCF1C-F5FD-F005-1BF6-152F31374ACE}"/>
              </a:ext>
            </a:extLst>
          </p:cNvPr>
          <p:cNvSpPr/>
          <p:nvPr/>
        </p:nvSpPr>
        <p:spPr>
          <a:xfrm>
            <a:off x="4935901" y="1938139"/>
            <a:ext cx="2290762" cy="7286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Левая фигурная скобка 22">
            <a:extLst>
              <a:ext uri="{FF2B5EF4-FFF2-40B4-BE49-F238E27FC236}">
                <a16:creationId xmlns:a16="http://schemas.microsoft.com/office/drawing/2014/main" id="{8E523561-AF79-D704-697F-823840D01113}"/>
              </a:ext>
            </a:extLst>
          </p:cNvPr>
          <p:cNvSpPr/>
          <p:nvPr/>
        </p:nvSpPr>
        <p:spPr>
          <a:xfrm>
            <a:off x="4902200" y="6081713"/>
            <a:ext cx="2384425" cy="560387"/>
          </a:xfrm>
          <a:prstGeom prst="leftBrace">
            <a:avLst>
              <a:gd name="adj1" fmla="val 8333"/>
              <a:gd name="adj2" fmla="val 473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Левая фигурная скобка 23">
            <a:extLst>
              <a:ext uri="{FF2B5EF4-FFF2-40B4-BE49-F238E27FC236}">
                <a16:creationId xmlns:a16="http://schemas.microsoft.com/office/drawing/2014/main" id="{C25C9A13-8C38-3E65-CBC8-357BCCEF7BD1}"/>
              </a:ext>
            </a:extLst>
          </p:cNvPr>
          <p:cNvSpPr/>
          <p:nvPr/>
        </p:nvSpPr>
        <p:spPr>
          <a:xfrm>
            <a:off x="4972697" y="2976696"/>
            <a:ext cx="2259012" cy="696913"/>
          </a:xfrm>
          <a:prstGeom prst="leftBrace">
            <a:avLst>
              <a:gd name="adj1" fmla="val 8333"/>
              <a:gd name="adj2" fmla="val 444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Левая фигурная скобка 24">
            <a:extLst>
              <a:ext uri="{FF2B5EF4-FFF2-40B4-BE49-F238E27FC236}">
                <a16:creationId xmlns:a16="http://schemas.microsoft.com/office/drawing/2014/main" id="{0CA8733B-C019-AC80-1069-87368731EC7A}"/>
              </a:ext>
            </a:extLst>
          </p:cNvPr>
          <p:cNvSpPr/>
          <p:nvPr/>
        </p:nvSpPr>
        <p:spPr>
          <a:xfrm>
            <a:off x="4874818" y="4035426"/>
            <a:ext cx="2351845" cy="641721"/>
          </a:xfrm>
          <a:prstGeom prst="leftBrace">
            <a:avLst>
              <a:gd name="adj1" fmla="val 9736"/>
              <a:gd name="adj2" fmla="val 491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Блок-схема: узел 26">
            <a:extLst>
              <a:ext uri="{FF2B5EF4-FFF2-40B4-BE49-F238E27FC236}">
                <a16:creationId xmlns:a16="http://schemas.microsoft.com/office/drawing/2014/main" id="{F33A6BDE-6BA9-1AD2-1583-AE148D0A49B1}"/>
              </a:ext>
            </a:extLst>
          </p:cNvPr>
          <p:cNvSpPr/>
          <p:nvPr/>
        </p:nvSpPr>
        <p:spPr>
          <a:xfrm>
            <a:off x="7172325" y="1756997"/>
            <a:ext cx="1072083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ж </a:t>
            </a: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16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Блок-схема: узел 27">
            <a:extLst>
              <a:ext uri="{FF2B5EF4-FFF2-40B4-BE49-F238E27FC236}">
                <a16:creationId xmlns:a16="http://schemas.microsoft.com/office/drawing/2014/main" id="{5CA04970-38BD-593C-4575-B7B1B3042F3C}"/>
              </a:ext>
            </a:extLst>
          </p:cNvPr>
          <p:cNvSpPr/>
          <p:nvPr/>
        </p:nvSpPr>
        <p:spPr>
          <a:xfrm>
            <a:off x="7172324" y="2801095"/>
            <a:ext cx="1072084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ж </a:t>
            </a: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Блок-схема: узел 28">
            <a:extLst>
              <a:ext uri="{FF2B5EF4-FFF2-40B4-BE49-F238E27FC236}">
                <a16:creationId xmlns:a16="http://schemas.microsoft.com/office/drawing/2014/main" id="{F8C42D93-898F-68EB-ABD0-304D8E951C37}"/>
              </a:ext>
            </a:extLst>
          </p:cNvPr>
          <p:cNvSpPr/>
          <p:nvPr/>
        </p:nvSpPr>
        <p:spPr>
          <a:xfrm>
            <a:off x="7172323" y="3881921"/>
            <a:ext cx="1072085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ж </a:t>
            </a: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Блок-схема: узел 29">
            <a:extLst>
              <a:ext uri="{FF2B5EF4-FFF2-40B4-BE49-F238E27FC236}">
                <a16:creationId xmlns:a16="http://schemas.microsoft.com/office/drawing/2014/main" id="{A9D80E6A-3B97-049E-E215-1BE5551A5AEE}"/>
              </a:ext>
            </a:extLst>
          </p:cNvPr>
          <p:cNvSpPr/>
          <p:nvPr/>
        </p:nvSpPr>
        <p:spPr>
          <a:xfrm>
            <a:off x="7226663" y="5860118"/>
            <a:ext cx="1017745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ж </a:t>
            </a: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233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Блок-схема: узел 25">
            <a:extLst>
              <a:ext uri="{FF2B5EF4-FFF2-40B4-BE49-F238E27FC236}">
                <a16:creationId xmlns:a16="http://schemas.microsoft.com/office/drawing/2014/main" id="{8CA246C6-BB68-BD33-5FA0-921D5FC13940}"/>
              </a:ext>
            </a:extLst>
          </p:cNvPr>
          <p:cNvSpPr/>
          <p:nvPr/>
        </p:nvSpPr>
        <p:spPr>
          <a:xfrm>
            <a:off x="6372201" y="2281055"/>
            <a:ext cx="973441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ч 2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Блок-схема: узел 30">
            <a:extLst>
              <a:ext uri="{FF2B5EF4-FFF2-40B4-BE49-F238E27FC236}">
                <a16:creationId xmlns:a16="http://schemas.microsoft.com/office/drawing/2014/main" id="{F0CC740E-C8B0-1C68-62FB-ADD33086908E}"/>
              </a:ext>
            </a:extLst>
          </p:cNvPr>
          <p:cNvSpPr/>
          <p:nvPr/>
        </p:nvSpPr>
        <p:spPr>
          <a:xfrm>
            <a:off x="6372201" y="3338513"/>
            <a:ext cx="962911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ч 5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id="{FF0AA36F-9944-19A7-7C75-2A7D17BB3215}"/>
              </a:ext>
            </a:extLst>
          </p:cNvPr>
          <p:cNvSpPr/>
          <p:nvPr/>
        </p:nvSpPr>
        <p:spPr>
          <a:xfrm>
            <a:off x="6372202" y="4327509"/>
            <a:ext cx="1044600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ч 0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Блок-схема: узел 32">
            <a:extLst>
              <a:ext uri="{FF2B5EF4-FFF2-40B4-BE49-F238E27FC236}">
                <a16:creationId xmlns:a16="http://schemas.microsoft.com/office/drawing/2014/main" id="{9CADA9A8-1C20-A238-055E-77DF168AA431}"/>
              </a:ext>
            </a:extLst>
          </p:cNvPr>
          <p:cNvSpPr/>
          <p:nvPr/>
        </p:nvSpPr>
        <p:spPr>
          <a:xfrm>
            <a:off x="6372201" y="6326257"/>
            <a:ext cx="1120341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174 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Блок-схема: узел 33">
            <a:extLst>
              <a:ext uri="{FF2B5EF4-FFF2-40B4-BE49-F238E27FC236}">
                <a16:creationId xmlns:a16="http://schemas.microsoft.com/office/drawing/2014/main" id="{ED407689-0FB4-BEED-BC16-C288FC1506A5}"/>
              </a:ext>
            </a:extLst>
          </p:cNvPr>
          <p:cNvSpPr/>
          <p:nvPr/>
        </p:nvSpPr>
        <p:spPr>
          <a:xfrm>
            <a:off x="6372201" y="1279615"/>
            <a:ext cx="914002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0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Блок-схема: узел 34">
            <a:extLst>
              <a:ext uri="{FF2B5EF4-FFF2-40B4-BE49-F238E27FC236}">
                <a16:creationId xmlns:a16="http://schemas.microsoft.com/office/drawing/2014/main" id="{5546813C-3ACB-B767-4E23-B9F692FA956D}"/>
              </a:ext>
            </a:extLst>
          </p:cNvPr>
          <p:cNvSpPr/>
          <p:nvPr/>
        </p:nvSpPr>
        <p:spPr>
          <a:xfrm>
            <a:off x="3813659" y="3022666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30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Блок-схема: узел 35">
            <a:extLst>
              <a:ext uri="{FF2B5EF4-FFF2-40B4-BE49-F238E27FC236}">
                <a16:creationId xmlns:a16="http://schemas.microsoft.com/office/drawing/2014/main" id="{B93DDFFA-C248-16A4-9D2A-5E13ADBDB5BC}"/>
              </a:ext>
            </a:extLst>
          </p:cNvPr>
          <p:cNvSpPr/>
          <p:nvPr/>
        </p:nvSpPr>
        <p:spPr>
          <a:xfrm>
            <a:off x="3822686" y="4007158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Блок-схема: узел 36">
            <a:extLst>
              <a:ext uri="{FF2B5EF4-FFF2-40B4-BE49-F238E27FC236}">
                <a16:creationId xmlns:a16="http://schemas.microsoft.com/office/drawing/2014/main" id="{8C6270C3-C5B4-FA02-B2C8-082E30BF2BBC}"/>
              </a:ext>
            </a:extLst>
          </p:cNvPr>
          <p:cNvSpPr/>
          <p:nvPr/>
        </p:nvSpPr>
        <p:spPr>
          <a:xfrm>
            <a:off x="3813659" y="5910011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407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Левая фигурная скобка 37">
            <a:extLst>
              <a:ext uri="{FF2B5EF4-FFF2-40B4-BE49-F238E27FC236}">
                <a16:creationId xmlns:a16="http://schemas.microsoft.com/office/drawing/2014/main" id="{AFF23DEC-7AEB-2CBF-9EAC-6FAC96C63281}"/>
              </a:ext>
            </a:extLst>
          </p:cNvPr>
          <p:cNvSpPr/>
          <p:nvPr/>
        </p:nvSpPr>
        <p:spPr>
          <a:xfrm>
            <a:off x="4914900" y="5127625"/>
            <a:ext cx="2371725" cy="627063"/>
          </a:xfrm>
          <a:prstGeom prst="leftBrace">
            <a:avLst>
              <a:gd name="adj1" fmla="val 8333"/>
              <a:gd name="adj2" fmla="val 473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Блок-схема: узел 38">
            <a:extLst>
              <a:ext uri="{FF2B5EF4-FFF2-40B4-BE49-F238E27FC236}">
                <a16:creationId xmlns:a16="http://schemas.microsoft.com/office/drawing/2014/main" id="{77FF8CEC-5CDE-9E9A-716C-F858A6E32384}"/>
              </a:ext>
            </a:extLst>
          </p:cNvPr>
          <p:cNvSpPr/>
          <p:nvPr/>
        </p:nvSpPr>
        <p:spPr>
          <a:xfrm>
            <a:off x="3822686" y="4975901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7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Блок-схема: узел 39">
            <a:extLst>
              <a:ext uri="{FF2B5EF4-FFF2-40B4-BE49-F238E27FC236}">
                <a16:creationId xmlns:a16="http://schemas.microsoft.com/office/drawing/2014/main" id="{9A3DA559-5227-ED10-1246-C5774AB38760}"/>
              </a:ext>
            </a:extLst>
          </p:cNvPr>
          <p:cNvSpPr/>
          <p:nvPr/>
        </p:nvSpPr>
        <p:spPr>
          <a:xfrm>
            <a:off x="7226663" y="4859858"/>
            <a:ext cx="1017745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</a:t>
            </a:r>
            <a:r>
              <a:rPr lang="uk-UA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7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2" name="Блок-схема: узел 41">
            <a:extLst>
              <a:ext uri="{FF2B5EF4-FFF2-40B4-BE49-F238E27FC236}">
                <a16:creationId xmlns:a16="http://schemas.microsoft.com/office/drawing/2014/main" id="{DA1C5729-316A-C78F-9BCE-64314789EF88}"/>
              </a:ext>
            </a:extLst>
          </p:cNvPr>
          <p:cNvSpPr/>
          <p:nvPr/>
        </p:nvSpPr>
        <p:spPr>
          <a:xfrm>
            <a:off x="6372202" y="5335470"/>
            <a:ext cx="1044600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ч 0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2E08998-32F2-A89C-751B-813A5AAF8C36}"/>
              </a:ext>
            </a:extLst>
          </p:cNvPr>
          <p:cNvSpPr/>
          <p:nvPr/>
        </p:nvSpPr>
        <p:spPr>
          <a:xfrm>
            <a:off x="-54260" y="0"/>
            <a:ext cx="9198260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9675-D52B-AC27-F45E-E467FDDC20E9}"/>
              </a:ext>
            </a:extLst>
          </p:cNvPr>
          <p:cNvSpPr txBox="1"/>
          <p:nvPr/>
        </p:nvSpPr>
        <p:spPr>
          <a:xfrm>
            <a:off x="246063" y="606425"/>
            <a:ext cx="8789987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Житомирська міська територіальна громада утворена 27.09.2018 року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________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102" name="Диаграмма 9">
            <a:extLst>
              <a:ext uri="{FF2B5EF4-FFF2-40B4-BE49-F238E27FC236}">
                <a16:creationId xmlns:a16="http://schemas.microsoft.com/office/drawing/2014/main" id="{6EDE0615-DDEB-9538-6CF3-64B13C6F20CF}"/>
              </a:ext>
            </a:extLst>
          </p:cNvPr>
          <p:cNvGraphicFramePr>
            <a:graphicFrameLocks/>
          </p:cNvGraphicFramePr>
          <p:nvPr/>
        </p:nvGraphicFramePr>
        <p:xfrm>
          <a:off x="2505075" y="2516188"/>
          <a:ext cx="5027613" cy="390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Диаграмма" r:id="rId3" imgW="5245100" imgH="4076700" progId="Excel.Chart.8">
                  <p:embed/>
                </p:oleObj>
              </mc:Choice>
              <mc:Fallback>
                <p:oleObj name="Диаграмма" r:id="rId3" imgW="5245100" imgH="4076700" progId="Excel.Char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2516188"/>
                        <a:ext cx="5027613" cy="3903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TextBox 1">
            <a:extLst>
              <a:ext uri="{FF2B5EF4-FFF2-40B4-BE49-F238E27FC236}">
                <a16:creationId xmlns:a16="http://schemas.microsoft.com/office/drawing/2014/main" id="{E9F4C551-BCD1-70B9-979C-FF6432154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5037" y="3750469"/>
            <a:ext cx="719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Arial Black" panose="020B0604020202020204" pitchFamily="34" charset="0"/>
              </a:rPr>
              <a:t>54%</a:t>
            </a:r>
            <a:endParaRPr lang="ru-RU" altLang="ru-RU" dirty="0">
              <a:latin typeface="Arial Black" panose="020B0604020202020204" pitchFamily="34" charset="0"/>
            </a:endParaRPr>
          </a:p>
        </p:txBody>
      </p:sp>
      <p:sp>
        <p:nvSpPr>
          <p:cNvPr id="4104" name="Прямоугольник 2">
            <a:extLst>
              <a:ext uri="{FF2B5EF4-FFF2-40B4-BE49-F238E27FC236}">
                <a16:creationId xmlns:a16="http://schemas.microsoft.com/office/drawing/2014/main" id="{6995A22A-87B9-9F1A-76F0-E3CA3750A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0622" y="3681413"/>
            <a:ext cx="863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Arial Black" panose="020B0604020202020204" pitchFamily="34" charset="0"/>
              </a:rPr>
              <a:t>46%</a:t>
            </a:r>
            <a:endParaRPr lang="ru-RU" altLang="ru-RU" dirty="0">
              <a:latin typeface="Arial Black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750435-2DEF-6EC3-13C8-FB7EF0839772}"/>
              </a:ext>
            </a:extLst>
          </p:cNvPr>
          <p:cNvSpPr txBox="1"/>
          <p:nvPr/>
        </p:nvSpPr>
        <p:spPr>
          <a:xfrm>
            <a:off x="917575" y="2049463"/>
            <a:ext cx="6553200" cy="1292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чисельність населення 260 367 осіб</a:t>
            </a:r>
          </a:p>
          <a:p>
            <a:pPr>
              <a:defRPr/>
            </a:pP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жінки – 141 004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особи</a:t>
            </a:r>
            <a:endParaRPr lang="uk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чоловіки – 119 363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особи</a:t>
            </a:r>
            <a:endParaRPr lang="uk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086C57-B805-6D0B-8B9E-667E82C6055A}"/>
              </a:ext>
            </a:extLst>
          </p:cNvPr>
          <p:cNvSpPr/>
          <p:nvPr/>
        </p:nvSpPr>
        <p:spPr>
          <a:xfrm>
            <a:off x="0" y="-1"/>
            <a:ext cx="9144000" cy="2089125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щороку з січня по квітень проводиться визначення потреб населення у соціальних послугах ____</a:t>
            </a:r>
            <a:r>
              <a: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677" name="TextBox 2">
            <a:extLst>
              <a:ext uri="{FF2B5EF4-FFF2-40B4-BE49-F238E27FC236}">
                <a16:creationId xmlns:a16="http://schemas.microsoft.com/office/drawing/2014/main" id="{D9470D60-2088-8489-BC96-D40B424E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2133600"/>
            <a:ext cx="1655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01_____ 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 територіальної громади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8" name="TextBox 17">
            <a:extLst>
              <a:ext uri="{FF2B5EF4-FFF2-40B4-BE49-F238E27FC236}">
                <a16:creationId xmlns:a16="http://schemas.microsoft.com/office/drawing/2014/main" id="{9DF75BEC-EA9E-72CB-75BD-506D1158A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2133600"/>
            <a:ext cx="165576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05_____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стан системи надання соціальних послуг і потреби для її подальшого розвитку (центри)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9" name="TextBox 18">
            <a:extLst>
              <a:ext uri="{FF2B5EF4-FFF2-40B4-BE49-F238E27FC236}">
                <a16:creationId xmlns:a16="http://schemas.microsoft.com/office/drawing/2014/main" id="{42967D10-7800-4BD2-3B0C-19D61F2F4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3986213"/>
            <a:ext cx="18161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02_____ 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тенденції соціально-демографічних процесів у громаді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0" name="TextBox 19">
            <a:extLst>
              <a:ext uri="{FF2B5EF4-FFF2-40B4-BE49-F238E27FC236}">
                <a16:creationId xmlns:a16="http://schemas.microsoft.com/office/drawing/2014/main" id="{56D5CD0F-C009-A188-439B-52371D245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1225" y="2133600"/>
            <a:ext cx="22637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03_____ </a:t>
            </a: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вразливих груп населення,</a:t>
            </a: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осіб/сімей, які перебувають у СЖО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1" name="TextBox 20">
            <a:extLst>
              <a:ext uri="{FF2B5EF4-FFF2-40B4-BE49-F238E27FC236}">
                <a16:creationId xmlns:a16="http://schemas.microsoft.com/office/drawing/2014/main" id="{7CCDFF28-2AB5-3E1F-E4DB-337EFB370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8538" y="3425825"/>
            <a:ext cx="16557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04______ 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соціальні проблеми та потреби у соціальних послугах мешканців громади, шляхи їх подолання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B27C26B-04B5-B8DC-8D0C-3173A18D8759}"/>
              </a:ext>
            </a:extLst>
          </p:cNvPr>
          <p:cNvCxnSpPr/>
          <p:nvPr/>
        </p:nvCxnSpPr>
        <p:spPr>
          <a:xfrm>
            <a:off x="1850231" y="2348880"/>
            <a:ext cx="0" cy="1440160"/>
          </a:xfrm>
          <a:prstGeom prst="line">
            <a:avLst/>
          </a:prstGeom>
          <a:ln>
            <a:solidFill>
              <a:srgbClr val="1D839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5B2CDB94-6CD9-C620-A28F-E65D9F54E821}"/>
              </a:ext>
            </a:extLst>
          </p:cNvPr>
          <p:cNvCxnSpPr/>
          <p:nvPr/>
        </p:nvCxnSpPr>
        <p:spPr>
          <a:xfrm>
            <a:off x="2715419" y="4509120"/>
            <a:ext cx="0" cy="1440160"/>
          </a:xfrm>
          <a:prstGeom prst="line">
            <a:avLst/>
          </a:prstGeom>
          <a:ln>
            <a:solidFill>
              <a:srgbClr val="1D839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86FCB03-ACA4-8A51-2C7E-E5FABED11701}"/>
              </a:ext>
            </a:extLst>
          </p:cNvPr>
          <p:cNvCxnSpPr/>
          <p:nvPr/>
        </p:nvCxnSpPr>
        <p:spPr>
          <a:xfrm>
            <a:off x="4445000" y="2564904"/>
            <a:ext cx="0" cy="2153146"/>
          </a:xfrm>
          <a:prstGeom prst="line">
            <a:avLst/>
          </a:prstGeom>
          <a:ln>
            <a:solidFill>
              <a:srgbClr val="1D839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D2963DE0-0E0F-4C3C-43B7-4781D59E0224}"/>
              </a:ext>
            </a:extLst>
          </p:cNvPr>
          <p:cNvCxnSpPr/>
          <p:nvPr/>
        </p:nvCxnSpPr>
        <p:spPr>
          <a:xfrm>
            <a:off x="6422231" y="3789040"/>
            <a:ext cx="0" cy="1440160"/>
          </a:xfrm>
          <a:prstGeom prst="line">
            <a:avLst/>
          </a:prstGeom>
          <a:ln>
            <a:solidFill>
              <a:srgbClr val="1D839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CEBF6CB-B0F0-EBD5-98C6-C1D726B0CCDD}"/>
              </a:ext>
            </a:extLst>
          </p:cNvPr>
          <p:cNvSpPr/>
          <p:nvPr/>
        </p:nvSpPr>
        <p:spPr>
          <a:xfrm>
            <a:off x="111315" y="216756"/>
            <a:ext cx="706515" cy="626469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E7E7760-B4EE-E601-3A44-92B9D902E1A8}"/>
              </a:ext>
            </a:extLst>
          </p:cNvPr>
          <p:cNvSpPr/>
          <p:nvPr/>
        </p:nvSpPr>
        <p:spPr>
          <a:xfrm rot="10800000" flipV="1">
            <a:off x="942975" y="1648841"/>
            <a:ext cx="1187291" cy="4842805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altLang="ru-RU" sz="1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737838D-557A-EAF0-8F4A-27146FCB2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0275" y="1785938"/>
            <a:ext cx="3711575" cy="4508500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uk-UA" b="1" dirty="0"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(надання соціальних послуг) ЖМР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1050" b="1" dirty="0"/>
              <a:t>______________________________________________</a:t>
            </a:r>
            <a:r>
              <a:rPr lang="uk-UA" sz="1050" b="1" dirty="0">
                <a:solidFill>
                  <a:srgbClr val="1F4936"/>
                </a:solidFill>
              </a:rPr>
              <a:t>_____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комплексної реабілітації для дітей з інвалідністю ЖМР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1050" b="1" dirty="0"/>
              <a:t>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Житомирський міський центр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соціальних служб ЖМР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05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5D2E04B-84F7-01E2-C8AB-DB727DFE17B5}"/>
              </a:ext>
            </a:extLst>
          </p:cNvPr>
          <p:cNvSpPr/>
          <p:nvPr/>
        </p:nvSpPr>
        <p:spPr>
          <a:xfrm>
            <a:off x="7236296" y="1299103"/>
            <a:ext cx="1727361" cy="176215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узел 22">
            <a:extLst>
              <a:ext uri="{FF2B5EF4-FFF2-40B4-BE49-F238E27FC236}">
                <a16:creationId xmlns:a16="http://schemas.microsoft.com/office/drawing/2014/main" id="{1EB8FACE-0A7B-5389-501C-56E551001B15}"/>
              </a:ext>
            </a:extLst>
          </p:cNvPr>
          <p:cNvSpPr/>
          <p:nvPr/>
        </p:nvSpPr>
        <p:spPr>
          <a:xfrm>
            <a:off x="793750" y="1550988"/>
            <a:ext cx="34925" cy="33337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Блок-схема: узел 23">
            <a:extLst>
              <a:ext uri="{FF2B5EF4-FFF2-40B4-BE49-F238E27FC236}">
                <a16:creationId xmlns:a16="http://schemas.microsoft.com/office/drawing/2014/main" id="{9FA294FD-701F-9AFA-2FB5-B72F8C739CB3}"/>
              </a:ext>
            </a:extLst>
          </p:cNvPr>
          <p:cNvSpPr/>
          <p:nvPr/>
        </p:nvSpPr>
        <p:spPr>
          <a:xfrm>
            <a:off x="908050" y="1665288"/>
            <a:ext cx="34925" cy="33337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4E03555F-C19A-62F5-320F-73E070C0DB60}"/>
              </a:ext>
            </a:extLst>
          </p:cNvPr>
          <p:cNvSpPr/>
          <p:nvPr/>
        </p:nvSpPr>
        <p:spPr>
          <a:xfrm>
            <a:off x="1193720" y="2791304"/>
            <a:ext cx="685800" cy="438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01</a:t>
            </a:r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id="{60B9AB40-DAF4-3862-B001-6519F7AFDF4C}"/>
              </a:ext>
            </a:extLst>
          </p:cNvPr>
          <p:cNvSpPr/>
          <p:nvPr/>
        </p:nvSpPr>
        <p:spPr>
          <a:xfrm>
            <a:off x="1198289" y="3820579"/>
            <a:ext cx="685800" cy="438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02</a:t>
            </a:r>
          </a:p>
        </p:txBody>
      </p:sp>
      <p:sp>
        <p:nvSpPr>
          <p:cNvPr id="29716" name="TextBox 2">
            <a:extLst>
              <a:ext uri="{FF2B5EF4-FFF2-40B4-BE49-F238E27FC236}">
                <a16:creationId xmlns:a16="http://schemas.microsoft.com/office/drawing/2014/main" id="{C467899E-25BC-744F-318E-87624F624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13" y="509588"/>
            <a:ext cx="760571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uk-UA" sz="2800" b="1">
                <a:solidFill>
                  <a:srgbClr val="155F71"/>
                </a:solidFill>
                <a:latin typeface="Arial Black" panose="020B0604020202020204" pitchFamily="34" charset="0"/>
              </a:rPr>
              <a:t>надавачі соціальних послуг комунального сектору ____ </a:t>
            </a:r>
            <a:endParaRPr lang="ru-RU" altLang="uk-UA" sz="2800" b="1">
              <a:solidFill>
                <a:srgbClr val="155F71"/>
              </a:solidFill>
              <a:latin typeface="Arial Black" panose="020B0604020202020204" pitchFamily="34" charset="0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0D8188ED-63A9-6BF4-1C21-F5E3D4E5064A}"/>
              </a:ext>
            </a:extLst>
          </p:cNvPr>
          <p:cNvSpPr/>
          <p:nvPr/>
        </p:nvSpPr>
        <p:spPr>
          <a:xfrm>
            <a:off x="1193720" y="4841887"/>
            <a:ext cx="685800" cy="438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03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48410A2-5B2B-7E9A-E235-5D0719C21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213" y="1422400"/>
            <a:ext cx="2041525" cy="187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57FE4CA-3D2B-AD00-FB2A-2BAEBB047D54}"/>
              </a:ext>
            </a:extLst>
          </p:cNvPr>
          <p:cNvSpPr/>
          <p:nvPr/>
        </p:nvSpPr>
        <p:spPr>
          <a:xfrm>
            <a:off x="7236296" y="4525623"/>
            <a:ext cx="1727361" cy="1955829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BF60003-FE06-9D39-145E-579059668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3973513"/>
            <a:ext cx="2305050" cy="2374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1E79344-6A91-DA0A-B414-089698BF1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9613" y="2790825"/>
            <a:ext cx="2173287" cy="1897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E56EA1A-A93E-1186-5069-84C108609A65}"/>
              </a:ext>
            </a:extLst>
          </p:cNvPr>
          <p:cNvSpPr/>
          <p:nvPr/>
        </p:nvSpPr>
        <p:spPr>
          <a:xfrm>
            <a:off x="-1" y="-27010"/>
            <a:ext cx="9137095" cy="194384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</a:t>
            </a: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(надання соціальних послуг) ЖМР 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_______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725" name="Picture 15" descr="Телефон animated icon">
            <a:extLst>
              <a:ext uri="{FF2B5EF4-FFF2-40B4-BE49-F238E27FC236}">
                <a16:creationId xmlns:a16="http://schemas.microsoft.com/office/drawing/2014/main" id="{5704135A-809F-98A0-FF33-BD88478EBD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19325"/>
            <a:ext cx="8048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1" descr="Сообщение animated icon">
            <a:extLst>
              <a:ext uri="{FF2B5EF4-FFF2-40B4-BE49-F238E27FC236}">
                <a16:creationId xmlns:a16="http://schemas.microsoft.com/office/drawing/2014/main" id="{00B93A54-3373-1C87-9581-93BE297D02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05025"/>
            <a:ext cx="9382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09" descr="Каодаизм">
            <a:extLst>
              <a:ext uri="{FF2B5EF4-FFF2-40B4-BE49-F238E27FC236}">
                <a16:creationId xmlns:a16="http://schemas.microsoft.com/office/drawing/2014/main" id="{AE879166-3FE6-8644-A6F2-398515313B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4090988"/>
            <a:ext cx="8874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05" descr="Университет">
            <a:extLst>
              <a:ext uri="{FF2B5EF4-FFF2-40B4-BE49-F238E27FC236}">
                <a16:creationId xmlns:a16="http://schemas.microsoft.com/office/drawing/2014/main" id="{52958468-E708-5861-D916-DF27F8515D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2070100"/>
            <a:ext cx="787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лок-схема: знак завершения 3">
            <a:extLst>
              <a:ext uri="{FF2B5EF4-FFF2-40B4-BE49-F238E27FC236}">
                <a16:creationId xmlns:a16="http://schemas.microsoft.com/office/drawing/2014/main" id="{5CBA00C0-F923-892F-6BE5-E24728E97E75}"/>
              </a:ext>
            </a:extLst>
          </p:cNvPr>
          <p:cNvSpPr/>
          <p:nvPr/>
        </p:nvSpPr>
        <p:spPr>
          <a:xfrm>
            <a:off x="235489" y="2829425"/>
            <a:ext cx="1985171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732" name="TextBox 5">
            <a:extLst>
              <a:ext uri="{FF2B5EF4-FFF2-40B4-BE49-F238E27FC236}">
                <a16:creationId xmlns:a16="http://schemas.microsoft.com/office/drawing/2014/main" id="{E6A1FE81-3B6E-DDB1-67C9-80CBCA77A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3924300"/>
            <a:ext cx="2232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</a:t>
            </a: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вул. Вокзальна, </a:t>
            </a: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18а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знак завершения 24">
            <a:extLst>
              <a:ext uri="{FF2B5EF4-FFF2-40B4-BE49-F238E27FC236}">
                <a16:creationId xmlns:a16="http://schemas.microsoft.com/office/drawing/2014/main" id="{27754B12-0A6F-6861-3CA2-CF7F193B8429}"/>
              </a:ext>
            </a:extLst>
          </p:cNvPr>
          <p:cNvSpPr/>
          <p:nvPr/>
        </p:nvSpPr>
        <p:spPr>
          <a:xfrm>
            <a:off x="2220660" y="4902953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директор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знак завершения 28">
            <a:extLst>
              <a:ext uri="{FF2B5EF4-FFF2-40B4-BE49-F238E27FC236}">
                <a16:creationId xmlns:a16="http://schemas.microsoft.com/office/drawing/2014/main" id="{F68E4CE8-99DE-763F-C37E-D27883BDDCBB}"/>
              </a:ext>
            </a:extLst>
          </p:cNvPr>
          <p:cNvSpPr/>
          <p:nvPr/>
        </p:nvSpPr>
        <p:spPr>
          <a:xfrm>
            <a:off x="3492458" y="2831745"/>
            <a:ext cx="2053501" cy="94734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контактний номер телефону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Блок-схема: знак завершения 29">
            <a:extLst>
              <a:ext uri="{FF2B5EF4-FFF2-40B4-BE49-F238E27FC236}">
                <a16:creationId xmlns:a16="http://schemas.microsoft.com/office/drawing/2014/main" id="{33EE69F7-A1E8-A639-4A53-BF2097C3FB3C}"/>
              </a:ext>
            </a:extLst>
          </p:cNvPr>
          <p:cNvSpPr/>
          <p:nvPr/>
        </p:nvSpPr>
        <p:spPr>
          <a:xfrm>
            <a:off x="6810178" y="2829425"/>
            <a:ext cx="1918238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електроннаадреса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742" name="TextBox 6">
            <a:extLst>
              <a:ext uri="{FF2B5EF4-FFF2-40B4-BE49-F238E27FC236}">
                <a16:creationId xmlns:a16="http://schemas.microsoft.com/office/drawing/2014/main" id="{BC6C9807-5F88-8203-F467-42EE2E3DD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75" y="5845175"/>
            <a:ext cx="26368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Сахневич </a:t>
            </a:r>
          </a:p>
          <a:p>
            <a:pPr algn="ctr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Олександрович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3" name="TextBox 8">
            <a:extLst>
              <a:ext uri="{FF2B5EF4-FFF2-40B4-BE49-F238E27FC236}">
                <a16:creationId xmlns:a16="http://schemas.microsoft.com/office/drawing/2014/main" id="{0698BEA0-BCCD-9010-2B25-3ECAD4D4C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8719" y="3912156"/>
            <a:ext cx="17173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38(067)1364500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лок-схема: знак завершения 30">
            <a:extLst>
              <a:ext uri="{FF2B5EF4-FFF2-40B4-BE49-F238E27FC236}">
                <a16:creationId xmlns:a16="http://schemas.microsoft.com/office/drawing/2014/main" id="{CC90A6A7-09EB-7B96-F7DF-A8C4EA865FC4}"/>
              </a:ext>
            </a:extLst>
          </p:cNvPr>
          <p:cNvSpPr/>
          <p:nvPr/>
        </p:nvSpPr>
        <p:spPr>
          <a:xfrm>
            <a:off x="5436096" y="4874527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торінка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Facebook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747" name="TextBox 9">
            <a:extLst>
              <a:ext uri="{FF2B5EF4-FFF2-40B4-BE49-F238E27FC236}">
                <a16:creationId xmlns:a16="http://schemas.microsoft.com/office/drawing/2014/main" id="{BDAE3EF5-3BE2-42A0-0CAF-1A9F99A8E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5" y="3924300"/>
            <a:ext cx="2366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sekretartc@gmail.com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8" name="Picture 7" descr="Нажмите animated icon">
            <a:extLst>
              <a:ext uri="{FF2B5EF4-FFF2-40B4-BE49-F238E27FC236}">
                <a16:creationId xmlns:a16="http://schemas.microsoft.com/office/drawing/2014/main" id="{2FB5CFB9-E26F-4144-1FC0-AD977E3BA3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41775"/>
            <a:ext cx="9556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9" name="TextBox 10">
            <a:extLst>
              <a:ext uri="{FF2B5EF4-FFF2-40B4-BE49-F238E27FC236}">
                <a16:creationId xmlns:a16="http://schemas.microsoft.com/office/drawing/2014/main" id="{434BB42C-3A89-ED03-C449-14B1C1536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13" y="5862638"/>
            <a:ext cx="4389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www.facebook.com/tercenterzt/photos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Box 2">
            <a:extLst>
              <a:ext uri="{FF2B5EF4-FFF2-40B4-BE49-F238E27FC236}">
                <a16:creationId xmlns:a16="http://schemas.microsoft.com/office/drawing/2014/main" id="{8CF646E5-2A0B-BB17-1FFA-21FE023B5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758950"/>
            <a:ext cx="25161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відділення соціальної допомоги вдома</a:t>
            </a:r>
          </a:p>
          <a:p>
            <a:pPr algn="ctr">
              <a:defRPr/>
            </a:pP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defRPr/>
            </a:pP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67D79C18-6862-0711-6BA4-7A014D3A719F}"/>
              </a:ext>
            </a:extLst>
          </p:cNvPr>
          <p:cNvSpPr/>
          <p:nvPr/>
        </p:nvSpPr>
        <p:spPr>
          <a:xfrm>
            <a:off x="-108520" y="-1"/>
            <a:ext cx="9252520" cy="6858001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9582A9D3-029F-8CDD-BD3D-07BAF01A371A}"/>
              </a:ext>
            </a:extLst>
          </p:cNvPr>
          <p:cNvSpPr/>
          <p:nvPr/>
        </p:nvSpPr>
        <p:spPr>
          <a:xfrm>
            <a:off x="1784894" y="4768506"/>
            <a:ext cx="1342174" cy="164373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15" name="Блок-схема: альтернативный процесс 14">
            <a:extLst>
              <a:ext uri="{FF2B5EF4-FFF2-40B4-BE49-F238E27FC236}">
                <a16:creationId xmlns:a16="http://schemas.microsoft.com/office/drawing/2014/main" id="{78F5FBA2-0809-74A4-075F-FF3A7D6C3B47}"/>
              </a:ext>
            </a:extLst>
          </p:cNvPr>
          <p:cNvSpPr/>
          <p:nvPr/>
        </p:nvSpPr>
        <p:spPr>
          <a:xfrm>
            <a:off x="350938" y="4773619"/>
            <a:ext cx="1234536" cy="1643734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B576DEB6-B6D9-39D1-82F4-9454F92FA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684338"/>
            <a:ext cx="25606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відділення денного перебування </a:t>
            </a:r>
          </a:p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(соціальна  адаптація)</a:t>
            </a:r>
          </a:p>
          <a:p>
            <a:pPr>
              <a:defRPr/>
            </a:pPr>
            <a:r>
              <a:rPr lang="uk-UA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57" name="TextBox 2">
            <a:extLst>
              <a:ext uri="{FF2B5EF4-FFF2-40B4-BE49-F238E27FC236}">
                <a16:creationId xmlns:a16="http://schemas.microsoft.com/office/drawing/2014/main" id="{88147D0F-D2DE-7CF5-988D-3B26C6873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1063" y="1701800"/>
            <a:ext cx="277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відділення організації надання адресної натуральної та грошової допомоги</a:t>
            </a:r>
            <a:endParaRPr lang="ru-RU" altLang="ru-RU" sz="16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:a16="http://schemas.microsoft.com/office/drawing/2014/main" id="{EDB41632-8967-7A26-AF7C-656833F46DEC}"/>
              </a:ext>
            </a:extLst>
          </p:cNvPr>
          <p:cNvSpPr/>
          <p:nvPr/>
        </p:nvSpPr>
        <p:spPr>
          <a:xfrm>
            <a:off x="297153" y="2941014"/>
            <a:ext cx="2523580" cy="153006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1855</a:t>
            </a: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94ED37-93D4-6B67-757E-20AD2F25EC89}"/>
              </a:ext>
            </a:extLst>
          </p:cNvPr>
          <p:cNvSpPr txBox="1"/>
          <p:nvPr/>
        </p:nvSpPr>
        <p:spPr>
          <a:xfrm>
            <a:off x="1704975" y="3335338"/>
            <a:ext cx="889987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ж 1482</a:t>
            </a:r>
          </a:p>
          <a:p>
            <a:pPr>
              <a:defRPr/>
            </a:pPr>
            <a:endParaRPr lang="uk-UA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ч 373</a:t>
            </a:r>
            <a:endParaRPr lang="ru-RU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Блок-схема: узел 19">
            <a:extLst>
              <a:ext uri="{FF2B5EF4-FFF2-40B4-BE49-F238E27FC236}">
                <a16:creationId xmlns:a16="http://schemas.microsoft.com/office/drawing/2014/main" id="{BB9032C3-C04A-52D1-C802-988035841529}"/>
              </a:ext>
            </a:extLst>
          </p:cNvPr>
          <p:cNvSpPr/>
          <p:nvPr/>
        </p:nvSpPr>
        <p:spPr>
          <a:xfrm>
            <a:off x="3200259" y="2952539"/>
            <a:ext cx="2523580" cy="1507644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b="1" dirty="0">
                <a:solidFill>
                  <a:schemeClr val="tx1"/>
                </a:solidFill>
                <a:latin typeface="Arial Black" panose="020B0A04020102020204" pitchFamily="34" charset="0"/>
              </a:rPr>
              <a:t>2759</a:t>
            </a: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:a16="http://schemas.microsoft.com/office/drawing/2014/main" id="{F20A3CC3-F24C-757A-A6C2-663CBCE76977}"/>
              </a:ext>
            </a:extLst>
          </p:cNvPr>
          <p:cNvSpPr/>
          <p:nvPr/>
        </p:nvSpPr>
        <p:spPr>
          <a:xfrm>
            <a:off x="6215960" y="2941014"/>
            <a:ext cx="2523580" cy="1507644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b="1" dirty="0">
                <a:solidFill>
                  <a:schemeClr val="tx1"/>
                </a:solidFill>
                <a:latin typeface="Arial Black" panose="020B0A04020102020204" pitchFamily="34" charset="0"/>
              </a:rPr>
              <a:t>1238</a:t>
            </a:r>
            <a:r>
              <a:rPr lang="uk-UA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Блок-схема: альтернативный процесс 21">
            <a:extLst>
              <a:ext uri="{FF2B5EF4-FFF2-40B4-BE49-F238E27FC236}">
                <a16:creationId xmlns:a16="http://schemas.microsoft.com/office/drawing/2014/main" id="{F42F61E9-7174-BE19-F513-84908B1FF2EA}"/>
              </a:ext>
            </a:extLst>
          </p:cNvPr>
          <p:cNvSpPr/>
          <p:nvPr/>
        </p:nvSpPr>
        <p:spPr>
          <a:xfrm>
            <a:off x="4635775" y="4772139"/>
            <a:ext cx="1261032" cy="164373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31772" name="TextBox 8">
            <a:extLst>
              <a:ext uri="{FF2B5EF4-FFF2-40B4-BE49-F238E27FC236}">
                <a16:creationId xmlns:a16="http://schemas.microsoft.com/office/drawing/2014/main" id="{F699EB82-5F61-31B5-71B5-7188D0264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470" y="4984750"/>
            <a:ext cx="89479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робітники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118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118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Левая фигурная скобка 23">
            <a:extLst>
              <a:ext uri="{FF2B5EF4-FFF2-40B4-BE49-F238E27FC236}">
                <a16:creationId xmlns:a16="http://schemas.microsoft.com/office/drawing/2014/main" id="{563B4146-0D34-AFD1-156C-9A345796211C}"/>
              </a:ext>
            </a:extLst>
          </p:cNvPr>
          <p:cNvSpPr/>
          <p:nvPr/>
        </p:nvSpPr>
        <p:spPr>
          <a:xfrm rot="5400000">
            <a:off x="2277270" y="5558631"/>
            <a:ext cx="436562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31774" name="TextBox 24">
            <a:extLst>
              <a:ext uri="{FF2B5EF4-FFF2-40B4-BE49-F238E27FC236}">
                <a16:creationId xmlns:a16="http://schemas.microsoft.com/office/drawing/2014/main" id="{FC882713-5682-F4C3-6B51-F84C226CC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8842" y="4882802"/>
            <a:ext cx="10734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 </a:t>
            </a:r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     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Левая фигурная скобка 25">
            <a:extLst>
              <a:ext uri="{FF2B5EF4-FFF2-40B4-BE49-F238E27FC236}">
                <a16:creationId xmlns:a16="http://schemas.microsoft.com/office/drawing/2014/main" id="{27E22163-5F28-A2A8-BDE5-568F975F7AAF}"/>
              </a:ext>
            </a:extLst>
          </p:cNvPr>
          <p:cNvSpPr/>
          <p:nvPr/>
        </p:nvSpPr>
        <p:spPr>
          <a:xfrm rot="5400000">
            <a:off x="760413" y="5588000"/>
            <a:ext cx="436562" cy="439738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27" name="Блок-схема: альтернативный процесс 26">
            <a:extLst>
              <a:ext uri="{FF2B5EF4-FFF2-40B4-BE49-F238E27FC236}">
                <a16:creationId xmlns:a16="http://schemas.microsoft.com/office/drawing/2014/main" id="{10F60E15-66EE-B398-D42D-88BE319AC8E5}"/>
              </a:ext>
            </a:extLst>
          </p:cNvPr>
          <p:cNvSpPr/>
          <p:nvPr/>
        </p:nvSpPr>
        <p:spPr>
          <a:xfrm>
            <a:off x="3259481" y="4772138"/>
            <a:ext cx="1234536" cy="1643734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Блок-схема: альтернативный процесс 27">
            <a:extLst>
              <a:ext uri="{FF2B5EF4-FFF2-40B4-BE49-F238E27FC236}">
                <a16:creationId xmlns:a16="http://schemas.microsoft.com/office/drawing/2014/main" id="{D7E080F1-64D8-1C2B-95D3-3501C91D4D13}"/>
              </a:ext>
            </a:extLst>
          </p:cNvPr>
          <p:cNvSpPr/>
          <p:nvPr/>
        </p:nvSpPr>
        <p:spPr>
          <a:xfrm>
            <a:off x="6021943" y="4772138"/>
            <a:ext cx="1234536" cy="1643734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Блок-схема: альтернативный процесс 28">
            <a:extLst>
              <a:ext uri="{FF2B5EF4-FFF2-40B4-BE49-F238E27FC236}">
                <a16:creationId xmlns:a16="http://schemas.microsoft.com/office/drawing/2014/main" id="{BD01AF78-219D-65F6-8BAD-1C100CE6EC10}"/>
              </a:ext>
            </a:extLst>
          </p:cNvPr>
          <p:cNvSpPr/>
          <p:nvPr/>
        </p:nvSpPr>
        <p:spPr>
          <a:xfrm>
            <a:off x="7422588" y="4749554"/>
            <a:ext cx="1342174" cy="164373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65</a:t>
            </a:r>
            <a:endParaRPr lang="ru-RU" dirty="0"/>
          </a:p>
        </p:txBody>
      </p:sp>
      <p:sp>
        <p:nvSpPr>
          <p:cNvPr id="31785" name="TextBox 29">
            <a:extLst>
              <a:ext uri="{FF2B5EF4-FFF2-40B4-BE49-F238E27FC236}">
                <a16:creationId xmlns:a16="http://schemas.microsoft.com/office/drawing/2014/main" id="{3A294277-0B94-F546-6D11-BD9A2F62F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0343" y="4927600"/>
            <a:ext cx="10374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1        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86" name="TextBox 30">
            <a:extLst>
              <a:ext uri="{FF2B5EF4-FFF2-40B4-BE49-F238E27FC236}">
                <a16:creationId xmlns:a16="http://schemas.microsoft.com/office/drawing/2014/main" id="{3D7EA554-4CD9-B05F-BD8E-7845F99A6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1806" y="4935538"/>
            <a:ext cx="10374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1      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87" name="TextBox 31">
            <a:extLst>
              <a:ext uri="{FF2B5EF4-FFF2-40B4-BE49-F238E27FC236}">
                <a16:creationId xmlns:a16="http://schemas.microsoft.com/office/drawing/2014/main" id="{CDDDAFF4-A043-F5E5-F0B8-7D7207C1B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2614" y="4968875"/>
            <a:ext cx="89479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робітники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2    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88" name="TextBox 33">
            <a:extLst>
              <a:ext uri="{FF2B5EF4-FFF2-40B4-BE49-F238E27FC236}">
                <a16:creationId xmlns:a16="http://schemas.microsoft.com/office/drawing/2014/main" id="{953899D2-94B4-3171-5F08-7BA68CD5F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208" y="4935538"/>
            <a:ext cx="92204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робітники</a:t>
            </a:r>
          </a:p>
          <a:p>
            <a:pPr algn="ctr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1        ч 0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Левая фигурная скобка 34">
            <a:extLst>
              <a:ext uri="{FF2B5EF4-FFF2-40B4-BE49-F238E27FC236}">
                <a16:creationId xmlns:a16="http://schemas.microsoft.com/office/drawing/2014/main" id="{203A9651-AE0C-3156-B753-39248B7A92E2}"/>
              </a:ext>
            </a:extLst>
          </p:cNvPr>
          <p:cNvSpPr/>
          <p:nvPr/>
        </p:nvSpPr>
        <p:spPr>
          <a:xfrm rot="5400000">
            <a:off x="3692525" y="5572125"/>
            <a:ext cx="434975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36" name="Левая фигурная скобка 35">
            <a:extLst>
              <a:ext uri="{FF2B5EF4-FFF2-40B4-BE49-F238E27FC236}">
                <a16:creationId xmlns:a16="http://schemas.microsoft.com/office/drawing/2014/main" id="{A41008EB-08C4-23C8-3C53-62282323C367}"/>
              </a:ext>
            </a:extLst>
          </p:cNvPr>
          <p:cNvSpPr/>
          <p:nvPr/>
        </p:nvSpPr>
        <p:spPr>
          <a:xfrm rot="5400000">
            <a:off x="5084171" y="5547143"/>
            <a:ext cx="436562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37" name="Левая фигурная скобка 36">
            <a:extLst>
              <a:ext uri="{FF2B5EF4-FFF2-40B4-BE49-F238E27FC236}">
                <a16:creationId xmlns:a16="http://schemas.microsoft.com/office/drawing/2014/main" id="{2305039A-DE55-C2DB-D4C2-313D0AA85E94}"/>
              </a:ext>
            </a:extLst>
          </p:cNvPr>
          <p:cNvSpPr/>
          <p:nvPr/>
        </p:nvSpPr>
        <p:spPr>
          <a:xfrm rot="5400000">
            <a:off x="7897019" y="5569039"/>
            <a:ext cx="434975" cy="439737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38" name="Левая фигурная скобка 37">
            <a:extLst>
              <a:ext uri="{FF2B5EF4-FFF2-40B4-BE49-F238E27FC236}">
                <a16:creationId xmlns:a16="http://schemas.microsoft.com/office/drawing/2014/main" id="{CB75925D-E2FD-9434-0BEC-05472953C967}"/>
              </a:ext>
            </a:extLst>
          </p:cNvPr>
          <p:cNvSpPr/>
          <p:nvPr/>
        </p:nvSpPr>
        <p:spPr>
          <a:xfrm rot="5400000">
            <a:off x="6470650" y="5564104"/>
            <a:ext cx="434975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D1F34E72-6364-AE9F-3702-D66A394B2BF4}"/>
              </a:ext>
            </a:extLst>
          </p:cNvPr>
          <p:cNvCxnSpPr/>
          <p:nvPr/>
        </p:nvCxnSpPr>
        <p:spPr>
          <a:xfrm>
            <a:off x="2376488" y="4435475"/>
            <a:ext cx="438150" cy="269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8CFF46D4-DC8B-717E-6261-74B291B84378}"/>
              </a:ext>
            </a:extLst>
          </p:cNvPr>
          <p:cNvCxnSpPr/>
          <p:nvPr/>
        </p:nvCxnSpPr>
        <p:spPr>
          <a:xfrm flipH="1">
            <a:off x="623888" y="4449763"/>
            <a:ext cx="361950" cy="228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9118E3E0-0AB6-05E2-B2F0-D2C1A9D918B1}"/>
              </a:ext>
            </a:extLst>
          </p:cNvPr>
          <p:cNvCxnSpPr/>
          <p:nvPr/>
        </p:nvCxnSpPr>
        <p:spPr>
          <a:xfrm>
            <a:off x="4972050" y="4456113"/>
            <a:ext cx="436563" cy="269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4A2F819C-0EF8-3774-8158-60B1D25DE8D3}"/>
              </a:ext>
            </a:extLst>
          </p:cNvPr>
          <p:cNvCxnSpPr/>
          <p:nvPr/>
        </p:nvCxnSpPr>
        <p:spPr>
          <a:xfrm>
            <a:off x="7959725" y="4448175"/>
            <a:ext cx="436563" cy="269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2AB050EA-B7C9-B341-38EF-7D9FB0350407}"/>
              </a:ext>
            </a:extLst>
          </p:cNvPr>
          <p:cNvCxnSpPr/>
          <p:nvPr/>
        </p:nvCxnSpPr>
        <p:spPr>
          <a:xfrm flipH="1">
            <a:off x="3529013" y="4443413"/>
            <a:ext cx="322262" cy="2952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26C6666E-D176-87D8-EE0D-312F60BA96B2}"/>
              </a:ext>
            </a:extLst>
          </p:cNvPr>
          <p:cNvCxnSpPr/>
          <p:nvPr/>
        </p:nvCxnSpPr>
        <p:spPr>
          <a:xfrm flipH="1">
            <a:off x="6467475" y="4449763"/>
            <a:ext cx="287338" cy="2825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BD8F47E2-D76A-B0EE-7028-54A721740153}"/>
              </a:ext>
            </a:extLst>
          </p:cNvPr>
          <p:cNvSpPr txBox="1"/>
          <p:nvPr/>
        </p:nvSpPr>
        <p:spPr>
          <a:xfrm>
            <a:off x="4566536" y="3335338"/>
            <a:ext cx="889987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ж 2207</a:t>
            </a:r>
          </a:p>
          <a:p>
            <a:pPr>
              <a:defRPr/>
            </a:pPr>
            <a:endParaRPr lang="uk-UA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ч 552</a:t>
            </a:r>
            <a:endParaRPr lang="ru-RU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A069196-0044-1535-6792-7D450C24FEEC}"/>
              </a:ext>
            </a:extLst>
          </p:cNvPr>
          <p:cNvSpPr txBox="1"/>
          <p:nvPr/>
        </p:nvSpPr>
        <p:spPr>
          <a:xfrm>
            <a:off x="7665327" y="3335338"/>
            <a:ext cx="769763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ж 990</a:t>
            </a:r>
          </a:p>
          <a:p>
            <a:pPr>
              <a:defRPr/>
            </a:pPr>
            <a:endParaRPr lang="uk-UA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1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ч 248</a:t>
            </a:r>
            <a:endParaRPr lang="ru-RU" sz="1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1E89BD-6FDF-9C61-DB7E-FFB93134F136}"/>
              </a:ext>
            </a:extLst>
          </p:cNvPr>
          <p:cNvSpPr txBox="1"/>
          <p:nvPr/>
        </p:nvSpPr>
        <p:spPr>
          <a:xfrm>
            <a:off x="23312" y="696799"/>
            <a:ext cx="649446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rgbClr val="155F71"/>
                </a:solidFill>
                <a:latin typeface="Arial Black" panose="020B0A04020102020204" pitchFamily="34" charset="0"/>
              </a:rPr>
              <a:t>перебуває на обліку </a:t>
            </a:r>
            <a:r>
              <a:rPr lang="uk-UA" sz="2400" dirty="0">
                <a:latin typeface="Arial Black" panose="020B0A04020102020204" pitchFamily="34" charset="0"/>
              </a:rPr>
              <a:t>5852</a:t>
            </a:r>
            <a:r>
              <a:rPr lang="uk-UA" sz="2400" dirty="0">
                <a:solidFill>
                  <a:srgbClr val="155F71"/>
                </a:solidFill>
                <a:latin typeface="Arial Black" panose="020B0A04020102020204" pitchFamily="34" charset="0"/>
              </a:rPr>
              <a:t> </a:t>
            </a:r>
            <a:r>
              <a:rPr lang="uk-UA" sz="2400" dirty="0" smtClean="0">
                <a:solidFill>
                  <a:srgbClr val="155F71"/>
                </a:solidFill>
                <a:latin typeface="Arial Black" panose="020B0A04020102020204" pitchFamily="34" charset="0"/>
              </a:rPr>
              <a:t>особи</a:t>
            </a:r>
            <a:endParaRPr lang="uk-UA" sz="2400" dirty="0">
              <a:solidFill>
                <a:srgbClr val="155F71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1000" dirty="0">
                <a:solidFill>
                  <a:srgbClr val="155F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____________ </a:t>
            </a:r>
            <a:endParaRPr lang="ru-RU" sz="1000" dirty="0">
              <a:solidFill>
                <a:srgbClr val="155F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1804" name="TextBox 60">
            <a:extLst>
              <a:ext uri="{FF2B5EF4-FFF2-40B4-BE49-F238E27FC236}">
                <a16:creationId xmlns:a16="http://schemas.microsoft.com/office/drawing/2014/main" id="{2DFD7493-6949-CB5E-A8CB-D2BAF6324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6050" y="569913"/>
            <a:ext cx="13985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uk-UA" b="1" dirty="0">
                <a:latin typeface="Arial Black" panose="020B0604020202020204" pitchFamily="34" charset="0"/>
              </a:rPr>
              <a:t>ж 4679</a:t>
            </a:r>
          </a:p>
          <a:p>
            <a:endParaRPr lang="uk-UA" altLang="uk-UA" sz="1200" b="1" dirty="0">
              <a:latin typeface="Arial Black" panose="020B0604020202020204" pitchFamily="34" charset="0"/>
            </a:endParaRPr>
          </a:p>
          <a:p>
            <a:r>
              <a:rPr lang="uk-UA" altLang="uk-UA" b="1" dirty="0">
                <a:latin typeface="Arial Black" panose="020B0604020202020204" pitchFamily="34" charset="0"/>
              </a:rPr>
              <a:t>ч 1173</a:t>
            </a:r>
            <a:endParaRPr lang="ru-RU" altLang="uk-UA" b="1" dirty="0">
              <a:latin typeface="Arial Black" panose="020B0604020202020204" pitchFamily="34" charset="0"/>
            </a:endParaRPr>
          </a:p>
        </p:txBody>
      </p:sp>
      <p:sp>
        <p:nvSpPr>
          <p:cNvPr id="42" name="Левая фигурная скобка 41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5820878" y="682629"/>
            <a:ext cx="646597" cy="62498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rgbClr val="155F7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solidFill>
                <a:srgbClr val="155F71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Левая фигурная скобка 49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1400525" y="3507224"/>
            <a:ext cx="324038" cy="38530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51" name="Левая фигурная скобка 50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7350125" y="3491439"/>
            <a:ext cx="324038" cy="38530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56" name="Левая фигурная скобка 55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4311737" y="3502185"/>
            <a:ext cx="324038" cy="38530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001C92-3B8B-F810-9D73-416D42B48ECF}"/>
              </a:ext>
            </a:extLst>
          </p:cNvPr>
          <p:cNvSpPr/>
          <p:nvPr/>
        </p:nvSpPr>
        <p:spPr>
          <a:xfrm>
            <a:off x="0" y="0"/>
            <a:ext cx="9198260" cy="6957392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773" name="TextBox 2">
            <a:extLst>
              <a:ext uri="{FF2B5EF4-FFF2-40B4-BE49-F238E27FC236}">
                <a16:creationId xmlns:a16="http://schemas.microsoft.com/office/drawing/2014/main" id="{391560AD-9484-E243-990C-52AD95B7D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2071688"/>
            <a:ext cx="1655762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</a:p>
          <a:p>
            <a:r>
              <a:rPr lang="uk-UA" altLang="ru-RU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altLang="ru-RU" sz="2400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</a:p>
          <a:p>
            <a:endParaRPr lang="uk-UA" altLang="ru-RU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</a:p>
        </p:txBody>
      </p:sp>
      <p:sp>
        <p:nvSpPr>
          <p:cNvPr id="32774" name="TextBox 19">
            <a:extLst>
              <a:ext uri="{FF2B5EF4-FFF2-40B4-BE49-F238E27FC236}">
                <a16:creationId xmlns:a16="http://schemas.microsoft.com/office/drawing/2014/main" id="{DB743811-F613-0CF7-0D3E-7F2C8E187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672" y="2055813"/>
            <a:ext cx="70564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похилого віку - </a:t>
            </a:r>
            <a:r>
              <a:rPr lang="uk-UA" alt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2170</a:t>
            </a:r>
          </a:p>
          <a:p>
            <a:endParaRPr lang="uk-UA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з інвалідністю - </a:t>
            </a:r>
            <a:r>
              <a:rPr lang="uk-UA" alt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1614</a:t>
            </a:r>
          </a:p>
          <a:p>
            <a:r>
              <a:rPr lang="uk-UA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І гр. - </a:t>
            </a:r>
            <a:r>
              <a:rPr lang="uk-UA" altLang="ru-RU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361</a:t>
            </a:r>
          </a:p>
          <a:p>
            <a:r>
              <a:rPr lang="uk-UA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ІІ гр. - </a:t>
            </a:r>
            <a:r>
              <a:rPr lang="uk-UA" altLang="ru-RU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979</a:t>
            </a:r>
          </a:p>
          <a:p>
            <a:r>
              <a:rPr lang="uk-UA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ІІІ гр. - </a:t>
            </a:r>
            <a:r>
              <a:rPr lang="uk-UA" altLang="ru-RU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274</a:t>
            </a:r>
          </a:p>
          <a:p>
            <a:endParaRPr lang="uk-UA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одиноким непрацездатним громадянам - </a:t>
            </a:r>
            <a:r>
              <a:rPr lang="uk-UA" alt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  <a:p>
            <a:endParaRPr lang="uk-UA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 переміщеним особам - </a:t>
            </a:r>
            <a:r>
              <a:rPr lang="uk-UA" alt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  <a:p>
            <a:endParaRPr lang="uk-UA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членам сімей загиблих (померлих) Захисників та Захисниць України - </a:t>
            </a:r>
            <a:r>
              <a:rPr lang="uk-UA" altLang="ru-RU" sz="24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05675B3-711A-B377-86DE-FDCEEEB78AEC}"/>
              </a:ext>
            </a:extLst>
          </p:cNvPr>
          <p:cNvCxnSpPr>
            <a:endCxn id="32773" idx="2"/>
          </p:cNvCxnSpPr>
          <p:nvPr/>
        </p:nvCxnSpPr>
        <p:spPr>
          <a:xfrm>
            <a:off x="1331913" y="2179638"/>
            <a:ext cx="0" cy="377031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4DF2C09-07A3-E257-F9FA-92FB47052801}"/>
              </a:ext>
            </a:extLst>
          </p:cNvPr>
          <p:cNvSpPr txBox="1"/>
          <p:nvPr/>
        </p:nvSpPr>
        <p:spPr>
          <a:xfrm>
            <a:off x="2555776" y="836712"/>
            <a:ext cx="62738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 послуги надаються</a:t>
            </a:r>
          </a:p>
          <a:p>
            <a:pPr algn="ctr">
              <a:defRPr/>
            </a:pPr>
            <a:r>
              <a:rPr lang="uk-UA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_______</a:t>
            </a:r>
            <a:r>
              <a:rPr lang="uk-UA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5001ADF-7727-3F5A-E599-DF6B8E79BF2D}"/>
              </a:ext>
            </a:extLst>
          </p:cNvPr>
          <p:cNvCxnSpPr>
            <a:stCxn id="32773" idx="0"/>
            <a:endCxn id="32773" idx="0"/>
          </p:cNvCxnSpPr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638F32-1CE6-6ADD-D934-BB7848136032}"/>
              </a:ext>
            </a:extLst>
          </p:cNvPr>
          <p:cNvSpPr/>
          <p:nvPr/>
        </p:nvSpPr>
        <p:spPr>
          <a:xfrm>
            <a:off x="-6905" y="-27010"/>
            <a:ext cx="2490673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 послуги надаються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3797" name="TextBox 19">
            <a:extLst>
              <a:ext uri="{FF2B5EF4-FFF2-40B4-BE49-F238E27FC236}">
                <a16:creationId xmlns:a16="http://schemas.microsoft.com/office/drawing/2014/main" id="{72A189E3-34D7-4576-3B5F-76BC36873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9" y="1556792"/>
            <a:ext cx="590550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рахунок коштів місцевого бюджету</a:t>
            </a:r>
          </a:p>
          <a:p>
            <a:pPr algn="ctr"/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uk-UA" altLang="ru-RU" sz="2400" b="1" dirty="0" smtClean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840 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установленням диференційованої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оплати</a:t>
            </a:r>
          </a:p>
          <a:p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uk-UA" altLang="ru-RU" sz="2400" b="1" dirty="0" smtClean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рахунок отримувача соціальних послуг</a:t>
            </a:r>
          </a:p>
          <a:p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особи</a:t>
            </a: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28F3DF7-6CDA-A69F-8117-D37E6D2E7C08}"/>
              </a:ext>
            </a:extLst>
          </p:cNvPr>
          <p:cNvCxnSpPr/>
          <p:nvPr/>
        </p:nvCxnSpPr>
        <p:spPr>
          <a:xfrm>
            <a:off x="2843808" y="1556792"/>
            <a:ext cx="0" cy="3384376"/>
          </a:xfrm>
          <a:prstGeom prst="line">
            <a:avLst/>
          </a:prstGeom>
          <a:ln>
            <a:solidFill>
              <a:srgbClr val="155F7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A74FA6C-436C-827C-1364-FEEAED6F09C8}"/>
              </a:ext>
            </a:extLst>
          </p:cNvPr>
          <p:cNvSpPr/>
          <p:nvPr/>
        </p:nvSpPr>
        <p:spPr>
          <a:xfrm>
            <a:off x="8028385" y="332656"/>
            <a:ext cx="936103" cy="648072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1F9965-C02A-4526-2D46-191DAFBF28EE}"/>
              </a:ext>
            </a:extLst>
          </p:cNvPr>
          <p:cNvSpPr/>
          <p:nvPr/>
        </p:nvSpPr>
        <p:spPr>
          <a:xfrm>
            <a:off x="178868" y="736770"/>
            <a:ext cx="5400600" cy="864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6FC7B87-820A-D82F-A8E3-C9F6A85A2D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814665"/>
              </p:ext>
            </p:extLst>
          </p:nvPr>
        </p:nvGraphicFramePr>
        <p:xfrm>
          <a:off x="395288" y="981075"/>
          <a:ext cx="7993062" cy="55553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84395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1136533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1080046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1029476">
                <a:tc>
                  <a:txBody>
                    <a:bodyPr/>
                    <a:lstStyle/>
                    <a:p>
                      <a:pPr algn="ctr"/>
                      <a:endParaRPr lang="uk-UA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соціальної 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послуги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559353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9" marR="91439" marT="45710" marB="45710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Догляд вдома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1 855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2 697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2157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5 780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4624</a:t>
                      </a:r>
                    </a:p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5 852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4754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708951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Фізичний супровід осіб з</a:t>
                      </a:r>
                      <a:r>
                        <a:rPr lang="uk-UA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інвалідністю, які мають порушення зору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Екстрене (кризове)</a:t>
                      </a:r>
                      <a:r>
                        <a:rPr lang="uk-UA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втручання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1439" marR="91439" marT="45710" marB="45710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087807"/>
                  </a:ext>
                </a:extLst>
              </a:tr>
              <a:tr h="523499">
                <a:tc>
                  <a:txBody>
                    <a:bodyPr/>
                    <a:lstStyle/>
                    <a:p>
                      <a:r>
                        <a:rPr lang="uk-U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Транспортна послуга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1439" marR="91439" marT="45710" marB="4571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79932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4DABC95-B704-0B35-527C-9C71A16EF63E}"/>
              </a:ext>
            </a:extLst>
          </p:cNvPr>
          <p:cNvSpPr/>
          <p:nvPr/>
        </p:nvSpPr>
        <p:spPr>
          <a:xfrm>
            <a:off x="0" y="-1"/>
            <a:ext cx="9144000" cy="6894513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5845" name="TextBox 19">
            <a:extLst>
              <a:ext uri="{FF2B5EF4-FFF2-40B4-BE49-F238E27FC236}">
                <a16:creationId xmlns:a16="http://schemas.microsoft.com/office/drawing/2014/main" id="{02E15876-A7B3-D0D2-1797-207B053A4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3447255"/>
            <a:ext cx="6913016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рахунок коштів міської ради  </a:t>
            </a:r>
            <a:r>
              <a:rPr lang="uk-UA" altLang="ru-RU" sz="24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984</a:t>
            </a:r>
            <a:r>
              <a:rPr lang="uk-UA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</a:t>
            </a:r>
          </a:p>
          <a:p>
            <a:pPr algn="just"/>
            <a:endParaRPr lang="uk-UA" alt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Благодійний фонд «Хлібний дім»  </a:t>
            </a:r>
            <a:r>
              <a:rPr lang="uk-UA" altLang="ru-RU" sz="24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1825</a:t>
            </a:r>
            <a:r>
              <a:rPr lang="uk-UA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осіб</a:t>
            </a:r>
          </a:p>
          <a:p>
            <a:endParaRPr lang="uk-UA" alt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«РЕЛІГІЙНА ГРОМАДА 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СВІДОМОСТІ КРІШНИ </a:t>
            </a:r>
            <a:r>
              <a:rPr lang="ru-RU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МІСТІ ЖИТОМИРІ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altLang="ru-RU" sz="24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230</a:t>
            </a:r>
            <a:r>
              <a:rPr lang="uk-UA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AD3775-0403-6062-8EB7-AC2020243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3" y="942975"/>
            <a:ext cx="3887787" cy="2290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79BB56-A848-B73D-5003-E13A86835738}"/>
              </a:ext>
            </a:extLst>
          </p:cNvPr>
          <p:cNvSpPr txBox="1"/>
          <p:nvPr/>
        </p:nvSpPr>
        <p:spPr>
          <a:xfrm>
            <a:off x="4427538" y="965200"/>
            <a:ext cx="4176712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забезпечення гарячим харчуванням (гарячими обідами)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A392CBC-AE66-97F4-1B02-CA65CB481FBA}"/>
              </a:ext>
            </a:extLst>
          </p:cNvPr>
          <p:cNvCxnSpPr/>
          <p:nvPr/>
        </p:nvCxnSpPr>
        <p:spPr>
          <a:xfrm>
            <a:off x="8532440" y="3211513"/>
            <a:ext cx="0" cy="28797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73504B7-0BB9-C99B-888C-60A35DC8F3E0}"/>
              </a:ext>
            </a:extLst>
          </p:cNvPr>
          <p:cNvSpPr/>
          <p:nvPr/>
        </p:nvSpPr>
        <p:spPr>
          <a:xfrm>
            <a:off x="474496" y="1510099"/>
            <a:ext cx="3240360" cy="576064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факультети </a:t>
            </a: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6869" name="TextBox 19">
            <a:extLst>
              <a:ext uri="{FF2B5EF4-FFF2-40B4-BE49-F238E27FC236}">
                <a16:creationId xmlns:a16="http://schemas.microsoft.com/office/drawing/2014/main" id="{D45B5420-4860-16F2-FE0A-69486528C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5543550"/>
            <a:ext cx="1519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 років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9D1B729-9DF4-2955-65C0-FA709BF1120E}"/>
              </a:ext>
            </a:extLst>
          </p:cNvPr>
          <p:cNvCxnSpPr/>
          <p:nvPr/>
        </p:nvCxnSpPr>
        <p:spPr>
          <a:xfrm>
            <a:off x="4275931" y="2924944"/>
            <a:ext cx="0" cy="3384376"/>
          </a:xfrm>
          <a:prstGeom prst="line">
            <a:avLst/>
          </a:prstGeom>
          <a:ln>
            <a:solidFill>
              <a:srgbClr val="155F7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601911C-D338-1011-4BC9-539CE193CAF9}"/>
              </a:ext>
            </a:extLst>
          </p:cNvPr>
          <p:cNvSpPr/>
          <p:nvPr/>
        </p:nvSpPr>
        <p:spPr>
          <a:xfrm>
            <a:off x="0" y="-20092"/>
            <a:ext cx="9137095" cy="1376080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«Університет третього віку»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6874" name="TextBox 1">
            <a:extLst>
              <a:ext uri="{FF2B5EF4-FFF2-40B4-BE49-F238E27FC236}">
                <a16:creationId xmlns:a16="http://schemas.microsoft.com/office/drawing/2014/main" id="{582F1D5F-F744-161C-8392-90C4C64C8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3" y="2332038"/>
            <a:ext cx="410631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«Здорового способу життя»</a:t>
            </a:r>
          </a:p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«Основи медицини та спілкування»</a:t>
            </a:r>
          </a:p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«Мистецтво»</a:t>
            </a:r>
          </a:p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ютерна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та телефонна </a:t>
            </a:r>
            <a:endParaRPr lang="uk-UA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грамотність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«Курси іноземних мов»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BAB9D82-EF68-CD23-51DB-1DDC127E460F}"/>
              </a:ext>
            </a:extLst>
          </p:cNvPr>
          <p:cNvSpPr/>
          <p:nvPr/>
        </p:nvSpPr>
        <p:spPr>
          <a:xfrm>
            <a:off x="474496" y="4453596"/>
            <a:ext cx="3240360" cy="576064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6878" name="TextBox 2">
            <a:extLst>
              <a:ext uri="{FF2B5EF4-FFF2-40B4-BE49-F238E27FC236}">
                <a16:creationId xmlns:a16="http://schemas.microsoft.com/office/drawing/2014/main" id="{F9841C71-1380-5466-ADFB-9270AAA40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138" y="5319713"/>
            <a:ext cx="2690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 вересня по травень</a:t>
            </a:r>
            <a:endParaRPr lang="ru-RU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A99FAB8-25EF-77CA-F206-EE58D3A74616}"/>
              </a:ext>
            </a:extLst>
          </p:cNvPr>
          <p:cNvSpPr/>
          <p:nvPr/>
        </p:nvSpPr>
        <p:spPr>
          <a:xfrm>
            <a:off x="5436096" y="1510099"/>
            <a:ext cx="3240360" cy="576064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27F6C8-BDCB-535E-5C4E-D4959E524E18}"/>
              </a:ext>
            </a:extLst>
          </p:cNvPr>
          <p:cNvSpPr txBox="1"/>
          <p:nvPr/>
        </p:nvSpPr>
        <p:spPr>
          <a:xfrm>
            <a:off x="636588" y="4541838"/>
            <a:ext cx="30305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термін навчання__ 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B0FD04-D5F7-F781-70A6-DC5F8C3526BB}"/>
              </a:ext>
            </a:extLst>
          </p:cNvPr>
          <p:cNvSpPr txBox="1"/>
          <p:nvPr/>
        </p:nvSpPr>
        <p:spPr>
          <a:xfrm>
            <a:off x="5497513" y="1598613"/>
            <a:ext cx="3178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кількість студентів__ 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883B103C-EA0C-1072-4A12-E9B51118B559}"/>
              </a:ext>
            </a:extLst>
          </p:cNvPr>
          <p:cNvSpPr/>
          <p:nvPr/>
        </p:nvSpPr>
        <p:spPr>
          <a:xfrm>
            <a:off x="6444208" y="2456639"/>
            <a:ext cx="1028700" cy="719137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anose="020B0A04020102020204" pitchFamily="34" charset="0"/>
              </a:rPr>
              <a:t>48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E68225E4-5C9F-6A49-AEDD-80A3D8765EBD}"/>
              </a:ext>
            </a:extLst>
          </p:cNvPr>
          <p:cNvSpPr/>
          <p:nvPr/>
        </p:nvSpPr>
        <p:spPr>
          <a:xfrm>
            <a:off x="7364244" y="3645024"/>
            <a:ext cx="791091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 7</a:t>
            </a:r>
            <a:endPara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629DABD2-8F63-AA71-A6B3-F6B63B44D2D5}"/>
              </a:ext>
            </a:extLst>
          </p:cNvPr>
          <p:cNvSpPr/>
          <p:nvPr/>
        </p:nvSpPr>
        <p:spPr>
          <a:xfrm>
            <a:off x="5796136" y="3645024"/>
            <a:ext cx="864096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 41</a:t>
            </a:r>
            <a:endParaRPr lang="ru-RU" sz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DF88566-1CCA-CEDE-4B18-89A56102EB27}"/>
              </a:ext>
            </a:extLst>
          </p:cNvPr>
          <p:cNvSpPr/>
          <p:nvPr/>
        </p:nvSpPr>
        <p:spPr>
          <a:xfrm>
            <a:off x="4844494" y="4550845"/>
            <a:ext cx="3901378" cy="794397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середній 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вік 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студентів __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033965C7-213E-321B-0F87-2E0C1CC46246}"/>
              </a:ext>
            </a:extLst>
          </p:cNvPr>
          <p:cNvCxnSpPr/>
          <p:nvPr/>
        </p:nvCxnSpPr>
        <p:spPr>
          <a:xfrm flipH="1">
            <a:off x="6443663" y="3262313"/>
            <a:ext cx="361950" cy="228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27E434D-ED11-EDD4-E484-5F09856F1568}"/>
              </a:ext>
            </a:extLst>
          </p:cNvPr>
          <p:cNvCxnSpPr/>
          <p:nvPr/>
        </p:nvCxnSpPr>
        <p:spPr>
          <a:xfrm>
            <a:off x="7159625" y="3263900"/>
            <a:ext cx="330200" cy="246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82D8EB-18CD-3724-283D-16361AB83D15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1D606D"/>
          </a:solidFill>
          <a:ln w="1905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D1819AE-A8F9-2F5D-7D99-8CC80A089F38}"/>
              </a:ext>
            </a:extLst>
          </p:cNvPr>
          <p:cNvCxnSpPr/>
          <p:nvPr/>
        </p:nvCxnSpPr>
        <p:spPr>
          <a:xfrm>
            <a:off x="1115616" y="2793867"/>
            <a:ext cx="0" cy="33845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19">
            <a:extLst>
              <a:ext uri="{FF2B5EF4-FFF2-40B4-BE49-F238E27FC236}">
                <a16:creationId xmlns:a16="http://schemas.microsoft.com/office/drawing/2014/main" id="{02E15876-A7B3-D0D2-1797-207B053A4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2636912"/>
            <a:ext cx="6458934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гурток «Мелодія душі»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гурток «Очумілі ручки»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гурток театральний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гурток танцювальний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клуб «Надія»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 «Ветеран»</a:t>
            </a:r>
          </a:p>
          <a:p>
            <a:pPr>
              <a:lnSpc>
                <a:spcPct val="150000"/>
              </a:lnSpc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359" y="1158681"/>
            <a:ext cx="47804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 ЦЕНТРІ ПРАЦЮЄ </a:t>
            </a:r>
            <a:endParaRPr lang="uk-UA" alt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uk-UA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____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842E77C-C307-D200-FFE6-279067995A1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E25216-E97F-D304-E32A-88B30AE4B44A}"/>
              </a:ext>
            </a:extLst>
          </p:cNvPr>
          <p:cNvSpPr txBox="1"/>
          <p:nvPr/>
        </p:nvSpPr>
        <p:spPr>
          <a:xfrm>
            <a:off x="4193765" y="1556792"/>
            <a:ext cx="48966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станом на 01.01.2025 року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Житомирська міська територіальна громада прихистила 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16 138 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вимушених переселенців (ВПО)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___________</a:t>
            </a:r>
          </a:p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чоловіки – 6 885 осіб</a:t>
            </a:r>
          </a:p>
          <a:p>
            <a:pPr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             жінки – 9 253 особи</a:t>
            </a:r>
          </a:p>
          <a:p>
            <a:pPr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           </a:t>
            </a:r>
          </a:p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Calibri" panose="020F0502020204030204" pitchFamily="34" charset="0"/>
              </a:rPr>
              <a:t> </a:t>
            </a:r>
            <a:endParaRPr lang="uk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Диаграмма 9">
            <a:extLst>
              <a:ext uri="{FF2B5EF4-FFF2-40B4-BE49-F238E27FC236}">
                <a16:creationId xmlns:a16="http://schemas.microsoft.com/office/drawing/2014/main" id="{A4FB403B-B9B1-7293-D987-D638DFAA4F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6709492"/>
              </p:ext>
            </p:extLst>
          </p:nvPr>
        </p:nvGraphicFramePr>
        <p:xfrm>
          <a:off x="331788" y="620713"/>
          <a:ext cx="3808412" cy="5688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51" name="TextBox 1">
            <a:extLst>
              <a:ext uri="{FF2B5EF4-FFF2-40B4-BE49-F238E27FC236}">
                <a16:creationId xmlns:a16="http://schemas.microsoft.com/office/drawing/2014/main" id="{487773AF-4C3F-C5DC-091C-9EC892A50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186113"/>
            <a:ext cx="172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Arial Black" panose="020B0604020202020204" pitchFamily="34" charset="0"/>
              </a:rPr>
              <a:t>57%</a:t>
            </a:r>
            <a:endParaRPr lang="ru-RU" altLang="ru-RU" dirty="0">
              <a:latin typeface="Arial Black" panose="020B0604020202020204" pitchFamily="34" charset="0"/>
            </a:endParaRPr>
          </a:p>
        </p:txBody>
      </p:sp>
      <p:sp>
        <p:nvSpPr>
          <p:cNvPr id="6152" name="Прямоугольник 2">
            <a:extLst>
              <a:ext uri="{FF2B5EF4-FFF2-40B4-BE49-F238E27FC236}">
                <a16:creationId xmlns:a16="http://schemas.microsoft.com/office/drawing/2014/main" id="{0E8DFB16-2F6E-29B0-C819-148EE3F46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2565400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Arial Black" panose="020B0604020202020204" pitchFamily="34" charset="0"/>
              </a:rPr>
              <a:t>43%</a:t>
            </a:r>
            <a:endParaRPr lang="ru-RU" altLang="ru-RU" dirty="0">
              <a:latin typeface="Arial Black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44061FB-2C47-BF2B-4ED4-131E1DD4FBCC}"/>
              </a:ext>
            </a:extLst>
          </p:cNvPr>
          <p:cNvSpPr/>
          <p:nvPr/>
        </p:nvSpPr>
        <p:spPr>
          <a:xfrm>
            <a:off x="-1" y="-27010"/>
            <a:ext cx="9137095" cy="194384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Центр комплексної реабілітації для дітей з інвалідністю ЖМР 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8917" name="Picture 15" descr="Телефон animated icon">
            <a:extLst>
              <a:ext uri="{FF2B5EF4-FFF2-40B4-BE49-F238E27FC236}">
                <a16:creationId xmlns:a16="http://schemas.microsoft.com/office/drawing/2014/main" id="{DDD71E9F-8EC8-E265-F981-FE301FC6A0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19325"/>
            <a:ext cx="8048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11" descr="Сообщение animated icon">
            <a:extLst>
              <a:ext uri="{FF2B5EF4-FFF2-40B4-BE49-F238E27FC236}">
                <a16:creationId xmlns:a16="http://schemas.microsoft.com/office/drawing/2014/main" id="{4967F217-0EA2-4814-77D3-3953F0DE9A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05025"/>
            <a:ext cx="9382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09" descr="Каодаизм">
            <a:extLst>
              <a:ext uri="{FF2B5EF4-FFF2-40B4-BE49-F238E27FC236}">
                <a16:creationId xmlns:a16="http://schemas.microsoft.com/office/drawing/2014/main" id="{DABA8844-2728-D017-29E1-03F3C10708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4090988"/>
            <a:ext cx="8874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105" descr="Университет">
            <a:extLst>
              <a:ext uri="{FF2B5EF4-FFF2-40B4-BE49-F238E27FC236}">
                <a16:creationId xmlns:a16="http://schemas.microsoft.com/office/drawing/2014/main" id="{5F052471-E7A5-75AF-6939-6490AEECE2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2070100"/>
            <a:ext cx="787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лок-схема: знак завершения 3">
            <a:extLst>
              <a:ext uri="{FF2B5EF4-FFF2-40B4-BE49-F238E27FC236}">
                <a16:creationId xmlns:a16="http://schemas.microsoft.com/office/drawing/2014/main" id="{1A7ADD4D-89F3-38C4-FB53-B0FC16BCE723}"/>
              </a:ext>
            </a:extLst>
          </p:cNvPr>
          <p:cNvSpPr/>
          <p:nvPr/>
        </p:nvSpPr>
        <p:spPr>
          <a:xfrm>
            <a:off x="235489" y="2829425"/>
            <a:ext cx="1985171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8924" name="TextBox 5">
            <a:extLst>
              <a:ext uri="{FF2B5EF4-FFF2-40B4-BE49-F238E27FC236}">
                <a16:creationId xmlns:a16="http://schemas.microsoft.com/office/drawing/2014/main" id="{9C8B1EC2-D737-AAE1-B4E9-53392E009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3924300"/>
            <a:ext cx="2232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вул. Св. Ріхтера, 23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знак завершения 24">
            <a:extLst>
              <a:ext uri="{FF2B5EF4-FFF2-40B4-BE49-F238E27FC236}">
                <a16:creationId xmlns:a16="http://schemas.microsoft.com/office/drawing/2014/main" id="{C31065EA-26E3-ACB4-7620-2AC923089875}"/>
              </a:ext>
            </a:extLst>
          </p:cNvPr>
          <p:cNvSpPr/>
          <p:nvPr/>
        </p:nvSpPr>
        <p:spPr>
          <a:xfrm>
            <a:off x="2220660" y="4902953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директор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знак завершения 28">
            <a:extLst>
              <a:ext uri="{FF2B5EF4-FFF2-40B4-BE49-F238E27FC236}">
                <a16:creationId xmlns:a16="http://schemas.microsoft.com/office/drawing/2014/main" id="{69E905DB-8A97-0CA8-3B65-96E5669A1D19}"/>
              </a:ext>
            </a:extLst>
          </p:cNvPr>
          <p:cNvSpPr/>
          <p:nvPr/>
        </p:nvSpPr>
        <p:spPr>
          <a:xfrm>
            <a:off x="3492458" y="2831745"/>
            <a:ext cx="2053501" cy="94734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контактний номер телефону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Блок-схема: знак завершения 29">
            <a:extLst>
              <a:ext uri="{FF2B5EF4-FFF2-40B4-BE49-F238E27FC236}">
                <a16:creationId xmlns:a16="http://schemas.microsoft.com/office/drawing/2014/main" id="{DDC99ABC-606F-133D-05CB-6393ABC4CF10}"/>
              </a:ext>
            </a:extLst>
          </p:cNvPr>
          <p:cNvSpPr/>
          <p:nvPr/>
        </p:nvSpPr>
        <p:spPr>
          <a:xfrm>
            <a:off x="6810178" y="2829425"/>
            <a:ext cx="1918238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електроннаадреса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8934" name="TextBox 6">
            <a:extLst>
              <a:ext uri="{FF2B5EF4-FFF2-40B4-BE49-F238E27FC236}">
                <a16:creationId xmlns:a16="http://schemas.microsoft.com/office/drawing/2014/main" id="{6108A742-3BAA-7B9F-8EC8-F2F886AA6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871" y="5705728"/>
            <a:ext cx="24177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Козир </a:t>
            </a:r>
          </a:p>
          <a:p>
            <a:pPr algn="ctr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Віктор Олександрович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35" name="TextBox 8">
            <a:extLst>
              <a:ext uri="{FF2B5EF4-FFF2-40B4-BE49-F238E27FC236}">
                <a16:creationId xmlns:a16="http://schemas.microsoft.com/office/drawing/2014/main" id="{AABA10FA-2BF2-E63F-B10F-F6ED4CAE8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6175" y="3995772"/>
            <a:ext cx="1749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38(098)4676613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лок-схема: знак завершения 30">
            <a:extLst>
              <a:ext uri="{FF2B5EF4-FFF2-40B4-BE49-F238E27FC236}">
                <a16:creationId xmlns:a16="http://schemas.microsoft.com/office/drawing/2014/main" id="{58A8A6E2-AAE2-49E2-0987-7CA889286AB3}"/>
              </a:ext>
            </a:extLst>
          </p:cNvPr>
          <p:cNvSpPr/>
          <p:nvPr/>
        </p:nvSpPr>
        <p:spPr>
          <a:xfrm>
            <a:off x="5627266" y="4875897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торінка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Facebook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8939" name="TextBox 9">
            <a:extLst>
              <a:ext uri="{FF2B5EF4-FFF2-40B4-BE49-F238E27FC236}">
                <a16:creationId xmlns:a16="http://schemas.microsoft.com/office/drawing/2014/main" id="{29DFCAAF-7974-6A58-D07D-F0F5A56F1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25" y="3897313"/>
            <a:ext cx="23669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centrreab@ukr.net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40" name="Picture 7" descr="Нажмите animated icon">
            <a:extLst>
              <a:ext uri="{FF2B5EF4-FFF2-40B4-BE49-F238E27FC236}">
                <a16:creationId xmlns:a16="http://schemas.microsoft.com/office/drawing/2014/main" id="{247833ED-3274-A340-7004-E48C5D2D60F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8" y="4016375"/>
            <a:ext cx="10810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41" name="TextBox 10">
            <a:extLst>
              <a:ext uri="{FF2B5EF4-FFF2-40B4-BE49-F238E27FC236}">
                <a16:creationId xmlns:a16="http://schemas.microsoft.com/office/drawing/2014/main" id="{82A90D7C-4807-D4F0-E0D9-09AE75E42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5846763"/>
            <a:ext cx="368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www.facebook.com/centrreab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C0ACAD7-5F45-894D-2D03-2C6F4338CA0D}"/>
              </a:ext>
            </a:extLst>
          </p:cNvPr>
          <p:cNvSpPr/>
          <p:nvPr/>
        </p:nvSpPr>
        <p:spPr>
          <a:xfrm>
            <a:off x="683569" y="839095"/>
            <a:ext cx="4824536" cy="860425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9938" name="TextBox 19">
            <a:extLst>
              <a:ext uri="{FF2B5EF4-FFF2-40B4-BE49-F238E27FC236}">
                <a16:creationId xmlns:a16="http://schemas.microsoft.com/office/drawing/2014/main" id="{A3EAB365-9B35-9A37-DB28-D066638E5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913099"/>
            <a:ext cx="482453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800" dirty="0">
                <a:solidFill>
                  <a:schemeClr val="bg1"/>
                </a:solidFill>
                <a:latin typeface="Arial Black" panose="020B0604020202020204" pitchFamily="34" charset="0"/>
                <a:cs typeface="Times New Roman" panose="02020603050405020304" pitchFamily="18" charset="0"/>
              </a:rPr>
              <a:t>центр надає ____</a:t>
            </a: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1DC2732-1F88-83B0-3F25-33EE2BC6E631}"/>
              </a:ext>
            </a:extLst>
          </p:cNvPr>
          <p:cNvCxnSpPr/>
          <p:nvPr/>
        </p:nvCxnSpPr>
        <p:spPr>
          <a:xfrm>
            <a:off x="1619672" y="2391142"/>
            <a:ext cx="0" cy="3445961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40" name="TextBox 2">
            <a:extLst>
              <a:ext uri="{FF2B5EF4-FFF2-40B4-BE49-F238E27FC236}">
                <a16:creationId xmlns:a16="http://schemas.microsoft.com/office/drawing/2014/main" id="{4DA76F51-E640-6FEB-172F-64EBE7733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1684" y="1864946"/>
            <a:ext cx="5294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реабілітаційні послуги</a:t>
            </a:r>
          </a:p>
        </p:txBody>
      </p:sp>
      <p:sp>
        <p:nvSpPr>
          <p:cNvPr id="72712" name="TextBox 3">
            <a:extLst>
              <a:ext uri="{FF2B5EF4-FFF2-40B4-BE49-F238E27FC236}">
                <a16:creationId xmlns:a16="http://schemas.microsoft.com/office/drawing/2014/main" id="{40CA83BD-C742-877F-822E-D60C1C1B1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8927" y="2356499"/>
            <a:ext cx="598011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соціально-побутові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uk-UA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психолого-педагогічні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uk-UA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фізичної реабілітації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uk-UA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спелеотерапія </a:t>
            </a:r>
          </a:p>
          <a:p>
            <a:pPr>
              <a:defRPr/>
            </a:pPr>
            <a:endParaRPr lang="uk-UA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 послуги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uk-UA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денний догляд дітей з інвалідністю</a:t>
            </a:r>
            <a:endParaRPr lang="uk-UA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 послуга</a:t>
            </a:r>
          </a:p>
          <a:p>
            <a:pPr>
              <a:defRPr/>
            </a:pPr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комплексну послугу раннього втручання </a:t>
            </a:r>
          </a:p>
          <a:p>
            <a:pPr>
              <a:defRPr/>
            </a:pP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CC28A5C2-BA72-381B-0206-8C0036A5FCE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9">
            <a:extLst>
              <a:ext uri="{FF2B5EF4-FFF2-40B4-BE49-F238E27FC236}">
                <a16:creationId xmlns:a16="http://schemas.microsoft.com/office/drawing/2014/main" id="{86178620-1C5D-B817-1634-0BDC1603F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3180857"/>
            <a:ext cx="791527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800" dirty="0">
                <a:latin typeface="Arial Black" panose="020B0604020202020204" pitchFamily="34" charset="0"/>
                <a:cs typeface="Times New Roman" panose="02020603050405020304" pitchFamily="18" charset="0"/>
              </a:rPr>
              <a:t>послугами охоплені </a:t>
            </a:r>
            <a:r>
              <a:rPr lang="uk-UA" altLang="ru-RU" sz="2800" dirty="0">
                <a:solidFill>
                  <a:srgbClr val="155F71"/>
                </a:solidFill>
                <a:latin typeface="Arial Black" panose="020B0604020202020204" pitchFamily="34" charset="0"/>
                <a:cs typeface="Times New Roman" panose="02020603050405020304" pitchFamily="18" charset="0"/>
              </a:rPr>
              <a:t>569</a:t>
            </a:r>
            <a:r>
              <a:rPr lang="uk-UA" altLang="ru-RU" sz="2800" dirty="0">
                <a:latin typeface="Arial Black" panose="020B0604020202020204" pitchFamily="34" charset="0"/>
                <a:cs typeface="Times New Roman" panose="02020603050405020304" pitchFamily="18" charset="0"/>
              </a:rPr>
              <a:t> дітей</a:t>
            </a: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DB99D61-65F8-6126-4FDC-093FD101D9AA}"/>
              </a:ext>
            </a:extLst>
          </p:cNvPr>
          <p:cNvCxnSpPr/>
          <p:nvPr/>
        </p:nvCxnSpPr>
        <p:spPr>
          <a:xfrm>
            <a:off x="57944" y="2436812"/>
            <a:ext cx="0" cy="3445961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64" name="TextBox 5">
            <a:extLst>
              <a:ext uri="{FF2B5EF4-FFF2-40B4-BE49-F238E27FC236}">
                <a16:creationId xmlns:a16="http://schemas.microsoft.com/office/drawing/2014/main" id="{8FCA4D20-34D4-45D5-F929-3DD055066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994033"/>
            <a:ext cx="676728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800" b="1" dirty="0" smtClean="0">
                <a:solidFill>
                  <a:srgbClr val="155F71"/>
                </a:solidFill>
                <a:latin typeface="Arial Black" panose="020B0604020202020204" pitchFamily="34" charset="0"/>
              </a:rPr>
              <a:t>перебуває </a:t>
            </a:r>
            <a:r>
              <a:rPr lang="uk-UA" altLang="ru-RU" sz="2800" b="1" dirty="0">
                <a:solidFill>
                  <a:srgbClr val="155F71"/>
                </a:solidFill>
                <a:latin typeface="Arial Black" panose="020B0604020202020204" pitchFamily="34" charset="0"/>
              </a:rPr>
              <a:t>на обліку </a:t>
            </a:r>
            <a:r>
              <a:rPr lang="uk-UA" altLang="ru-RU" sz="2800" b="1" dirty="0" smtClean="0">
                <a:latin typeface="Arial Black" panose="020B0604020202020204" pitchFamily="34" charset="0"/>
              </a:rPr>
              <a:t>235 </a:t>
            </a:r>
            <a:r>
              <a:rPr lang="uk-UA" altLang="ru-RU" sz="2800" b="1" dirty="0">
                <a:solidFill>
                  <a:srgbClr val="155F71"/>
                </a:solidFill>
                <a:latin typeface="Arial Black" panose="020B0604020202020204" pitchFamily="34" charset="0"/>
              </a:rPr>
              <a:t>дітей</a:t>
            </a:r>
          </a:p>
          <a:p>
            <a:r>
              <a:rPr lang="uk-UA" altLang="ru-RU" sz="2800" b="1" dirty="0" smtClean="0">
                <a:solidFill>
                  <a:schemeClr val="bg1"/>
                </a:solidFill>
                <a:latin typeface="Arial Black" panose="020B0604020202020204" pitchFamily="34" charset="0"/>
              </a:rPr>
              <a:t>____</a:t>
            </a:r>
            <a:endParaRPr lang="uk-UA" altLang="ru-RU" sz="2800" b="1" dirty="0">
              <a:solidFill>
                <a:schemeClr val="bg1"/>
              </a:solidFill>
              <a:latin typeface="Arial Black" panose="020B0604020202020204" pitchFamily="34" charset="0"/>
            </a:endParaRPr>
          </a:p>
          <a:p>
            <a:r>
              <a:rPr lang="uk-UA" altLang="ru-RU" sz="3200" dirty="0">
                <a:solidFill>
                  <a:schemeClr val="bg1"/>
                </a:solidFill>
                <a:latin typeface="Arial Black" panose="020B0604020202020204" pitchFamily="34" charset="0"/>
              </a:rPr>
              <a:t> </a:t>
            </a:r>
            <a:r>
              <a:rPr lang="uk-UA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5" name="TextBox 8">
            <a:extLst>
              <a:ext uri="{FF2B5EF4-FFF2-40B4-BE49-F238E27FC236}">
                <a16:creationId xmlns:a16="http://schemas.microsoft.com/office/drawing/2014/main" id="{58908CE5-B1A5-57C2-E64B-723827D50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7864" y="2224484"/>
            <a:ext cx="446346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uk-UA" sz="2000" b="1" dirty="0">
                <a:latin typeface="Arial Black" panose="020B0604020202020204" pitchFamily="34" charset="0"/>
              </a:rPr>
              <a:t>дівчат 46       </a:t>
            </a:r>
            <a:r>
              <a:rPr lang="uk-UA" altLang="uk-UA" sz="2000" b="1" dirty="0" smtClean="0">
                <a:latin typeface="Arial Black" panose="020B0604020202020204" pitchFamily="34" charset="0"/>
              </a:rPr>
              <a:t>    хлопчиків </a:t>
            </a:r>
            <a:r>
              <a:rPr lang="uk-UA" altLang="uk-UA" sz="2000" b="1" dirty="0">
                <a:latin typeface="Arial Black" panose="020B0604020202020204" pitchFamily="34" charset="0"/>
              </a:rPr>
              <a:t>189</a:t>
            </a:r>
            <a:endParaRPr lang="ru-RU" altLang="uk-UA" sz="2000" b="1" dirty="0">
              <a:latin typeface="Arial Black" panose="020B0604020202020204" pitchFamily="34" charset="0"/>
            </a:endParaRPr>
          </a:p>
        </p:txBody>
      </p:sp>
      <p:sp>
        <p:nvSpPr>
          <p:cNvPr id="40966" name="TextBox 3">
            <a:extLst>
              <a:ext uri="{FF2B5EF4-FFF2-40B4-BE49-F238E27FC236}">
                <a16:creationId xmlns:a16="http://schemas.microsoft.com/office/drawing/2014/main" id="{1325134D-6B7C-5E47-A172-A65E9AC10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3860800"/>
            <a:ext cx="8564563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важкохворі діти від 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 років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діти з інвалідністю від 3 до 18 років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родини, що виховують дітей, які мають порушення розвитку або в яких існує ризик виникнення таких порушень, віком від 0 до 4 років</a:t>
            </a:r>
          </a:p>
          <a:p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D8CBE52F-01B9-1CE9-28B8-19A48C348B9E}"/>
              </a:ext>
            </a:extLst>
          </p:cNvPr>
          <p:cNvSpPr/>
          <p:nvPr/>
        </p:nvSpPr>
        <p:spPr>
          <a:xfrm>
            <a:off x="-36512" y="0"/>
            <a:ext cx="9201149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rot="5400000" flipV="1">
            <a:off x="5088446" y="751742"/>
            <a:ext cx="648071" cy="2113010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rgbClr val="155F7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solidFill>
                <a:srgbClr val="155F7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428E68C-D49E-52A8-D839-AA87E7182164}"/>
              </a:ext>
            </a:extLst>
          </p:cNvPr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F7880AB1-4B64-75C7-4922-2D4389986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558800"/>
            <a:ext cx="309721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центр надає </a:t>
            </a:r>
            <a:r>
              <a:rPr lang="uk-UA" altLang="ru-RU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__________</a:t>
            </a:r>
            <a:endParaRPr lang="uk-UA" altLang="ru-RU" sz="10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267C503-14CE-6523-594A-C5D1F587A4EF}"/>
              </a:ext>
            </a:extLst>
          </p:cNvPr>
          <p:cNvCxnSpPr/>
          <p:nvPr/>
        </p:nvCxnSpPr>
        <p:spPr>
          <a:xfrm>
            <a:off x="4859338" y="2711450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9C503F1-F82B-5E68-EDE7-B027E5949D6B}"/>
              </a:ext>
            </a:extLst>
          </p:cNvPr>
          <p:cNvSpPr txBox="1"/>
          <p:nvPr/>
        </p:nvSpPr>
        <p:spPr>
          <a:xfrm>
            <a:off x="201611" y="1419393"/>
            <a:ext cx="45005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реабілітаційні послуги</a:t>
            </a: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AB24083C-6384-0B9F-42EF-4D86D804F45E}"/>
              </a:ext>
            </a:extLst>
          </p:cNvPr>
          <p:cNvSpPr/>
          <p:nvPr/>
        </p:nvSpPr>
        <p:spPr>
          <a:xfrm>
            <a:off x="5130800" y="767445"/>
            <a:ext cx="1801068" cy="1133384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995" name="TextBox 31">
            <a:extLst>
              <a:ext uri="{FF2B5EF4-FFF2-40B4-BE49-F238E27FC236}">
                <a16:creationId xmlns:a16="http://schemas.microsoft.com/office/drawing/2014/main" id="{73057858-009D-CA20-1079-43FB0E22B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0475" y="446286"/>
            <a:ext cx="1238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</a:p>
          <a:p>
            <a:pPr algn="ctr"/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102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604020202020204" pitchFamily="34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9">
            <a:extLst>
              <a:ext uri="{FF2B5EF4-FFF2-40B4-BE49-F238E27FC236}">
                <a16:creationId xmlns:a16="http://schemas.microsoft.com/office/drawing/2014/main" id="{B4C21037-5792-D96C-2585-3D8516AB8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5497" y="1329591"/>
            <a:ext cx="1368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</a:p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378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6FC8321-D16D-C11A-DEBA-6F440D2C44D4}"/>
              </a:ext>
            </a:extLst>
          </p:cNvPr>
          <p:cNvCxnSpPr/>
          <p:nvPr/>
        </p:nvCxnSpPr>
        <p:spPr>
          <a:xfrm flipV="1">
            <a:off x="7058025" y="877888"/>
            <a:ext cx="558800" cy="32702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D8521887-F8B8-F03E-CD38-14312256B4AE}"/>
              </a:ext>
            </a:extLst>
          </p:cNvPr>
          <p:cNvCxnSpPr/>
          <p:nvPr/>
        </p:nvCxnSpPr>
        <p:spPr>
          <a:xfrm>
            <a:off x="7094538" y="1565275"/>
            <a:ext cx="508000" cy="37941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9572506-F807-C89A-710F-B027E82ECB9F}"/>
              </a:ext>
            </a:extLst>
          </p:cNvPr>
          <p:cNvSpPr txBox="1"/>
          <p:nvPr/>
        </p:nvSpPr>
        <p:spPr>
          <a:xfrm>
            <a:off x="5240338" y="900113"/>
            <a:ext cx="1535112" cy="1047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</a:p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</a:p>
          <a:p>
            <a:pPr>
              <a:defRPr/>
            </a:pPr>
            <a:endParaRPr lang="uk-UA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000" name="Объект 2">
            <a:extLst>
              <a:ext uri="{FF2B5EF4-FFF2-40B4-BE49-F238E27FC236}">
                <a16:creationId xmlns:a16="http://schemas.microsoft.com/office/drawing/2014/main" id="{D7F78F27-834A-C9EB-7BB0-676F89055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1325" y="4292600"/>
            <a:ext cx="1724025" cy="1884363"/>
          </a:xfrm>
        </p:spPr>
        <p:txBody>
          <a:bodyPr/>
          <a:lstStyle/>
          <a:p>
            <a:r>
              <a:rPr lang="uk-UA" altLang="ru-RU">
                <a:solidFill>
                  <a:schemeClr val="bg1"/>
                </a:solidFill>
              </a:rPr>
              <a:t>фото</a:t>
            </a:r>
            <a:endParaRPr lang="ru-RU" altLang="ru-RU">
              <a:solidFill>
                <a:schemeClr val="bg1"/>
              </a:solidFill>
            </a:endParaRPr>
          </a:p>
        </p:txBody>
      </p:sp>
      <p:pic>
        <p:nvPicPr>
          <p:cNvPr id="42001" name="Рисунок 1">
            <a:extLst>
              <a:ext uri="{FF2B5EF4-FFF2-40B4-BE49-F238E27FC236}">
                <a16:creationId xmlns:a16="http://schemas.microsoft.com/office/drawing/2014/main" id="{3D84AD55-324B-61C9-C575-56F0EDFF4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60588"/>
            <a:ext cx="7200900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B01AEB-17F2-29C3-2546-387E6CC33D3F}"/>
              </a:ext>
            </a:extLst>
          </p:cNvPr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EEB3EE1A-A4E4-9120-0699-35EF14AD2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2" y="428625"/>
            <a:ext cx="428148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центр </a:t>
            </a:r>
            <a:r>
              <a:rPr lang="uk-UA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надає ____</a:t>
            </a:r>
            <a:endParaRPr lang="uk-UA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D3641637-3305-DAC7-9072-33D865E92D16}"/>
              </a:ext>
            </a:extLst>
          </p:cNvPr>
          <p:cNvCxnSpPr/>
          <p:nvPr/>
        </p:nvCxnSpPr>
        <p:spPr>
          <a:xfrm>
            <a:off x="3851275" y="2309813"/>
            <a:ext cx="0" cy="34464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E49D29F-8A96-E8D9-1259-F05D1AA4B252}"/>
              </a:ext>
            </a:extLst>
          </p:cNvPr>
          <p:cNvSpPr txBox="1"/>
          <p:nvPr/>
        </p:nvSpPr>
        <p:spPr>
          <a:xfrm>
            <a:off x="4649788" y="985838"/>
            <a:ext cx="399415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соціальні  послуги</a:t>
            </a:r>
          </a:p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0F2D993E-A4C7-453A-3959-85E3EDC3CD49}"/>
              </a:ext>
            </a:extLst>
          </p:cNvPr>
          <p:cNvSpPr/>
          <p:nvPr/>
        </p:nvSpPr>
        <p:spPr>
          <a:xfrm>
            <a:off x="4991604" y="1795193"/>
            <a:ext cx="3360233" cy="2195828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279</a:t>
            </a: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2C26E6-5A0B-F880-961A-E8454C4DA373}"/>
              </a:ext>
            </a:extLst>
          </p:cNvPr>
          <p:cNvSpPr txBox="1"/>
          <p:nvPr/>
        </p:nvSpPr>
        <p:spPr>
          <a:xfrm>
            <a:off x="6802438" y="2153445"/>
            <a:ext cx="12969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68 </a:t>
            </a:r>
          </a:p>
          <a:p>
            <a:pPr>
              <a:defRPr/>
            </a:pPr>
            <a:endParaRPr lang="uk-UA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A56C6D8F-EA6E-48E8-C44C-97FDCAF4630C}"/>
              </a:ext>
            </a:extLst>
          </p:cNvPr>
          <p:cNvSpPr/>
          <p:nvPr/>
        </p:nvSpPr>
        <p:spPr>
          <a:xfrm>
            <a:off x="4214326" y="4321175"/>
            <a:ext cx="2244592" cy="204577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B71C12C4-0BE9-9D32-A8DF-7DAB4AD1DCB7}"/>
              </a:ext>
            </a:extLst>
          </p:cNvPr>
          <p:cNvSpPr/>
          <p:nvPr/>
        </p:nvSpPr>
        <p:spPr>
          <a:xfrm>
            <a:off x="6654080" y="4335976"/>
            <a:ext cx="2160240" cy="2045774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026" name="TextBox 31">
            <a:extLst>
              <a:ext uri="{FF2B5EF4-FFF2-40B4-BE49-F238E27FC236}">
                <a16:creationId xmlns:a16="http://schemas.microsoft.com/office/drawing/2014/main" id="{F69479C4-4826-48ED-8ACE-81ECCF7C60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5613" y="4416425"/>
            <a:ext cx="21939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денний </a:t>
            </a: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догляд</a:t>
            </a: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12   </a:t>
            </a:r>
            <a:r>
              <a:rPr lang="uk-UA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Левая фигурная скобка 19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rot="5400000">
            <a:off x="5145088" y="5318125"/>
            <a:ext cx="434975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43028" name="TextBox 29">
            <a:extLst>
              <a:ext uri="{FF2B5EF4-FFF2-40B4-BE49-F238E27FC236}">
                <a16:creationId xmlns:a16="http://schemas.microsoft.com/office/drawing/2014/main" id="{CC70E877-1291-80F4-DCD7-94C553263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4411663"/>
            <a:ext cx="20891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 </a:t>
            </a: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послуга</a:t>
            </a: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238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56  </a:t>
            </a:r>
            <a:r>
              <a:rPr lang="uk-UA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182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Левая фигурная скобка 23">
            <a:extLst>
              <a:ext uri="{FF2B5EF4-FFF2-40B4-BE49-F238E27FC236}">
                <a16:creationId xmlns:a16="http://schemas.microsoft.com/office/drawing/2014/main" id="{8BEDDB88-6F76-1A82-FA6E-F90BB23786F3}"/>
              </a:ext>
            </a:extLst>
          </p:cNvPr>
          <p:cNvSpPr/>
          <p:nvPr/>
        </p:nvSpPr>
        <p:spPr>
          <a:xfrm rot="5400000">
            <a:off x="7566025" y="5324475"/>
            <a:ext cx="434975" cy="441325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5A12975-54D8-D3C1-D505-69DD36DA619B}"/>
              </a:ext>
            </a:extLst>
          </p:cNvPr>
          <p:cNvCxnSpPr/>
          <p:nvPr/>
        </p:nvCxnSpPr>
        <p:spPr>
          <a:xfrm flipH="1">
            <a:off x="5395913" y="3916363"/>
            <a:ext cx="407987" cy="3810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C169529C-F606-C26B-6685-223BFE8E713C}"/>
              </a:ext>
            </a:extLst>
          </p:cNvPr>
          <p:cNvCxnSpPr/>
          <p:nvPr/>
        </p:nvCxnSpPr>
        <p:spPr>
          <a:xfrm>
            <a:off x="7450138" y="3933825"/>
            <a:ext cx="508000" cy="3810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Левая фигурная скобка 31">
            <a:extLst>
              <a:ext uri="{FF2B5EF4-FFF2-40B4-BE49-F238E27FC236}">
                <a16:creationId xmlns:a16="http://schemas.microsoft.com/office/drawing/2014/main" id="{249827A5-FB20-F5E5-9DE1-77C0D8D57511}"/>
              </a:ext>
            </a:extLst>
          </p:cNvPr>
          <p:cNvSpPr/>
          <p:nvPr/>
        </p:nvSpPr>
        <p:spPr>
          <a:xfrm>
            <a:off x="6303963" y="2470150"/>
            <a:ext cx="434975" cy="735013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pic>
        <p:nvPicPr>
          <p:cNvPr id="19" name="Объект 19">
            <a:extLst>
              <a:ext uri="{FF2B5EF4-FFF2-40B4-BE49-F238E27FC236}">
                <a16:creationId xmlns:a16="http://schemas.microsoft.com/office/drawing/2014/main" id="{F447720E-2E62-6DD8-96BC-3E8B2F6D1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875" y="1195388"/>
            <a:ext cx="2884488" cy="25495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1346FFE-2159-E00B-5596-67B1FE39F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4033838"/>
            <a:ext cx="2897188" cy="2547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EAEE1E8-169E-017D-A42C-8C1F641F4E64}"/>
              </a:ext>
            </a:extLst>
          </p:cNvPr>
          <p:cNvSpPr/>
          <p:nvPr/>
        </p:nvSpPr>
        <p:spPr>
          <a:xfrm>
            <a:off x="19917" y="350490"/>
            <a:ext cx="9088587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денний догляд дітей з інвалідністю__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4037" name="Rectangle 1">
            <a:extLst>
              <a:ext uri="{FF2B5EF4-FFF2-40B4-BE49-F238E27FC236}">
                <a16:creationId xmlns:a16="http://schemas.microsoft.com/office/drawing/2014/main" id="{5BD4249F-3DC5-074A-D50F-8765F4774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44038" name="Rectangle 2">
            <a:extLst>
              <a:ext uri="{FF2B5EF4-FFF2-40B4-BE49-F238E27FC236}">
                <a16:creationId xmlns:a16="http://schemas.microsoft.com/office/drawing/2014/main" id="{9458DC74-F2D5-5763-4C7B-80661C241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EC9B113F-4D63-AAFF-7629-3D8968E6593E}"/>
              </a:ext>
            </a:extLst>
          </p:cNvPr>
          <p:cNvSpPr/>
          <p:nvPr/>
        </p:nvSpPr>
        <p:spPr>
          <a:xfrm>
            <a:off x="2483768" y="3140967"/>
            <a:ext cx="3960440" cy="850535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зміст послуги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5BDD8390-C28C-35BD-0436-41769A21F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437063"/>
            <a:ext cx="7993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 за станом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 в самообслуговуванні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та підтримка навичок самообслуговування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культурно-масових заходів</a:t>
            </a: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CBF81A3-33F7-E418-9EB5-0E0782A59436}"/>
              </a:ext>
            </a:extLst>
          </p:cNvPr>
          <p:cNvCxnSpPr/>
          <p:nvPr/>
        </p:nvCxnSpPr>
        <p:spPr>
          <a:xfrm>
            <a:off x="684213" y="4237038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044" name="TextBox 1">
            <a:extLst>
              <a:ext uri="{FF2B5EF4-FFF2-40B4-BE49-F238E27FC236}">
                <a16:creationId xmlns:a16="http://schemas.microsoft.com/office/drawing/2014/main" id="{9727B978-5980-CA70-DB74-8C863BB96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757363"/>
            <a:ext cx="8497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запроваджена з березня 2020 року</a:t>
            </a:r>
          </a:p>
          <a:p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(рішення виконавчого комітету ЖМР від 21.07.2023 № 958)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1306ACE-2E54-CF17-FB57-5995C92DE02F}"/>
              </a:ext>
            </a:extLst>
          </p:cNvPr>
          <p:cNvSpPr/>
          <p:nvPr/>
        </p:nvSpPr>
        <p:spPr>
          <a:xfrm>
            <a:off x="8068" y="374526"/>
            <a:ext cx="9104182" cy="1195067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денний догляд дітей з інвалідністю__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6085" name="Rectangle 1">
            <a:extLst>
              <a:ext uri="{FF2B5EF4-FFF2-40B4-BE49-F238E27FC236}">
                <a16:creationId xmlns:a16="http://schemas.microsoft.com/office/drawing/2014/main" id="{07534F15-00B8-ACBB-677B-50F109D1A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46086" name="Rectangle 2">
            <a:extLst>
              <a:ext uri="{FF2B5EF4-FFF2-40B4-BE49-F238E27FC236}">
                <a16:creationId xmlns:a16="http://schemas.microsoft.com/office/drawing/2014/main" id="{89BCB2EA-2664-8E82-13D3-77B91B01B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D2CA3CA3-C3D5-7C80-6D59-17933059752F}"/>
              </a:ext>
            </a:extLst>
          </p:cNvPr>
          <p:cNvSpPr/>
          <p:nvPr/>
        </p:nvSpPr>
        <p:spPr>
          <a:xfrm>
            <a:off x="467544" y="1798069"/>
            <a:ext cx="3672408" cy="1847172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надається фахівцями </a:t>
            </a:r>
            <a:r>
              <a:rPr lang="uk-UA" sz="20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мультидисциплінарної</a:t>
            </a: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 команди</a:t>
            </a: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0428EB75-E002-341E-85A8-1314F4D2237A}"/>
              </a:ext>
            </a:extLst>
          </p:cNvPr>
          <p:cNvSpPr/>
          <p:nvPr/>
        </p:nvSpPr>
        <p:spPr>
          <a:xfrm>
            <a:off x="5076056" y="2050097"/>
            <a:ext cx="3600400" cy="1343116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/>
          </a:p>
          <a:p>
            <a:pPr algn="ctr">
              <a:defRPr/>
            </a:pPr>
            <a:r>
              <a:rPr lang="uk-UA" sz="2000" b="1" dirty="0">
                <a:latin typeface="Arial Black" panose="020B0A04020102020204" pitchFamily="34" charset="0"/>
              </a:rPr>
              <a:t>до отримувачів послуги відносяться сім</a:t>
            </a:r>
            <a:r>
              <a:rPr lang="en-US" sz="2000" b="1" dirty="0">
                <a:latin typeface="Arial Black" panose="020B0A04020102020204" pitchFamily="34" charset="0"/>
              </a:rPr>
              <a:t>’</a:t>
            </a:r>
            <a:r>
              <a:rPr lang="uk-UA" sz="2000" b="1" dirty="0">
                <a:latin typeface="Arial Black" panose="020B0A04020102020204" pitchFamily="34" charset="0"/>
              </a:rPr>
              <a:t>ї, у яких діти </a:t>
            </a:r>
          </a:p>
          <a:p>
            <a:pPr algn="ctr">
              <a:defRPr/>
            </a:pPr>
            <a:endParaRPr lang="uk-UA" b="1" dirty="0"/>
          </a:p>
        </p:txBody>
      </p:sp>
      <p:sp>
        <p:nvSpPr>
          <p:cNvPr id="46093" name="Прямоугольник 4">
            <a:extLst>
              <a:ext uri="{FF2B5EF4-FFF2-40B4-BE49-F238E27FC236}">
                <a16:creationId xmlns:a16="http://schemas.microsoft.com/office/drawing/2014/main" id="{17685A31-8774-95F3-BD84-2281640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3892845"/>
            <a:ext cx="4468813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вчитель-дефектолог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практичний психолог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вихователь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фахівець з фізичної реабілітації</a:t>
            </a:r>
          </a:p>
        </p:txBody>
      </p:sp>
      <p:sp>
        <p:nvSpPr>
          <p:cNvPr id="76814" name="Прямоугольник 5">
            <a:extLst>
              <a:ext uri="{FF2B5EF4-FFF2-40B4-BE49-F238E27FC236}">
                <a16:creationId xmlns:a16="http://schemas.microsoft.com/office/drawing/2014/main" id="{81656F57-998B-7822-0E55-5FB6B7710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080" y="3892845"/>
            <a:ext cx="4248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 від 3 до 18 років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F23A3E42-8A73-7DD5-6099-89230C7F77F3}"/>
              </a:ext>
            </a:extLst>
          </p:cNvPr>
          <p:cNvCxnSpPr/>
          <p:nvPr/>
        </p:nvCxnSpPr>
        <p:spPr>
          <a:xfrm>
            <a:off x="4780309" y="3892845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714C6B-45D9-942B-1C69-4E6C4D79DAC7}"/>
              </a:ext>
            </a:extLst>
          </p:cNvPr>
          <p:cNvSpPr/>
          <p:nvPr/>
        </p:nvSpPr>
        <p:spPr>
          <a:xfrm>
            <a:off x="0" y="328538"/>
            <a:ext cx="9144000" cy="1251597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транспортна послуга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7109" name="Rectangle 1">
            <a:extLst>
              <a:ext uri="{FF2B5EF4-FFF2-40B4-BE49-F238E27FC236}">
                <a16:creationId xmlns:a16="http://schemas.microsoft.com/office/drawing/2014/main" id="{7A5603F8-F615-C6EA-E5BD-68154FDB7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EFCA624F-AB07-B14A-2396-D3A316411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E78426A7-F397-2827-74F3-10EC827FCAD1}"/>
              </a:ext>
            </a:extLst>
          </p:cNvPr>
          <p:cNvSpPr/>
          <p:nvPr/>
        </p:nvSpPr>
        <p:spPr>
          <a:xfrm>
            <a:off x="4968615" y="1886002"/>
            <a:ext cx="3672408" cy="909750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перевезення до закладів</a:t>
            </a: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B40BE837-C7AB-A0D7-0DCA-CD46CAC1A7F9}"/>
              </a:ext>
            </a:extLst>
          </p:cNvPr>
          <p:cNvSpPr/>
          <p:nvPr/>
        </p:nvSpPr>
        <p:spPr>
          <a:xfrm>
            <a:off x="395313" y="1797620"/>
            <a:ext cx="3600400" cy="1343116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/>
          </a:p>
          <a:p>
            <a:pPr algn="ctr"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отримувачів послуги відносяться</a:t>
            </a:r>
          </a:p>
          <a:p>
            <a:pPr algn="ctr">
              <a:defRPr/>
            </a:pPr>
            <a:endParaRPr lang="uk-UA" b="1" dirty="0"/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9A0BE2F3-07F5-938A-6FEE-2AEFB2BCE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3085" y="3006963"/>
            <a:ext cx="4176712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лікувальних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лікувально-профілактичних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реабілітаційних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протезно-ортопедичних</a:t>
            </a: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14" name="Прямоугольник 5">
            <a:extLst>
              <a:ext uri="{FF2B5EF4-FFF2-40B4-BE49-F238E27FC236}">
                <a16:creationId xmlns:a16="http://schemas.microsoft.com/office/drawing/2014/main" id="{92B826BF-A0B2-8D42-69CC-15561FE81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363" y="3332163"/>
            <a:ext cx="39243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діти з інвалідністю, які мають знижену рухову активність у зв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язку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із захворюванням опорно-рухового апарату або спектр порушень психічного розвитку в супроводі батьків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1140B23-5C6C-FD7B-AB75-1EC71AAB2696}"/>
              </a:ext>
            </a:extLst>
          </p:cNvPr>
          <p:cNvCxnSpPr/>
          <p:nvPr/>
        </p:nvCxnSpPr>
        <p:spPr>
          <a:xfrm>
            <a:off x="4511675" y="3375025"/>
            <a:ext cx="6350" cy="1985963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157FA17D-C2A3-829D-F44D-385A33A7D501}"/>
              </a:ext>
            </a:extLst>
          </p:cNvPr>
          <p:cNvSpPr/>
          <p:nvPr/>
        </p:nvSpPr>
        <p:spPr>
          <a:xfrm>
            <a:off x="5004619" y="4977875"/>
            <a:ext cx="3600400" cy="826819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/>
          </a:p>
          <a:p>
            <a:pPr algn="ctr"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здійснено 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238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перевезень</a:t>
            </a:r>
          </a:p>
          <a:p>
            <a:pPr algn="ctr">
              <a:defRPr/>
            </a:pPr>
            <a:endParaRPr lang="uk-UA" b="1" dirty="0"/>
          </a:p>
        </p:txBody>
      </p:sp>
      <p:sp>
        <p:nvSpPr>
          <p:cNvPr id="47123" name="TextBox 1">
            <a:extLst>
              <a:ext uri="{FF2B5EF4-FFF2-40B4-BE49-F238E27FC236}">
                <a16:creationId xmlns:a16="http://schemas.microsoft.com/office/drawing/2014/main" id="{FDBC26BF-695A-4D12-51F6-B3C36F5C3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6092825"/>
            <a:ext cx="8640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000" b="1" dirty="0">
                <a:latin typeface="Arial Black" panose="020B0604020202020204" pitchFamily="34" charset="0"/>
                <a:cs typeface="Times New Roman" panose="02020603050405020304" pitchFamily="18" charset="0"/>
              </a:rPr>
              <a:t>номер телефону для замовлення послуги (0412) 55-60-45 </a:t>
            </a:r>
            <a:endParaRPr lang="ru-RU" altLang="ru-RU" sz="2000" b="1" dirty="0">
              <a:latin typeface="Arial Black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B21501-F58A-5CB9-5876-7615833CE956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249A655C-27BE-F34F-A9A5-C65292222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3" y="728663"/>
            <a:ext cx="30988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центр надає</a:t>
            </a:r>
          </a:p>
          <a:p>
            <a:pPr>
              <a:defRPr/>
            </a:pPr>
            <a:r>
              <a:rPr lang="uk-UA" alt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_______</a:t>
            </a:r>
            <a:endParaRPr lang="uk-UA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98BB471-6E2A-275C-8C32-B48255415DD0}"/>
              </a:ext>
            </a:extLst>
          </p:cNvPr>
          <p:cNvCxnSpPr/>
          <p:nvPr/>
        </p:nvCxnSpPr>
        <p:spPr>
          <a:xfrm>
            <a:off x="5148263" y="2276475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D66DB15-5199-2ECC-081F-AB13563C7CF5}"/>
              </a:ext>
            </a:extLst>
          </p:cNvPr>
          <p:cNvSpPr txBox="1"/>
          <p:nvPr/>
        </p:nvSpPr>
        <p:spPr>
          <a:xfrm>
            <a:off x="179388" y="1382713"/>
            <a:ext cx="514435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послугу раннього втручання</a:t>
            </a: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1D5E3B77-7712-0FF5-0B9E-EA8F117AC448}"/>
              </a:ext>
            </a:extLst>
          </p:cNvPr>
          <p:cNvSpPr/>
          <p:nvPr/>
        </p:nvSpPr>
        <p:spPr>
          <a:xfrm>
            <a:off x="845940" y="2237363"/>
            <a:ext cx="3456384" cy="204577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139" name="TextBox 31">
            <a:extLst>
              <a:ext uri="{FF2B5EF4-FFF2-40B4-BE49-F238E27FC236}">
                <a16:creationId xmlns:a16="http://schemas.microsoft.com/office/drawing/2014/main" id="{16C4A62F-6692-005D-26E5-CC7EE4AD7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5140325"/>
            <a:ext cx="12382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</a:p>
          <a:p>
            <a:pPr algn="ctr"/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Arial Black" panose="020B0604020202020204" pitchFamily="34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Arial Black" panose="020B0604020202020204" pitchFamily="34" charset="0"/>
              <a:cs typeface="Times New Roman" panose="02020603050405020304" pitchFamily="18" charset="0"/>
            </a:endParaRPr>
          </a:p>
          <a:p>
            <a:pPr algn="just"/>
            <a:endParaRPr lang="uk-UA" altLang="ru-RU" sz="1200" b="1" dirty="0">
              <a:solidFill>
                <a:srgbClr val="FF0000"/>
              </a:solidFill>
              <a:latin typeface="Arial Black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9">
            <a:extLst>
              <a:ext uri="{FF2B5EF4-FFF2-40B4-BE49-F238E27FC236}">
                <a16:creationId xmlns:a16="http://schemas.microsoft.com/office/drawing/2014/main" id="{5B8C7E27-0A22-A72F-E850-90DE1522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5162550"/>
            <a:ext cx="13684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</a:p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  <a:p>
            <a:pPr algn="just">
              <a:defRPr/>
            </a:pPr>
            <a:endParaRPr lang="uk-UA" altLang="ru-RU" sz="12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uk-UA" altLang="ru-RU" sz="12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uk-UA" altLang="ru-RU" sz="12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7C9898AE-E19A-1384-AD8A-AA93B40642F0}"/>
              </a:ext>
            </a:extLst>
          </p:cNvPr>
          <p:cNvCxnSpPr/>
          <p:nvPr/>
        </p:nvCxnSpPr>
        <p:spPr>
          <a:xfrm flipH="1">
            <a:off x="1341438" y="4479925"/>
            <a:ext cx="407987" cy="3810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265684B2-4B58-BE3D-01BF-E51D97D379A3}"/>
              </a:ext>
            </a:extLst>
          </p:cNvPr>
          <p:cNvCxnSpPr/>
          <p:nvPr/>
        </p:nvCxnSpPr>
        <p:spPr>
          <a:xfrm>
            <a:off x="3263900" y="4503738"/>
            <a:ext cx="508000" cy="37941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627901C-C364-23D9-14A8-11CE9038292A}"/>
              </a:ext>
            </a:extLst>
          </p:cNvPr>
          <p:cNvSpPr txBox="1"/>
          <p:nvPr/>
        </p:nvSpPr>
        <p:spPr>
          <a:xfrm>
            <a:off x="949325" y="2524125"/>
            <a:ext cx="3190875" cy="1047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 родини, </a:t>
            </a:r>
          </a:p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яких виховується</a:t>
            </a:r>
          </a:p>
          <a:p>
            <a:pPr>
              <a:defRPr/>
            </a:pPr>
            <a:endParaRPr lang="uk-UA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866FDCB-F5E9-CB77-17E6-9CEA68A1E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50" y="323850"/>
            <a:ext cx="2863850" cy="295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145" name="Объект 1">
            <a:extLst>
              <a:ext uri="{FF2B5EF4-FFF2-40B4-BE49-F238E27FC236}">
                <a16:creationId xmlns:a16="http://schemas.microsoft.com/office/drawing/2014/main" id="{7153B627-1D49-F3F3-4708-4A71A1F73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6775" y="3716338"/>
            <a:ext cx="2568575" cy="2460625"/>
          </a:xfrm>
        </p:spPr>
        <p:txBody>
          <a:bodyPr/>
          <a:lstStyle/>
          <a:p>
            <a:r>
              <a:rPr lang="uk-UA" altLang="ru-RU">
                <a:solidFill>
                  <a:schemeClr val="bg1"/>
                </a:solidFill>
              </a:rPr>
              <a:t>фото</a:t>
            </a:r>
            <a:endParaRPr lang="ru-RU" altLang="ru-RU">
              <a:solidFill>
                <a:schemeClr val="bg1"/>
              </a:solidFill>
            </a:endParaRPr>
          </a:p>
        </p:txBody>
      </p:sp>
      <p:pic>
        <p:nvPicPr>
          <p:cNvPr id="48146" name="Рисунок 2">
            <a:extLst>
              <a:ext uri="{FF2B5EF4-FFF2-40B4-BE49-F238E27FC236}">
                <a16:creationId xmlns:a16="http://schemas.microsoft.com/office/drawing/2014/main" id="{448982D3-CD33-5CAB-252C-76EC674171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3579813"/>
            <a:ext cx="2863850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E8CFFD3-B890-03F9-EF9E-B7B625763338}"/>
              </a:ext>
            </a:extLst>
          </p:cNvPr>
          <p:cNvSpPr/>
          <p:nvPr/>
        </p:nvSpPr>
        <p:spPr>
          <a:xfrm>
            <a:off x="0" y="292785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раннє втручання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9157" name="Rectangle 1">
            <a:extLst>
              <a:ext uri="{FF2B5EF4-FFF2-40B4-BE49-F238E27FC236}">
                <a16:creationId xmlns:a16="http://schemas.microsoft.com/office/drawing/2014/main" id="{F9533216-5E5D-F7B2-3410-0EB31072A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49158" name="Rectangle 2">
            <a:extLst>
              <a:ext uri="{FF2B5EF4-FFF2-40B4-BE49-F238E27FC236}">
                <a16:creationId xmlns:a16="http://schemas.microsoft.com/office/drawing/2014/main" id="{F7654885-4F4F-996B-FABB-284179BBE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49162" name="Прямоугольник 4">
            <a:extLst>
              <a:ext uri="{FF2B5EF4-FFF2-40B4-BE49-F238E27FC236}">
                <a16:creationId xmlns:a16="http://schemas.microsoft.com/office/drawing/2014/main" id="{75BAC98A-B4A0-7414-D3E7-44F642EA8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206" y="4147393"/>
            <a:ext cx="865529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супровід сімей, які виховують дітей із порушенням розвитку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 родини в подоланні кризи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 дитини в природньому середовищі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сприяння  покращенню взаємодії дитини з членами родини та соціуму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рання інклюзія та сприяння адаптації дитини до дитячого садочка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23E58A0-AD8B-A8D2-624C-0D203FAFDEA0}"/>
              </a:ext>
            </a:extLst>
          </p:cNvPr>
          <p:cNvCxnSpPr/>
          <p:nvPr/>
        </p:nvCxnSpPr>
        <p:spPr>
          <a:xfrm>
            <a:off x="251520" y="4285089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164" name="TextBox 1">
            <a:extLst>
              <a:ext uri="{FF2B5EF4-FFF2-40B4-BE49-F238E27FC236}">
                <a16:creationId xmlns:a16="http://schemas.microsoft.com/office/drawing/2014/main" id="{54A2785A-4873-80F6-FFA0-FE22670C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757363"/>
            <a:ext cx="8497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запроваджена з вересня 2023 року </a:t>
            </a:r>
          </a:p>
          <a:p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(рішення виконавчого комітету ЖМР від 06.09.2023 № 1288)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EC9B113F-4D63-AAFF-7629-3D8968E6593E}"/>
              </a:ext>
            </a:extLst>
          </p:cNvPr>
          <p:cNvSpPr/>
          <p:nvPr/>
        </p:nvSpPr>
        <p:spPr>
          <a:xfrm>
            <a:off x="2663664" y="3003732"/>
            <a:ext cx="3960440" cy="850535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зміст послуги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A13612-18E5-07B6-BE25-A6145AA950A4}"/>
              </a:ext>
            </a:extLst>
          </p:cNvPr>
          <p:cNvSpPr/>
          <p:nvPr/>
        </p:nvSpPr>
        <p:spPr>
          <a:xfrm>
            <a:off x="-72516" y="-72008"/>
            <a:ext cx="9289032" cy="6957392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758EEA5-B534-3C21-6CBC-F5010D678142}"/>
              </a:ext>
            </a:extLst>
          </p:cNvPr>
          <p:cNvSpPr/>
          <p:nvPr/>
        </p:nvSpPr>
        <p:spPr>
          <a:xfrm>
            <a:off x="323850" y="692150"/>
            <a:ext cx="403225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4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КАТЕГОРІЇ ВПО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EEB03BB5-785E-AB0A-5BBA-57C3F8FF8F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60235"/>
              </p:ext>
            </p:extLst>
          </p:nvPr>
        </p:nvGraphicFramePr>
        <p:xfrm>
          <a:off x="4752466" y="885255"/>
          <a:ext cx="4139952" cy="2858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7281">
                  <a:extLst>
                    <a:ext uri="{9D8B030D-6E8A-4147-A177-3AD203B41FA5}">
                      <a16:colId xmlns:a16="http://schemas.microsoft.com/office/drawing/2014/main" val="4076065192"/>
                    </a:ext>
                  </a:extLst>
                </a:gridCol>
                <a:gridCol w="1432671">
                  <a:extLst>
                    <a:ext uri="{9D8B030D-6E8A-4147-A177-3AD203B41FA5}">
                      <a16:colId xmlns:a16="http://schemas.microsoft.com/office/drawing/2014/main" val="3653156975"/>
                    </a:ext>
                  </a:extLst>
                </a:gridCol>
              </a:tblGrid>
              <a:tr h="506355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категорія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68567" marR="68567" marT="34280" marB="34280">
                    <a:solidFill>
                      <a:srgbClr val="3579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68567" marR="68567" marT="34280" marB="34280">
                    <a:solidFill>
                      <a:srgbClr val="3579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19729"/>
                  </a:ext>
                </a:extLst>
              </a:tr>
              <a:tr h="531510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працездатні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9155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extLst>
                  <a:ext uri="{0D108BD9-81ED-4DB2-BD59-A6C34878D82A}">
                    <a16:rowId xmlns:a16="http://schemas.microsoft.com/office/drawing/2014/main" val="3087416358"/>
                  </a:ext>
                </a:extLst>
              </a:tr>
              <a:tr h="641784">
                <a:tc>
                  <a:txBody>
                    <a:bodyPr/>
                    <a:lstStyle/>
                    <a:p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енсіонери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extLst>
                  <a:ext uri="{0D108BD9-81ED-4DB2-BD59-A6C34878D82A}">
                    <a16:rowId xmlns:a16="http://schemas.microsoft.com/office/drawing/2014/main" val="3387328123"/>
                  </a:ext>
                </a:extLst>
              </a:tr>
              <a:tr h="647598">
                <a:tc>
                  <a:txBody>
                    <a:bodyPr/>
                    <a:lstStyle/>
                    <a:p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соби </a:t>
                      </a: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інвалідністю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extLst>
                  <a:ext uri="{0D108BD9-81ED-4DB2-BD59-A6C34878D82A}">
                    <a16:rowId xmlns:a16="http://schemas.microsoft.com/office/drawing/2014/main" val="1081377204"/>
                  </a:ext>
                </a:extLst>
              </a:tr>
              <a:tr h="531510">
                <a:tc>
                  <a:txBody>
                    <a:bodyPr/>
                    <a:lstStyle/>
                    <a:p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іти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280" marB="34280"/>
                </a:tc>
                <a:extLst>
                  <a:ext uri="{0D108BD9-81ED-4DB2-BD59-A6C34878D82A}">
                    <a16:rowId xmlns:a16="http://schemas.microsoft.com/office/drawing/2014/main" val="952248559"/>
                  </a:ext>
                </a:extLst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53253535"/>
              </p:ext>
            </p:extLst>
          </p:nvPr>
        </p:nvGraphicFramePr>
        <p:xfrm>
          <a:off x="148326" y="1412776"/>
          <a:ext cx="6069632" cy="5017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817936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5AA577-A340-B565-DBD4-A38CDEC99D6E}"/>
              </a:ext>
            </a:extLst>
          </p:cNvPr>
          <p:cNvSpPr/>
          <p:nvPr/>
        </p:nvSpPr>
        <p:spPr>
          <a:xfrm>
            <a:off x="0" y="317793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раннє втручання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1205" name="Rectangle 1">
            <a:extLst>
              <a:ext uri="{FF2B5EF4-FFF2-40B4-BE49-F238E27FC236}">
                <a16:creationId xmlns:a16="http://schemas.microsoft.com/office/drawing/2014/main" id="{F10DA591-7911-8F79-9862-C2C922D80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51206" name="Rectangle 2">
            <a:extLst>
              <a:ext uri="{FF2B5EF4-FFF2-40B4-BE49-F238E27FC236}">
                <a16:creationId xmlns:a16="http://schemas.microsoft.com/office/drawing/2014/main" id="{1B05014A-2F29-B1BB-6D18-AA565B678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1D7CC78E-B8AA-38E7-49E6-3655475A2B07}"/>
              </a:ext>
            </a:extLst>
          </p:cNvPr>
          <p:cNvSpPr/>
          <p:nvPr/>
        </p:nvSpPr>
        <p:spPr>
          <a:xfrm>
            <a:off x="462865" y="1797852"/>
            <a:ext cx="3677087" cy="1847172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надається фахівцями </a:t>
            </a:r>
            <a:r>
              <a:rPr lang="uk-UA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мультидисциплінарної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команди</a:t>
            </a: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DCD813C9-AADD-0938-387F-E4B2CE6E10E6}"/>
              </a:ext>
            </a:extLst>
          </p:cNvPr>
          <p:cNvSpPr/>
          <p:nvPr/>
        </p:nvSpPr>
        <p:spPr>
          <a:xfrm>
            <a:off x="5076056" y="1797852"/>
            <a:ext cx="3600400" cy="1847172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/>
          </a:p>
          <a:p>
            <a:pPr algn="ctr"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отримувачів послуги відносяться сім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’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ї, у яких діти </a:t>
            </a:r>
          </a:p>
          <a:p>
            <a:pPr algn="ctr">
              <a:defRPr/>
            </a:pPr>
            <a:endParaRPr lang="uk-UA" b="1" dirty="0"/>
          </a:p>
        </p:txBody>
      </p:sp>
      <p:sp>
        <p:nvSpPr>
          <p:cNvPr id="51213" name="Прямоугольник 4">
            <a:extLst>
              <a:ext uri="{FF2B5EF4-FFF2-40B4-BE49-F238E27FC236}">
                <a16:creationId xmlns:a16="http://schemas.microsoft.com/office/drawing/2014/main" id="{EB3852D4-4086-8E29-2BA5-A89C29F9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873500"/>
            <a:ext cx="33194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вчитель-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реабілітолог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практичний психолог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вчитель-логопед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лікар-невролог дитячий</a:t>
            </a:r>
          </a:p>
        </p:txBody>
      </p:sp>
      <p:sp>
        <p:nvSpPr>
          <p:cNvPr id="51214" name="Прямоугольник 5">
            <a:extLst>
              <a:ext uri="{FF2B5EF4-FFF2-40B4-BE49-F238E27FC236}">
                <a16:creationId xmlns:a16="http://schemas.microsoft.com/office/drawing/2014/main" id="{5E1788F9-0281-0E4C-D334-9EA882325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211638"/>
            <a:ext cx="4248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 від 0 до 4 років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мають порушення розвитку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77D9D55-1220-31C7-080F-5EDBFF808AF8}"/>
              </a:ext>
            </a:extLst>
          </p:cNvPr>
          <p:cNvCxnSpPr/>
          <p:nvPr/>
        </p:nvCxnSpPr>
        <p:spPr>
          <a:xfrm>
            <a:off x="4348163" y="3789363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5F523E-B3CD-0944-880A-0E952C8799C8}"/>
              </a:ext>
            </a:extLst>
          </p:cNvPr>
          <p:cNvSpPr/>
          <p:nvPr/>
        </p:nvSpPr>
        <p:spPr>
          <a:xfrm>
            <a:off x="-1" y="-27010"/>
            <a:ext cx="9137095" cy="194384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соціальних служб ЖМР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2229" name="Picture 15" descr="Телефон animated icon">
            <a:extLst>
              <a:ext uri="{FF2B5EF4-FFF2-40B4-BE49-F238E27FC236}">
                <a16:creationId xmlns:a16="http://schemas.microsoft.com/office/drawing/2014/main" id="{A9F9E22B-552A-4E81-EABF-637CBD209F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19325"/>
            <a:ext cx="8048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11" descr="Сообщение animated icon">
            <a:extLst>
              <a:ext uri="{FF2B5EF4-FFF2-40B4-BE49-F238E27FC236}">
                <a16:creationId xmlns:a16="http://schemas.microsoft.com/office/drawing/2014/main" id="{8ABF9B62-E4C7-13A0-9E51-A98E25FB5C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05025"/>
            <a:ext cx="9382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109" descr="Каодаизм">
            <a:extLst>
              <a:ext uri="{FF2B5EF4-FFF2-40B4-BE49-F238E27FC236}">
                <a16:creationId xmlns:a16="http://schemas.microsoft.com/office/drawing/2014/main" id="{EAE460B4-1BF8-FEAC-0C26-D028485A41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4090988"/>
            <a:ext cx="8874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105" descr="Университет">
            <a:extLst>
              <a:ext uri="{FF2B5EF4-FFF2-40B4-BE49-F238E27FC236}">
                <a16:creationId xmlns:a16="http://schemas.microsoft.com/office/drawing/2014/main" id="{44A4E4DA-49C3-230B-BA9C-1C679EFC6E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2070100"/>
            <a:ext cx="787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лок-схема: знак завершения 3">
            <a:extLst>
              <a:ext uri="{FF2B5EF4-FFF2-40B4-BE49-F238E27FC236}">
                <a16:creationId xmlns:a16="http://schemas.microsoft.com/office/drawing/2014/main" id="{C0C2558A-85BC-F0BF-5C7F-B3AEA3927287}"/>
              </a:ext>
            </a:extLst>
          </p:cNvPr>
          <p:cNvSpPr/>
          <p:nvPr/>
        </p:nvSpPr>
        <p:spPr>
          <a:xfrm>
            <a:off x="235489" y="2829425"/>
            <a:ext cx="1985171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2236" name="TextBox 5">
            <a:extLst>
              <a:ext uri="{FF2B5EF4-FFF2-40B4-BE49-F238E27FC236}">
                <a16:creationId xmlns:a16="http://schemas.microsoft.com/office/drawing/2014/main" id="{42BC6EAD-C9F8-A219-274F-3494A699F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3924300"/>
            <a:ext cx="2232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</a:t>
            </a: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 Польова, 8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знак завершения 24">
            <a:extLst>
              <a:ext uri="{FF2B5EF4-FFF2-40B4-BE49-F238E27FC236}">
                <a16:creationId xmlns:a16="http://schemas.microsoft.com/office/drawing/2014/main" id="{26CACAF5-433D-5D5A-4889-62CD239DAA3D}"/>
              </a:ext>
            </a:extLst>
          </p:cNvPr>
          <p:cNvSpPr/>
          <p:nvPr/>
        </p:nvSpPr>
        <p:spPr>
          <a:xfrm>
            <a:off x="2220660" y="4902953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директор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знак завершения 28">
            <a:extLst>
              <a:ext uri="{FF2B5EF4-FFF2-40B4-BE49-F238E27FC236}">
                <a16:creationId xmlns:a16="http://schemas.microsoft.com/office/drawing/2014/main" id="{A48AC2B6-1369-77BD-F219-A4E4DB203B37}"/>
              </a:ext>
            </a:extLst>
          </p:cNvPr>
          <p:cNvSpPr/>
          <p:nvPr/>
        </p:nvSpPr>
        <p:spPr>
          <a:xfrm>
            <a:off x="3492458" y="2831745"/>
            <a:ext cx="2053501" cy="94734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контактний номер телефону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Блок-схема: знак завершения 29">
            <a:extLst>
              <a:ext uri="{FF2B5EF4-FFF2-40B4-BE49-F238E27FC236}">
                <a16:creationId xmlns:a16="http://schemas.microsoft.com/office/drawing/2014/main" id="{B7125FE9-A0A0-B243-1B81-1F46B65C7831}"/>
              </a:ext>
            </a:extLst>
          </p:cNvPr>
          <p:cNvSpPr/>
          <p:nvPr/>
        </p:nvSpPr>
        <p:spPr>
          <a:xfrm>
            <a:off x="6810178" y="2829425"/>
            <a:ext cx="1918238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електроннаадреса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2246" name="TextBox 6">
            <a:extLst>
              <a:ext uri="{FF2B5EF4-FFF2-40B4-BE49-F238E27FC236}">
                <a16:creationId xmlns:a16="http://schemas.microsoft.com/office/drawing/2014/main" id="{90F345BB-1BE3-0FBD-6BC6-5FDA1C444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38" y="5845175"/>
            <a:ext cx="1636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Юрченко </a:t>
            </a:r>
          </a:p>
          <a:p>
            <a:pPr algn="ctr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Ольга Іванівна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47" name="TextBox 8">
            <a:extLst>
              <a:ext uri="{FF2B5EF4-FFF2-40B4-BE49-F238E27FC236}">
                <a16:creationId xmlns:a16="http://schemas.microsoft.com/office/drawing/2014/main" id="{1D72EDEE-1AA2-DA80-513C-F09A97F74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3989388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38(063) 3546520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лок-схема: знак завершения 30">
            <a:extLst>
              <a:ext uri="{FF2B5EF4-FFF2-40B4-BE49-F238E27FC236}">
                <a16:creationId xmlns:a16="http://schemas.microsoft.com/office/drawing/2014/main" id="{FD02C557-C9B0-7963-73BE-BF93B55DA6BA}"/>
              </a:ext>
            </a:extLst>
          </p:cNvPr>
          <p:cNvSpPr/>
          <p:nvPr/>
        </p:nvSpPr>
        <p:spPr>
          <a:xfrm>
            <a:off x="5436096" y="4874527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торінка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Facebook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2251" name="TextBox 9">
            <a:extLst>
              <a:ext uri="{FF2B5EF4-FFF2-40B4-BE49-F238E27FC236}">
                <a16:creationId xmlns:a16="http://schemas.microsoft.com/office/drawing/2014/main" id="{FDB510B3-FBA3-2794-27FF-91B99F793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8" y="3924300"/>
            <a:ext cx="2366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mcss@zt-rada.gov.ua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52" name="Picture 7" descr="Нажмите animated icon">
            <a:extLst>
              <a:ext uri="{FF2B5EF4-FFF2-40B4-BE49-F238E27FC236}">
                <a16:creationId xmlns:a16="http://schemas.microsoft.com/office/drawing/2014/main" id="{6EA3C227-39C5-C826-BB7A-A471B84088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63" y="4051300"/>
            <a:ext cx="9556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53" name="TextBox 10">
            <a:extLst>
              <a:ext uri="{FF2B5EF4-FFF2-40B4-BE49-F238E27FC236}">
                <a16:creationId xmlns:a16="http://schemas.microsoft.com/office/drawing/2014/main" id="{26B4DAAF-87FB-2F19-A34F-75F815CE7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13" y="5862638"/>
            <a:ext cx="424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www.facebook.com/groups/zmcssmr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Блок-схема: альтернативный процесс 21">
            <a:extLst>
              <a:ext uri="{FF2B5EF4-FFF2-40B4-BE49-F238E27FC236}">
                <a16:creationId xmlns:a16="http://schemas.microsoft.com/office/drawing/2014/main" id="{014BABE3-BC55-BF28-FB16-F4F4BC2A3115}"/>
              </a:ext>
            </a:extLst>
          </p:cNvPr>
          <p:cNvSpPr/>
          <p:nvPr/>
        </p:nvSpPr>
        <p:spPr>
          <a:xfrm>
            <a:off x="719032" y="1390753"/>
            <a:ext cx="2059198" cy="63874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B39F714F-19CC-195E-70A4-B0DD9DDCB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684" y="1383788"/>
            <a:ext cx="2469034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«Служба соціальної підтримки сім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4" name="Блок-схема: альтернативный процесс 23">
            <a:extLst>
              <a:ext uri="{FF2B5EF4-FFF2-40B4-BE49-F238E27FC236}">
                <a16:creationId xmlns:a16="http://schemas.microsoft.com/office/drawing/2014/main" id="{1859673F-50D5-975C-A861-D079B536CDD1}"/>
              </a:ext>
            </a:extLst>
          </p:cNvPr>
          <p:cNvSpPr/>
          <p:nvPr/>
        </p:nvSpPr>
        <p:spPr>
          <a:xfrm>
            <a:off x="3395682" y="1314506"/>
            <a:ext cx="2244592" cy="68800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511BE62A-527C-09D9-BC9F-5B75B8E26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2093" y="1368233"/>
            <a:ext cx="20598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«Юридична служба»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7" name="Блок-схема: альтернативный процесс 26">
            <a:extLst>
              <a:ext uri="{FF2B5EF4-FFF2-40B4-BE49-F238E27FC236}">
                <a16:creationId xmlns:a16="http://schemas.microsoft.com/office/drawing/2014/main" id="{6C7C62BB-BF93-889D-90D2-E8A70002FC9E}"/>
              </a:ext>
            </a:extLst>
          </p:cNvPr>
          <p:cNvSpPr/>
          <p:nvPr/>
        </p:nvSpPr>
        <p:spPr>
          <a:xfrm>
            <a:off x="6350607" y="1321172"/>
            <a:ext cx="2244592" cy="681342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75EA1C29-41DE-689A-9B20-14B0CE699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726" y="1433049"/>
            <a:ext cx="23374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«Служба психологічної підтримки»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альтернативный процесс 28">
            <a:extLst>
              <a:ext uri="{FF2B5EF4-FFF2-40B4-BE49-F238E27FC236}">
                <a16:creationId xmlns:a16="http://schemas.microsoft.com/office/drawing/2014/main" id="{DEBF2D79-4935-E10F-D4A0-D96D1F30BE30}"/>
              </a:ext>
            </a:extLst>
          </p:cNvPr>
          <p:cNvSpPr/>
          <p:nvPr/>
        </p:nvSpPr>
        <p:spPr>
          <a:xfrm>
            <a:off x="165674" y="2772812"/>
            <a:ext cx="2832869" cy="3229965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0A32A89E-18A9-AD8F-3C6A-028B61F30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48" y="2832735"/>
            <a:ext cx="242188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«Мобільна бригада соціально-психологічної допомоги особам, які постраждали від домашнього насильства та/або насильства за ознакою статі» </a:t>
            </a:r>
          </a:p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(функціонує за підтримки 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UNFPA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Фонду ООН у галузі народонаселення) </a:t>
            </a:r>
            <a:endParaRPr lang="uk-UA" alt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1" name="Блок-схема: альтернативный процесс 30">
            <a:extLst>
              <a:ext uri="{FF2B5EF4-FFF2-40B4-BE49-F238E27FC236}">
                <a16:creationId xmlns:a16="http://schemas.microsoft.com/office/drawing/2014/main" id="{7DD09339-D80B-9529-6789-FC9A8A2820AB}"/>
              </a:ext>
            </a:extLst>
          </p:cNvPr>
          <p:cNvSpPr/>
          <p:nvPr/>
        </p:nvSpPr>
        <p:spPr>
          <a:xfrm>
            <a:off x="6331153" y="2261758"/>
            <a:ext cx="2563610" cy="229009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TextBox 2">
            <a:extLst>
              <a:ext uri="{FF2B5EF4-FFF2-40B4-BE49-F238E27FC236}">
                <a16:creationId xmlns:a16="http://schemas.microsoft.com/office/drawing/2014/main" id="{E42FA234-A325-1CDA-90EA-F6C949C07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678" y="2429364"/>
            <a:ext cx="22431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«Служба соціальної допомоги Захисникам та Захисницям України та їх сім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ям, сім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 загиблих при виконанні службових </a:t>
            </a:r>
            <a:r>
              <a:rPr lang="uk-UA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язків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3" name="Блок-схема: альтернативный процесс 32">
            <a:extLst>
              <a:ext uri="{FF2B5EF4-FFF2-40B4-BE49-F238E27FC236}">
                <a16:creationId xmlns:a16="http://schemas.microsoft.com/office/drawing/2014/main" id="{BA42A2C9-6522-014E-AE46-042C3CEABD56}"/>
              </a:ext>
            </a:extLst>
          </p:cNvPr>
          <p:cNvSpPr/>
          <p:nvPr/>
        </p:nvSpPr>
        <p:spPr>
          <a:xfrm>
            <a:off x="3358503" y="4591268"/>
            <a:ext cx="2681704" cy="217397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TextBox 2">
            <a:extLst>
              <a:ext uri="{FF2B5EF4-FFF2-40B4-BE49-F238E27FC236}">
                <a16:creationId xmlns:a16="http://schemas.microsoft.com/office/drawing/2014/main" id="{5BAC29D3-F941-1AB1-7C3F-578923D7D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2093" y="4625238"/>
            <a:ext cx="2473325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«Служба соціальної підтримки дітей-сиріт, дітей, позбавлених батьківського піклування, осіб з їх числа; попередження раннього соціального сирітства»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5" name="Блок-схема: альтернативный процесс 34">
            <a:extLst>
              <a:ext uri="{FF2B5EF4-FFF2-40B4-BE49-F238E27FC236}">
                <a16:creationId xmlns:a16="http://schemas.microsoft.com/office/drawing/2014/main" id="{45E629C5-9DBC-23F2-69D6-6CD175EF0C0F}"/>
              </a:ext>
            </a:extLst>
          </p:cNvPr>
          <p:cNvSpPr/>
          <p:nvPr/>
        </p:nvSpPr>
        <p:spPr>
          <a:xfrm>
            <a:off x="6331153" y="4978707"/>
            <a:ext cx="2476189" cy="177599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2933F213-E5F2-A610-5540-4CA6B8294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6945" y="5081686"/>
            <a:ext cx="22320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«Служба 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«Телефонна ветеранська лінія» Житомирської міської територіальної </a:t>
            </a:r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громади»</a:t>
            </a:r>
            <a:endParaRPr lang="uk-UA" alt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963423F-8908-96AC-1EE8-8F3A669EC7A3}"/>
              </a:ext>
            </a:extLst>
          </p:cNvPr>
          <p:cNvSpPr/>
          <p:nvPr/>
        </p:nvSpPr>
        <p:spPr>
          <a:xfrm>
            <a:off x="0" y="-7605"/>
            <a:ext cx="9144000" cy="1313467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соціальних служб ЖМР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0" name="Блок-схема: альтернативный процесс 39">
            <a:extLst>
              <a:ext uri="{FF2B5EF4-FFF2-40B4-BE49-F238E27FC236}">
                <a16:creationId xmlns:a16="http://schemas.microsoft.com/office/drawing/2014/main" id="{321E98B0-3467-43F6-3C8A-ECF06C20B11F}"/>
              </a:ext>
            </a:extLst>
          </p:cNvPr>
          <p:cNvSpPr/>
          <p:nvPr/>
        </p:nvSpPr>
        <p:spPr>
          <a:xfrm>
            <a:off x="3358503" y="2268241"/>
            <a:ext cx="2681704" cy="211955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F9955797-F9B3-3C90-4149-207D11F89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2093" y="2451100"/>
            <a:ext cx="24733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«Денний центр соціально-психологічної допомоги особам, які постраждали від домашнього насильства за ознакою статі»  </a:t>
            </a:r>
          </a:p>
          <a:p>
            <a:pPr>
              <a:defRPr/>
            </a:pPr>
            <a:endParaRPr lang="uk-UA" alt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65F6919-F535-75D6-2FD7-2889FD89C9D8}"/>
              </a:ext>
            </a:extLst>
          </p:cNvPr>
          <p:cNvSpPr/>
          <p:nvPr/>
        </p:nvSpPr>
        <p:spPr>
          <a:xfrm>
            <a:off x="0" y="-1"/>
            <a:ext cx="9144000" cy="1458343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соціальних служб ЖМР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4277" name="Rectangle 1">
            <a:extLst>
              <a:ext uri="{FF2B5EF4-FFF2-40B4-BE49-F238E27FC236}">
                <a16:creationId xmlns:a16="http://schemas.microsoft.com/office/drawing/2014/main" id="{648D2EF9-1482-78A1-72BF-FB3267261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54278" name="Rectangle 2">
            <a:extLst>
              <a:ext uri="{FF2B5EF4-FFF2-40B4-BE49-F238E27FC236}">
                <a16:creationId xmlns:a16="http://schemas.microsoft.com/office/drawing/2014/main" id="{B14858EB-4A95-4B06-B33C-1775D9FB6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C3F2DFC6-5E0B-D349-1FE1-93B3A12CD430}"/>
              </a:ext>
            </a:extLst>
          </p:cNvPr>
          <p:cNvSpPr/>
          <p:nvPr/>
        </p:nvSpPr>
        <p:spPr>
          <a:xfrm>
            <a:off x="1583668" y="2752863"/>
            <a:ext cx="5976664" cy="604129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  послуги надаються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5D4FA167-3312-07B8-96BD-CB00BAE59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789" y="3564791"/>
            <a:ext cx="844411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сім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ям/особам, які перебувають в СЖО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сім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ям/особам, які виховують дітей-сиріт та дітей, позбавлених батьківського піклування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малозабезпеченим багатодітним родинам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 переміщеним особам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членам сімей загиблих (померлих) Захисників та Захисниць України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з числа дітей-сиріт та дітей, позбавлених батьківського піклування</a:t>
            </a: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F86EADFB-356B-4089-FF29-083BF6207CD9}"/>
              </a:ext>
            </a:extLst>
          </p:cNvPr>
          <p:cNvCxnSpPr>
            <a:cxnSpLocks/>
          </p:cNvCxnSpPr>
          <p:nvPr/>
        </p:nvCxnSpPr>
        <p:spPr>
          <a:xfrm>
            <a:off x="362703" y="3789040"/>
            <a:ext cx="0" cy="2418085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AE409A3-6EE7-73F3-1E6F-D7FFB907E594}"/>
              </a:ext>
            </a:extLst>
          </p:cNvPr>
          <p:cNvSpPr txBox="1"/>
          <p:nvPr/>
        </p:nvSpPr>
        <p:spPr>
          <a:xfrm>
            <a:off x="401638" y="1984375"/>
            <a:ext cx="8577262" cy="614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rgbClr val="155F71"/>
                </a:solidFill>
                <a:latin typeface="Arial Black" panose="020B0A04020102020204" pitchFamily="34" charset="0"/>
              </a:rPr>
              <a:t>перебуває на обліку </a:t>
            </a:r>
            <a:r>
              <a:rPr lang="uk-UA" sz="2400" dirty="0">
                <a:latin typeface="Arial Black" panose="020B0A04020102020204" pitchFamily="34" charset="0"/>
              </a:rPr>
              <a:t>470</a:t>
            </a:r>
            <a:r>
              <a:rPr lang="uk-UA" sz="24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uk-UA" sz="2400" dirty="0">
                <a:solidFill>
                  <a:srgbClr val="155F71"/>
                </a:solidFill>
                <a:latin typeface="Arial Black" panose="020B0A04020102020204" pitchFamily="34" charset="0"/>
              </a:rPr>
              <a:t>осіб/сімей</a:t>
            </a:r>
          </a:p>
          <a:p>
            <a:pPr>
              <a:defRPr/>
            </a:pPr>
            <a:r>
              <a:rPr lang="uk-UA" sz="1000" dirty="0">
                <a:solidFill>
                  <a:srgbClr val="155F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____________ </a:t>
            </a:r>
            <a:endParaRPr lang="ru-RU" sz="1000" dirty="0">
              <a:solidFill>
                <a:srgbClr val="155F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4288" name="TextBox 10">
            <a:extLst>
              <a:ext uri="{FF2B5EF4-FFF2-40B4-BE49-F238E27FC236}">
                <a16:creationId xmlns:a16="http://schemas.microsoft.com/office/drawing/2014/main" id="{48A99A03-452E-6B86-6E66-0C6AA530D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2320" y="1768475"/>
            <a:ext cx="1362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uk-UA" b="1" dirty="0">
                <a:latin typeface="Arial Black" panose="020B0604020202020204" pitchFamily="34" charset="0"/>
              </a:rPr>
              <a:t>ж 353</a:t>
            </a:r>
          </a:p>
          <a:p>
            <a:endParaRPr lang="uk-UA" altLang="uk-UA" sz="1200" b="1" dirty="0">
              <a:latin typeface="Arial Black" panose="020B0604020202020204" pitchFamily="34" charset="0"/>
            </a:endParaRPr>
          </a:p>
          <a:p>
            <a:r>
              <a:rPr lang="uk-UA" altLang="uk-UA" b="1" dirty="0">
                <a:latin typeface="Arial Black" panose="020B0604020202020204" pitchFamily="34" charset="0"/>
              </a:rPr>
              <a:t>ч 117</a:t>
            </a:r>
            <a:endParaRPr lang="ru-RU" altLang="uk-UA" b="1" dirty="0">
              <a:latin typeface="Arial Black" panose="020B0604020202020204" pitchFamily="34" charset="0"/>
            </a:endParaRPr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6803080" y="1934257"/>
            <a:ext cx="646597" cy="62498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rgbClr val="155F7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solidFill>
                <a:srgbClr val="155F7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0101A9E-D068-2CD1-7B50-98E06DF44BFB}"/>
              </a:ext>
            </a:extLst>
          </p:cNvPr>
          <p:cNvSpPr/>
          <p:nvPr/>
        </p:nvSpPr>
        <p:spPr>
          <a:xfrm>
            <a:off x="8028385" y="188640"/>
            <a:ext cx="936103" cy="648072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54CEF4-C092-4106-260B-276B6D62CD01}"/>
              </a:ext>
            </a:extLst>
          </p:cNvPr>
          <p:cNvSpPr/>
          <p:nvPr/>
        </p:nvSpPr>
        <p:spPr>
          <a:xfrm>
            <a:off x="395536" y="620688"/>
            <a:ext cx="6120680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4A6FC79-C043-A9AF-D8E8-6367A6ED0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417490"/>
              </p:ext>
            </p:extLst>
          </p:nvPr>
        </p:nvGraphicFramePr>
        <p:xfrm>
          <a:off x="539750" y="1033936"/>
          <a:ext cx="8064500" cy="56586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028943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1021503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1021503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992551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1161131">
                <a:tc>
                  <a:txBody>
                    <a:bodyPr/>
                    <a:lstStyle/>
                    <a:p>
                      <a:pPr algn="ctr"/>
                      <a:endParaRPr lang="uk-UA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соціальної 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послуги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63088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59044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2991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59044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59044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59044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сімей  у СЖО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584338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сімей, </a:t>
                      </a:r>
                      <a:r>
                        <a:rPr lang="uk-UA" sz="18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яких</a:t>
                      </a:r>
                      <a:r>
                        <a:rPr lang="uk-UA" sz="1800" b="1" baseline="0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виховуються діти-сироти та діти,            позбавлені батьківського піклування</a:t>
                      </a:r>
                      <a:r>
                        <a:rPr lang="uk-UA" sz="18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  <a:tr h="590447">
                <a:tc>
                  <a:txBody>
                    <a:bodyPr/>
                    <a:lstStyle/>
                    <a:p>
                      <a:r>
                        <a:rPr lang="uk-UA" sz="18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0878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0101A9E-D068-2CD1-7B50-98E06DF44BFB}"/>
              </a:ext>
            </a:extLst>
          </p:cNvPr>
          <p:cNvSpPr/>
          <p:nvPr/>
        </p:nvSpPr>
        <p:spPr>
          <a:xfrm>
            <a:off x="8028385" y="188640"/>
            <a:ext cx="936103" cy="648072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54CEF4-C092-4106-260B-276B6D62CD01}"/>
              </a:ext>
            </a:extLst>
          </p:cNvPr>
          <p:cNvSpPr/>
          <p:nvPr/>
        </p:nvSpPr>
        <p:spPr>
          <a:xfrm>
            <a:off x="323528" y="980728"/>
            <a:ext cx="5400600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4A6FC79-C043-A9AF-D8E8-6367A6ED0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694294"/>
              </p:ext>
            </p:extLst>
          </p:nvPr>
        </p:nvGraphicFramePr>
        <p:xfrm>
          <a:off x="573465" y="1240409"/>
          <a:ext cx="7920558" cy="52849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39182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974836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1091833">
                <a:tc>
                  <a:txBody>
                    <a:bodyPr/>
                    <a:lstStyle/>
                    <a:p>
                      <a:pPr algn="ctr"/>
                      <a:endParaRPr lang="uk-UA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соціальної 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послуги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762919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6" marB="45716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714017">
                <a:tc>
                  <a:txBody>
                    <a:bodyPr/>
                    <a:lstStyle/>
                    <a:p>
                      <a:r>
                        <a:rPr lang="uk-UA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71401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інтеграція та реінтеграція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714017">
                <a:tc>
                  <a:txBody>
                    <a:bodyPr/>
                    <a:lstStyle/>
                    <a:p>
                      <a:r>
                        <a:rPr lang="uk-U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представництво інтересів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574116">
                <a:tc>
                  <a:txBody>
                    <a:bodyPr/>
                    <a:lstStyle/>
                    <a:p>
                      <a:r>
                        <a:rPr lang="ru-RU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посередництво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2" marR="91432" marT="45716" marB="4571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  <a:tr h="714017">
                <a:tc>
                  <a:txBody>
                    <a:bodyPr/>
                    <a:lstStyle/>
                    <a:p>
                      <a:r>
                        <a:rPr lang="uk-UA" sz="1800" b="1" noProof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профілактика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6" marB="4571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087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6554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9D92E7-9085-1AF2-4479-583730E2C1F6}"/>
              </a:ext>
            </a:extLst>
          </p:cNvPr>
          <p:cNvSpPr/>
          <p:nvPr/>
        </p:nvSpPr>
        <p:spPr>
          <a:xfrm>
            <a:off x="117150" y="538872"/>
            <a:ext cx="8858249" cy="1224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3E61C5-F0AD-CA9F-3DD8-936A8A345E10}"/>
              </a:ext>
            </a:extLst>
          </p:cNvPr>
          <p:cNvSpPr/>
          <p:nvPr/>
        </p:nvSpPr>
        <p:spPr>
          <a:xfrm rot="10800000" flipV="1">
            <a:off x="798656" y="2114856"/>
            <a:ext cx="7495238" cy="494828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обласна організація Українського товариства сліпих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9D85790C-0ABE-7EE7-A2A4-FA7DD638E741}"/>
              </a:ext>
            </a:extLst>
          </p:cNvPr>
          <p:cNvSpPr/>
          <p:nvPr/>
        </p:nvSpPr>
        <p:spPr>
          <a:xfrm>
            <a:off x="237332" y="2086907"/>
            <a:ext cx="614362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 Black" panose="020B0A04020102020204" pitchFamily="34" charset="0"/>
              </a:rPr>
              <a:t>01</a:t>
            </a:r>
          </a:p>
        </p:txBody>
      </p:sp>
      <p:sp>
        <p:nvSpPr>
          <p:cNvPr id="57352" name="TextBox 2">
            <a:extLst>
              <a:ext uri="{FF2B5EF4-FFF2-40B4-BE49-F238E27FC236}">
                <a16:creationId xmlns:a16="http://schemas.microsoft.com/office/drawing/2014/main" id="{38FFBF74-08D3-F049-3B82-C02328805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66" y="760294"/>
            <a:ext cx="8858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uk-UA" sz="2800" b="1" dirty="0">
                <a:solidFill>
                  <a:srgbClr val="155F71"/>
                </a:solidFill>
                <a:latin typeface="Arial Black" panose="020B0604020202020204" pitchFamily="34" charset="0"/>
              </a:rPr>
              <a:t>надавачі соціальних послуг недержавного сектору </a:t>
            </a:r>
            <a:r>
              <a:rPr lang="uk-UA" altLang="uk-UA" sz="2800" b="1" dirty="0" smtClean="0">
                <a:solidFill>
                  <a:srgbClr val="155F71"/>
                </a:solidFill>
                <a:latin typeface="Arial Black" panose="020B0604020202020204" pitchFamily="34" charset="0"/>
              </a:rPr>
              <a:t>____ </a:t>
            </a:r>
            <a:endParaRPr lang="ru-RU" altLang="uk-UA" sz="2800" b="1" dirty="0">
              <a:solidFill>
                <a:srgbClr val="155F71"/>
              </a:solidFill>
              <a:latin typeface="Arial Black" panose="020B0604020202020204" pitchFamily="34" charset="0"/>
            </a:endParaRPr>
          </a:p>
        </p:txBody>
      </p:sp>
      <p:sp>
        <p:nvSpPr>
          <p:cNvPr id="57353" name="TextBox 4">
            <a:extLst>
              <a:ext uri="{FF2B5EF4-FFF2-40B4-BE49-F238E27FC236}">
                <a16:creationId xmlns:a16="http://schemas.microsoft.com/office/drawing/2014/main" id="{8E9968C2-BFF8-D329-0B34-444C801A6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988" y="2795588"/>
            <a:ext cx="72231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обласна організація Українського товариства глухих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0A276F0-EDC7-D677-FFE0-A3FE826F8DA2}"/>
              </a:ext>
            </a:extLst>
          </p:cNvPr>
          <p:cNvSpPr/>
          <p:nvPr/>
        </p:nvSpPr>
        <p:spPr>
          <a:xfrm rot="10800000" flipV="1">
            <a:off x="788391" y="3257483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міська дитяча громадська організація «Все робимо самі»</a:t>
            </a:r>
          </a:p>
          <a:p>
            <a:pPr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CABF1500-F793-4CAF-F80E-CE4A657924C0}"/>
              </a:ext>
            </a:extLst>
          </p:cNvPr>
          <p:cNvSpPr/>
          <p:nvPr/>
        </p:nvSpPr>
        <p:spPr>
          <a:xfrm>
            <a:off x="237331" y="3231692"/>
            <a:ext cx="614363" cy="5508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03</a:t>
            </a:r>
          </a:p>
        </p:txBody>
      </p:sp>
      <p:sp>
        <p:nvSpPr>
          <p:cNvPr id="57360" name="TextBox 36">
            <a:extLst>
              <a:ext uri="{FF2B5EF4-FFF2-40B4-BE49-F238E27FC236}">
                <a16:creationId xmlns:a16="http://schemas.microsoft.com/office/drawing/2014/main" id="{1752B6CE-ACCE-B8F8-11BC-591DCEBC6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94" y="3972696"/>
            <a:ext cx="7632700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обласна громадська організація «Милосердя»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32A04455-CB14-17E8-14EA-580BF3FBE39F}"/>
              </a:ext>
            </a:extLst>
          </p:cNvPr>
          <p:cNvSpPr/>
          <p:nvPr/>
        </p:nvSpPr>
        <p:spPr>
          <a:xfrm rot="10800000" flipV="1">
            <a:off x="788392" y="4492977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«Український фонд благодійництва»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16FC392E-8079-B806-DD38-4D62EA7D8BFC}"/>
              </a:ext>
            </a:extLst>
          </p:cNvPr>
          <p:cNvSpPr/>
          <p:nvPr/>
        </p:nvSpPr>
        <p:spPr>
          <a:xfrm>
            <a:off x="237331" y="4419976"/>
            <a:ext cx="614362" cy="5508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05</a:t>
            </a:r>
          </a:p>
        </p:txBody>
      </p:sp>
      <p:sp>
        <p:nvSpPr>
          <p:cNvPr id="57367" name="Прямоугольник 7">
            <a:extLst>
              <a:ext uri="{FF2B5EF4-FFF2-40B4-BE49-F238E27FC236}">
                <a16:creationId xmlns:a16="http://schemas.microsoft.com/office/drawing/2014/main" id="{0327E6E9-A529-7871-F1E1-832E00113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391" y="5197188"/>
            <a:ext cx="39941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Благодійний фонд «Людяність»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B23C8CB4-18D6-46DF-EB86-66F20E208803}"/>
              </a:ext>
            </a:extLst>
          </p:cNvPr>
          <p:cNvSpPr/>
          <p:nvPr/>
        </p:nvSpPr>
        <p:spPr>
          <a:xfrm>
            <a:off x="7903368" y="3853348"/>
            <a:ext cx="614363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04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C2753664-74D8-16A8-2325-B485F12C3822}"/>
              </a:ext>
            </a:extLst>
          </p:cNvPr>
          <p:cNvSpPr/>
          <p:nvPr/>
        </p:nvSpPr>
        <p:spPr>
          <a:xfrm rot="10800000" flipV="1">
            <a:off x="788392" y="5633662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«Благодійний фонд «БГВ»</a:t>
            </a: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C5FD6B49-D1BE-97E0-6CFB-B2199A980041}"/>
              </a:ext>
            </a:extLst>
          </p:cNvPr>
          <p:cNvSpPr/>
          <p:nvPr/>
        </p:nvSpPr>
        <p:spPr>
          <a:xfrm>
            <a:off x="7903368" y="5041298"/>
            <a:ext cx="614363" cy="5508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06</a:t>
            </a:r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7A5A60B0-4BA9-B5F2-88BD-B40CE48DAE02}"/>
              </a:ext>
            </a:extLst>
          </p:cNvPr>
          <p:cNvSpPr/>
          <p:nvPr/>
        </p:nvSpPr>
        <p:spPr>
          <a:xfrm>
            <a:off x="237331" y="5589240"/>
            <a:ext cx="614363" cy="5508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07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3C972758-E680-1C4F-DD66-C6EFB8AA0DBF}"/>
              </a:ext>
            </a:extLst>
          </p:cNvPr>
          <p:cNvSpPr/>
          <p:nvPr/>
        </p:nvSpPr>
        <p:spPr>
          <a:xfrm>
            <a:off x="7903368" y="2689702"/>
            <a:ext cx="614362" cy="5000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02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8B7B390-E8BA-E0C2-D0CD-7BF1792BD8AD}"/>
              </a:ext>
            </a:extLst>
          </p:cNvPr>
          <p:cNvSpPr/>
          <p:nvPr/>
        </p:nvSpPr>
        <p:spPr>
          <a:xfrm>
            <a:off x="106884" y="394726"/>
            <a:ext cx="8894241" cy="1191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A6AF7C81-D59B-AD0A-51C0-176D5D379D2B}"/>
              </a:ext>
            </a:extLst>
          </p:cNvPr>
          <p:cNvSpPr/>
          <p:nvPr/>
        </p:nvSpPr>
        <p:spPr>
          <a:xfrm rot="10800000" flipV="1">
            <a:off x="661985" y="1895073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uk-UA" alt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«Благодійний фонд «СПРАВЖНІ УКРАЇНЦІ»</a:t>
            </a:r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A12988A1-CBB1-2322-6350-AA54A9B5A51F}"/>
              </a:ext>
            </a:extLst>
          </p:cNvPr>
          <p:cNvSpPr/>
          <p:nvPr/>
        </p:nvSpPr>
        <p:spPr>
          <a:xfrm>
            <a:off x="307627" y="1891515"/>
            <a:ext cx="614363" cy="5508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08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E42DDF-9B71-4D84-2B48-DE094C0C2900}"/>
              </a:ext>
            </a:extLst>
          </p:cNvPr>
          <p:cNvSpPr/>
          <p:nvPr/>
        </p:nvSpPr>
        <p:spPr>
          <a:xfrm rot="10800000" flipV="1">
            <a:off x="675325" y="3246767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defRPr/>
            </a:pP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alt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«Благодійний фонд «Банк добра»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7738660-E313-FA42-F156-EACBECD4C102}"/>
              </a:ext>
            </a:extLst>
          </p:cNvPr>
          <p:cNvSpPr/>
          <p:nvPr/>
        </p:nvSpPr>
        <p:spPr>
          <a:xfrm rot="10800000" flipV="1">
            <a:off x="654764" y="4705887"/>
            <a:ext cx="7567246" cy="479586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Громадська організація «Авенір»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21C8B97A-C371-E953-D58D-81A686B6144F}"/>
              </a:ext>
            </a:extLst>
          </p:cNvPr>
          <p:cNvSpPr/>
          <p:nvPr/>
        </p:nvSpPr>
        <p:spPr>
          <a:xfrm>
            <a:off x="7815720" y="3959368"/>
            <a:ext cx="614362" cy="5508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11</a:t>
            </a: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5529B625-133A-458C-A8C7-8926161E8C22}"/>
              </a:ext>
            </a:extLst>
          </p:cNvPr>
          <p:cNvSpPr/>
          <p:nvPr/>
        </p:nvSpPr>
        <p:spPr>
          <a:xfrm>
            <a:off x="7815720" y="2539762"/>
            <a:ext cx="614362" cy="5508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09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D0F6291A-C411-A555-A795-2E84A1090C72}"/>
              </a:ext>
            </a:extLst>
          </p:cNvPr>
          <p:cNvSpPr/>
          <p:nvPr/>
        </p:nvSpPr>
        <p:spPr>
          <a:xfrm>
            <a:off x="307627" y="4678187"/>
            <a:ext cx="614363" cy="5508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12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F1F14A7B-F437-C64E-8771-9D5CF85663F4}"/>
              </a:ext>
            </a:extLst>
          </p:cNvPr>
          <p:cNvSpPr/>
          <p:nvPr/>
        </p:nvSpPr>
        <p:spPr>
          <a:xfrm>
            <a:off x="307628" y="3234188"/>
            <a:ext cx="614362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58394" name="Прямоугольник 8">
            <a:extLst>
              <a:ext uri="{FF2B5EF4-FFF2-40B4-BE49-F238E27FC236}">
                <a16:creationId xmlns:a16="http://schemas.microsoft.com/office/drawing/2014/main" id="{33B5DAAB-84F4-A743-4088-1F8A2611380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61619" y="2704627"/>
            <a:ext cx="72580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«Благодійний фонд «</a:t>
            </a:r>
            <a:r>
              <a:rPr lang="uk-UA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Карітас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-Житомир»</a:t>
            </a:r>
          </a:p>
        </p:txBody>
      </p:sp>
      <p:sp>
        <p:nvSpPr>
          <p:cNvPr id="58395" name="Прямоугольник 10">
            <a:extLst>
              <a:ext uri="{FF2B5EF4-FFF2-40B4-BE49-F238E27FC236}">
                <a16:creationId xmlns:a16="http://schemas.microsoft.com/office/drawing/2014/main" id="{C9EFAC68-49ED-E9A0-45BE-AE4BAC0A8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288" y="5475876"/>
            <a:ext cx="7224712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</a:t>
            </a:r>
            <a:endParaRPr lang="uk-UA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uk-UA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Благодійний фонд «ШТАБ ДОПОМОГИ ЖИТОМИР»</a:t>
            </a:r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BF3CF765-D746-3417-A77C-49832E07D27B}"/>
              </a:ext>
            </a:extLst>
          </p:cNvPr>
          <p:cNvSpPr/>
          <p:nvPr/>
        </p:nvSpPr>
        <p:spPr>
          <a:xfrm>
            <a:off x="7815720" y="5378973"/>
            <a:ext cx="614363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13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8399" name="Прямоугольник 3">
            <a:extLst>
              <a:ext uri="{FF2B5EF4-FFF2-40B4-BE49-F238E27FC236}">
                <a16:creationId xmlns:a16="http://schemas.microsoft.com/office/drawing/2014/main" id="{219241EB-29CB-D861-8F9E-CBA5E0601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19" y="4053037"/>
            <a:ext cx="75676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обласна організація Товариства Червоного Хреста України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D2E7F2B-F677-FB90-8114-885810759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596866"/>
            <a:ext cx="8858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uk-UA" sz="2800" b="1" dirty="0">
                <a:solidFill>
                  <a:srgbClr val="155F71"/>
                </a:solidFill>
                <a:latin typeface="Arial Black" panose="020B0604020202020204" pitchFamily="34" charset="0"/>
              </a:rPr>
              <a:t>надавачі соціальних послуг недержавного сектору </a:t>
            </a:r>
            <a:r>
              <a:rPr lang="uk-UA" altLang="uk-UA" sz="2800" b="1" dirty="0" smtClean="0">
                <a:solidFill>
                  <a:srgbClr val="155F71"/>
                </a:solidFill>
                <a:latin typeface="Arial Black" panose="020B0604020202020204" pitchFamily="34" charset="0"/>
              </a:rPr>
              <a:t>____ </a:t>
            </a:r>
            <a:endParaRPr lang="ru-RU" altLang="uk-UA" sz="2800" b="1" dirty="0">
              <a:solidFill>
                <a:srgbClr val="155F71"/>
              </a:solidFill>
              <a:latin typeface="Arial Black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86F6E4A-9360-0604-06FF-A99AF994E117}"/>
              </a:ext>
            </a:extLst>
          </p:cNvPr>
          <p:cNvSpPr/>
          <p:nvPr/>
        </p:nvSpPr>
        <p:spPr>
          <a:xfrm>
            <a:off x="0" y="-6556"/>
            <a:ext cx="9137095" cy="13681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ЖОГО «Милосердя»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_____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9397" name="Picture 15" descr="Телефон animated icon">
            <a:extLst>
              <a:ext uri="{FF2B5EF4-FFF2-40B4-BE49-F238E27FC236}">
                <a16:creationId xmlns:a16="http://schemas.microsoft.com/office/drawing/2014/main" id="{83490DA0-2CE9-1D98-3D89-7A5A765B8E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889" y="1744862"/>
            <a:ext cx="8048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11" descr="Сообщение animated icon">
            <a:extLst>
              <a:ext uri="{FF2B5EF4-FFF2-40B4-BE49-F238E27FC236}">
                <a16:creationId xmlns:a16="http://schemas.microsoft.com/office/drawing/2014/main" id="{78980AB3-E15F-AE6F-1CED-B6E26AB8C2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190" y="1739233"/>
            <a:ext cx="9382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109" descr="Каодаизм">
            <a:extLst>
              <a:ext uri="{FF2B5EF4-FFF2-40B4-BE49-F238E27FC236}">
                <a16:creationId xmlns:a16="http://schemas.microsoft.com/office/drawing/2014/main" id="{42B74228-3332-413F-BD0B-51BC073ED9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3914775"/>
            <a:ext cx="8874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Picture 105" descr="Университет">
            <a:extLst>
              <a:ext uri="{FF2B5EF4-FFF2-40B4-BE49-F238E27FC236}">
                <a16:creationId xmlns:a16="http://schemas.microsoft.com/office/drawing/2014/main" id="{6B92EE02-943A-1979-1572-EEE53EBFE2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74" y="1744862"/>
            <a:ext cx="787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лок-схема: знак завершения 3">
            <a:extLst>
              <a:ext uri="{FF2B5EF4-FFF2-40B4-BE49-F238E27FC236}">
                <a16:creationId xmlns:a16="http://schemas.microsoft.com/office/drawing/2014/main" id="{5101A3B9-562F-92F7-8CA2-96ECBB286AF6}"/>
              </a:ext>
            </a:extLst>
          </p:cNvPr>
          <p:cNvSpPr/>
          <p:nvPr/>
        </p:nvSpPr>
        <p:spPr>
          <a:xfrm>
            <a:off x="243068" y="2583363"/>
            <a:ext cx="1985171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9404" name="TextBox 5">
            <a:extLst>
              <a:ext uri="{FF2B5EF4-FFF2-40B4-BE49-F238E27FC236}">
                <a16:creationId xmlns:a16="http://schemas.microsoft.com/office/drawing/2014/main" id="{97122531-E51D-772D-8508-20BBB5F61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346" y="3644419"/>
            <a:ext cx="24971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</a:t>
            </a:r>
          </a:p>
          <a:p>
            <a:r>
              <a:rPr lang="uk-UA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1-й Іподромний, 15А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знак завершения 24">
            <a:extLst>
              <a:ext uri="{FF2B5EF4-FFF2-40B4-BE49-F238E27FC236}">
                <a16:creationId xmlns:a16="http://schemas.microsoft.com/office/drawing/2014/main" id="{72CA344C-1E2B-5695-C4F7-D2D99DD6C681}"/>
              </a:ext>
            </a:extLst>
          </p:cNvPr>
          <p:cNvSpPr/>
          <p:nvPr/>
        </p:nvSpPr>
        <p:spPr>
          <a:xfrm>
            <a:off x="2339752" y="4585326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директор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знак завершения 28">
            <a:extLst>
              <a:ext uri="{FF2B5EF4-FFF2-40B4-BE49-F238E27FC236}">
                <a16:creationId xmlns:a16="http://schemas.microsoft.com/office/drawing/2014/main" id="{28199EC1-EE29-E033-6676-26B9711299F1}"/>
              </a:ext>
            </a:extLst>
          </p:cNvPr>
          <p:cNvSpPr/>
          <p:nvPr/>
        </p:nvSpPr>
        <p:spPr>
          <a:xfrm>
            <a:off x="3460318" y="2577505"/>
            <a:ext cx="2053501" cy="94734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контактний номер телефону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Блок-схема: знак завершения 29">
            <a:extLst>
              <a:ext uri="{FF2B5EF4-FFF2-40B4-BE49-F238E27FC236}">
                <a16:creationId xmlns:a16="http://schemas.microsoft.com/office/drawing/2014/main" id="{48524239-B53B-7334-6458-DEA049BB9F39}"/>
              </a:ext>
            </a:extLst>
          </p:cNvPr>
          <p:cNvSpPr/>
          <p:nvPr/>
        </p:nvSpPr>
        <p:spPr>
          <a:xfrm>
            <a:off x="6810177" y="2577505"/>
            <a:ext cx="1918238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електроннаадреса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9414" name="TextBox 6">
            <a:extLst>
              <a:ext uri="{FF2B5EF4-FFF2-40B4-BE49-F238E27FC236}">
                <a16:creationId xmlns:a16="http://schemas.microsoft.com/office/drawing/2014/main" id="{2E429298-920C-16FD-1492-6FD8C3A3B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5405438"/>
            <a:ext cx="4189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правління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Паламарчук </a:t>
            </a:r>
          </a:p>
          <a:p>
            <a:pPr algn="just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Владислав Гарійович</a:t>
            </a:r>
          </a:p>
          <a:p>
            <a:pPr algn="just"/>
            <a:r>
              <a:rPr lang="uk-UA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Баньковський </a:t>
            </a:r>
          </a:p>
          <a:p>
            <a:pPr algn="just"/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Геннадій Анатолійович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15" name="TextBox 8">
            <a:extLst>
              <a:ext uri="{FF2B5EF4-FFF2-40B4-BE49-F238E27FC236}">
                <a16:creationId xmlns:a16="http://schemas.microsoft.com/office/drawing/2014/main" id="{7D460378-C939-C72C-C714-5A3B70B65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53" y="3644419"/>
            <a:ext cx="18112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38(098)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6075479</a:t>
            </a:r>
          </a:p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38(096)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3253288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лок-схема: знак завершения 30">
            <a:extLst>
              <a:ext uri="{FF2B5EF4-FFF2-40B4-BE49-F238E27FC236}">
                <a16:creationId xmlns:a16="http://schemas.microsoft.com/office/drawing/2014/main" id="{83D9B0BF-C480-6E7B-5154-F6C3E53047E8}"/>
              </a:ext>
            </a:extLst>
          </p:cNvPr>
          <p:cNvSpPr/>
          <p:nvPr/>
        </p:nvSpPr>
        <p:spPr>
          <a:xfrm>
            <a:off x="5166044" y="4551474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торінка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Facebook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9420" name="Picture 7" descr="Нажмите animated icon">
            <a:extLst>
              <a:ext uri="{FF2B5EF4-FFF2-40B4-BE49-F238E27FC236}">
                <a16:creationId xmlns:a16="http://schemas.microsoft.com/office/drawing/2014/main" id="{2AAB228D-3DB5-82B2-B3C2-4D9EAFC10C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089" y="3813286"/>
            <a:ext cx="10810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1" name="TextBox 10">
            <a:extLst>
              <a:ext uri="{FF2B5EF4-FFF2-40B4-BE49-F238E27FC236}">
                <a16:creationId xmlns:a16="http://schemas.microsoft.com/office/drawing/2014/main" id="{5CE89F6A-6553-D10E-CE76-AEF749EB7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313" y="5386388"/>
            <a:ext cx="4767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www.facebook.com/Myloserdia.Zhytomyr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322646CD-C33F-BC35-CCC4-4645603F1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176" y="3675780"/>
            <a:ext cx="2909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zogo.miloserdya@gmail.com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E63CA5-2DA3-A661-350C-7A535C9C7879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FC5B3781-B26B-3789-1BB4-5BA58AF85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577850"/>
            <a:ext cx="8351837" cy="44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ЖОГО «Милосердя»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AA3B3D7-8C08-8A7D-38F0-5FCC227F6FF4}"/>
              </a:ext>
            </a:extLst>
          </p:cNvPr>
          <p:cNvCxnSpPr/>
          <p:nvPr/>
        </p:nvCxnSpPr>
        <p:spPr>
          <a:xfrm>
            <a:off x="5148263" y="2241550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1447" name="TextBox 3">
            <a:extLst>
              <a:ext uri="{FF2B5EF4-FFF2-40B4-BE49-F238E27FC236}">
                <a16:creationId xmlns:a16="http://schemas.microsoft.com/office/drawing/2014/main" id="{D8BC0A5D-3E62-8702-A672-A235EFEF9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2070100"/>
            <a:ext cx="498360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20.12.2022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виконавчим комітетом Житомирської міської ради укладено Договір про здійснення заходів, спрямованих на соціальний захист бездомних осіб та соціальної адаптації звільнених осіб з місць позбавлення волі у Житомирській міській територіальній громаді</a:t>
            </a: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user\Downloads\отримання паспорту.jpg">
            <a:extLst>
              <a:ext uri="{FF2B5EF4-FFF2-40B4-BE49-F238E27FC236}">
                <a16:creationId xmlns:a16="http://schemas.microsoft.com/office/drawing/2014/main" id="{078A25C8-4146-8767-0E7E-555EB8F9E77A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407025" y="2241550"/>
            <a:ext cx="3556000" cy="31956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8CEA21D-BF20-19E0-32DB-2B2EF385326A}"/>
              </a:ext>
            </a:extLst>
          </p:cNvPr>
          <p:cNvSpPr/>
          <p:nvPr/>
        </p:nvSpPr>
        <p:spPr>
          <a:xfrm>
            <a:off x="-108520" y="-49696"/>
            <a:ext cx="9379768" cy="6957392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2509CDF-7A5B-E9BA-3813-DE32684D2BAD}"/>
              </a:ext>
            </a:extLst>
          </p:cNvPr>
          <p:cNvSpPr/>
          <p:nvPr/>
        </p:nvSpPr>
        <p:spPr>
          <a:xfrm>
            <a:off x="139101" y="1095482"/>
            <a:ext cx="54737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4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ВІКОВІ</a:t>
            </a:r>
            <a:r>
              <a:rPr lang="ru-RU" sz="33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КАТЕГОРІЇ ВПО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B2E1E03-BF03-FADD-69FF-2D1005EA4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497815"/>
              </p:ext>
            </p:extLst>
          </p:nvPr>
        </p:nvGraphicFramePr>
        <p:xfrm>
          <a:off x="5857164" y="1268760"/>
          <a:ext cx="3138488" cy="3122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244">
                  <a:extLst>
                    <a:ext uri="{9D8B030D-6E8A-4147-A177-3AD203B41FA5}">
                      <a16:colId xmlns:a16="http://schemas.microsoft.com/office/drawing/2014/main" val="4076065192"/>
                    </a:ext>
                  </a:extLst>
                </a:gridCol>
                <a:gridCol w="1569244">
                  <a:extLst>
                    <a:ext uri="{9D8B030D-6E8A-4147-A177-3AD203B41FA5}">
                      <a16:colId xmlns:a16="http://schemas.microsoft.com/office/drawing/2014/main" val="3653156975"/>
                    </a:ext>
                  </a:extLst>
                </a:gridCol>
              </a:tblGrid>
              <a:tr h="1343550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uk-UA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ік </a:t>
                      </a:r>
                      <a:endParaRPr lang="uk-UA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(повних років)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68584" marR="68584" marT="34292" marB="34292">
                    <a:solidFill>
                      <a:srgbClr val="3579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uk-UA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ількість </a:t>
                      </a:r>
                      <a:r>
                        <a:rPr lang="uk-UA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осіб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68584" marR="68584" marT="34292" marB="34292">
                    <a:solidFill>
                      <a:srgbClr val="3579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19729"/>
                  </a:ext>
                </a:extLst>
              </a:tr>
              <a:tr h="314379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extLst>
                  <a:ext uri="{0D108BD9-81ED-4DB2-BD59-A6C34878D82A}">
                    <a16:rowId xmlns:a16="http://schemas.microsoft.com/office/drawing/2014/main" val="3087416358"/>
                  </a:ext>
                </a:extLst>
              </a:tr>
              <a:tr h="31875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6-17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extLst>
                  <a:ext uri="{0D108BD9-81ED-4DB2-BD59-A6C34878D82A}">
                    <a16:rowId xmlns:a16="http://schemas.microsoft.com/office/drawing/2014/main" val="3387328123"/>
                  </a:ext>
                </a:extLst>
              </a:tr>
              <a:tr h="335799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18-22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extLst>
                  <a:ext uri="{0D108BD9-81ED-4DB2-BD59-A6C34878D82A}">
                    <a16:rowId xmlns:a16="http://schemas.microsoft.com/office/drawing/2014/main" val="1081377204"/>
                  </a:ext>
                </a:extLst>
              </a:tr>
              <a:tr h="407618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23-59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8276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extLst>
                  <a:ext uri="{0D108BD9-81ED-4DB2-BD59-A6C34878D82A}">
                    <a16:rowId xmlns:a16="http://schemas.microsoft.com/office/drawing/2014/main" val="952248559"/>
                  </a:ext>
                </a:extLst>
              </a:tr>
              <a:tr h="304238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60-99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/>
                </a:tc>
                <a:extLst>
                  <a:ext uri="{0D108BD9-81ED-4DB2-BD59-A6C34878D82A}">
                    <a16:rowId xmlns:a16="http://schemas.microsoft.com/office/drawing/2014/main" val="1204006794"/>
                  </a:ext>
                </a:extLst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96470471"/>
              </p:ext>
            </p:extLst>
          </p:nvPr>
        </p:nvGraphicFramePr>
        <p:xfrm>
          <a:off x="-291682" y="1395519"/>
          <a:ext cx="5904483" cy="5089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34964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1B374F2-28A0-1915-7B33-C575BD32EF7F}"/>
              </a:ext>
            </a:extLst>
          </p:cNvPr>
          <p:cNvSpPr/>
          <p:nvPr/>
        </p:nvSpPr>
        <p:spPr>
          <a:xfrm>
            <a:off x="0" y="-1"/>
            <a:ext cx="9144000" cy="1614351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ЖОГО «Милосердя»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1445" name="Rectangle 1">
            <a:extLst>
              <a:ext uri="{FF2B5EF4-FFF2-40B4-BE49-F238E27FC236}">
                <a16:creationId xmlns:a16="http://schemas.microsoft.com/office/drawing/2014/main" id="{DB516748-D814-AE26-9AD7-DAAE7B58E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61446" name="Rectangle 2">
            <a:extLst>
              <a:ext uri="{FF2B5EF4-FFF2-40B4-BE49-F238E27FC236}">
                <a16:creationId xmlns:a16="http://schemas.microsoft.com/office/drawing/2014/main" id="{88A827B6-1720-322A-5D5D-D3E446B97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241B8FCE-E4C0-D915-6E74-E641B636506A}"/>
              </a:ext>
            </a:extLst>
          </p:cNvPr>
          <p:cNvSpPr/>
          <p:nvPr/>
        </p:nvSpPr>
        <p:spPr>
          <a:xfrm>
            <a:off x="1583668" y="2991865"/>
            <a:ext cx="5976664" cy="604129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  послуги надаються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7D2C6B95-82BD-9CBA-1C00-ED839130A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4106863"/>
            <a:ext cx="676910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без постійного місця проживання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особам, звільненим з місць позбавлення волі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особам, які втратили соціальні зв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язки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 переміщеним особам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особам з інвалідністю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069C1FA-9113-19F3-85EC-8C0B58642E71}"/>
              </a:ext>
            </a:extLst>
          </p:cNvPr>
          <p:cNvCxnSpPr>
            <a:cxnSpLocks/>
          </p:cNvCxnSpPr>
          <p:nvPr/>
        </p:nvCxnSpPr>
        <p:spPr>
          <a:xfrm>
            <a:off x="1187624" y="3789040"/>
            <a:ext cx="0" cy="2543687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452" name="TextBox 8">
            <a:extLst>
              <a:ext uri="{FF2B5EF4-FFF2-40B4-BE49-F238E27FC236}">
                <a16:creationId xmlns:a16="http://schemas.microsoft.com/office/drawing/2014/main" id="{7E632A6C-F642-2807-4858-EFEBBC2F9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023512"/>
            <a:ext cx="8367712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uk-UA" sz="2400" dirty="0">
                <a:solidFill>
                  <a:srgbClr val="155F71"/>
                </a:solidFill>
                <a:latin typeface="Arial Black" panose="020B0604020202020204" pitchFamily="34" charset="0"/>
              </a:rPr>
              <a:t>перебуває на обліку </a:t>
            </a:r>
            <a:r>
              <a:rPr lang="uk-UA" altLang="uk-UA" sz="2400" dirty="0">
                <a:latin typeface="Arial Black" panose="020B0604020202020204" pitchFamily="34" charset="0"/>
              </a:rPr>
              <a:t>41</a:t>
            </a:r>
            <a:r>
              <a:rPr lang="uk-UA" altLang="uk-UA" sz="2400" dirty="0">
                <a:solidFill>
                  <a:srgbClr val="155F71"/>
                </a:solidFill>
                <a:latin typeface="Arial Black" panose="020B0604020202020204" pitchFamily="34" charset="0"/>
              </a:rPr>
              <a:t> особа</a:t>
            </a:r>
          </a:p>
          <a:p>
            <a:r>
              <a:rPr lang="uk-UA" altLang="uk-UA" sz="1000" dirty="0">
                <a:solidFill>
                  <a:srgbClr val="155F71"/>
                </a:solidFill>
                <a:latin typeface="Arial Black" panose="020B0604020202020204" pitchFamily="34" charset="0"/>
              </a:rPr>
              <a:t> </a:t>
            </a:r>
            <a:r>
              <a:rPr lang="uk-UA" altLang="uk-UA" sz="1000" dirty="0" smtClean="0">
                <a:solidFill>
                  <a:srgbClr val="155F71"/>
                </a:solidFill>
                <a:latin typeface="Arial Black" panose="020B0604020202020204" pitchFamily="34" charset="0"/>
              </a:rPr>
              <a:t> </a:t>
            </a:r>
            <a:endParaRPr lang="ru-RU" altLang="uk-UA" sz="1000" dirty="0">
              <a:solidFill>
                <a:srgbClr val="155F71"/>
              </a:solidFill>
              <a:latin typeface="Arial Black" panose="020B0604020202020204" pitchFamily="34" charset="0"/>
            </a:endParaRPr>
          </a:p>
        </p:txBody>
      </p:sp>
      <p:sp>
        <p:nvSpPr>
          <p:cNvPr id="61456" name="TextBox 10">
            <a:extLst>
              <a:ext uri="{FF2B5EF4-FFF2-40B4-BE49-F238E27FC236}">
                <a16:creationId xmlns:a16="http://schemas.microsoft.com/office/drawing/2014/main" id="{A6B27310-C4F2-63FD-4744-CA919DCEB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280" y="1776138"/>
            <a:ext cx="13620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uk-UA" b="1" dirty="0">
                <a:latin typeface="Arial Black" panose="020B0604020202020204" pitchFamily="34" charset="0"/>
              </a:rPr>
              <a:t>Ж 6</a:t>
            </a:r>
            <a:endParaRPr lang="uk-UA" altLang="uk-UA" sz="1200" b="1" dirty="0">
              <a:latin typeface="Arial Black" panose="020B0604020202020204" pitchFamily="34" charset="0"/>
            </a:endParaRPr>
          </a:p>
          <a:p>
            <a:endParaRPr lang="uk-UA" altLang="uk-UA" b="1" dirty="0">
              <a:latin typeface="Arial Black" panose="020B0604020202020204" pitchFamily="34" charset="0"/>
            </a:endParaRPr>
          </a:p>
          <a:p>
            <a:r>
              <a:rPr lang="uk-UA" altLang="uk-UA" b="1" dirty="0">
                <a:latin typeface="Arial Black" panose="020B0604020202020204" pitchFamily="34" charset="0"/>
              </a:rPr>
              <a:t>Ч 35</a:t>
            </a:r>
            <a:endParaRPr lang="ru-RU" altLang="uk-UA" b="1" dirty="0">
              <a:latin typeface="Arial Black" panose="020B0604020202020204" pitchFamily="34" charset="0"/>
            </a:endParaRP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:a16="http://schemas.microsoft.com/office/drawing/2014/main" id="{63390EB5-B01B-A7A1-79A5-31F0E0916CA6}"/>
              </a:ext>
            </a:extLst>
          </p:cNvPr>
          <p:cNvSpPr/>
          <p:nvPr/>
        </p:nvSpPr>
        <p:spPr>
          <a:xfrm flipV="1">
            <a:off x="6156176" y="1944881"/>
            <a:ext cx="646597" cy="624981"/>
          </a:xfrm>
          <a:prstGeom prst="leftBrace">
            <a:avLst>
              <a:gd name="adj1" fmla="val 0"/>
              <a:gd name="adj2" fmla="val 53322"/>
            </a:avLst>
          </a:prstGeom>
          <a:ln w="9525" cap="flat" cmpd="sng" algn="ctr">
            <a:solidFill>
              <a:srgbClr val="155F7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>
                <a:solidFill>
                  <a:srgbClr val="9D75BB"/>
                </a:solidFill>
              </a:ln>
              <a:solidFill>
                <a:srgbClr val="155F7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8581E457-9D29-2D6B-D99E-8F57185A113D}"/>
              </a:ext>
            </a:extLst>
          </p:cNvPr>
          <p:cNvSpPr/>
          <p:nvPr/>
        </p:nvSpPr>
        <p:spPr>
          <a:xfrm>
            <a:off x="2419472" y="656121"/>
            <a:ext cx="4528791" cy="2591433"/>
          </a:xfrm>
          <a:prstGeom prst="flowChartConnector">
            <a:avLst/>
          </a:prstGeom>
          <a:solidFill>
            <a:srgbClr val="9490CC"/>
          </a:solidFill>
          <a:ln w="76200" cmpd="sng">
            <a:solidFill>
              <a:srgbClr val="C8C6E4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484" name="TextBox 2">
            <a:extLst>
              <a:ext uri="{FF2B5EF4-FFF2-40B4-BE49-F238E27FC236}">
                <a16:creationId xmlns:a16="http://schemas.microsoft.com/office/drawing/2014/main" id="{3FDC8939-A408-C925-3575-F7B4B527B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1488" y="1192213"/>
            <a:ext cx="32480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соціальні послуги надають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96E57AB9-E361-FD83-94C8-882582CFF45B}"/>
              </a:ext>
            </a:extLst>
          </p:cNvPr>
          <p:cNvSpPr/>
          <p:nvPr/>
        </p:nvSpPr>
        <p:spPr>
          <a:xfrm>
            <a:off x="5731093" y="3963721"/>
            <a:ext cx="2110309" cy="21295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B247CEAD-0868-710D-9522-47819831AED0}"/>
              </a:ext>
            </a:extLst>
          </p:cNvPr>
          <p:cNvSpPr/>
          <p:nvPr/>
        </p:nvSpPr>
        <p:spPr>
          <a:xfrm rot="5400000">
            <a:off x="4502150" y="1125538"/>
            <a:ext cx="465138" cy="4881562"/>
          </a:xfrm>
          <a:prstGeom prst="leftBrace">
            <a:avLst>
              <a:gd name="adj1" fmla="val 0"/>
              <a:gd name="adj2" fmla="val 52161"/>
            </a:avLst>
          </a:prstGeom>
          <a:ln w="9525" cap="flat" cmpd="sng" algn="ctr">
            <a:solidFill>
              <a:srgbClr val="9490C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2767D8B7-D34D-9C44-D65D-79C0CF19496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44E395CD-2BD8-CD6D-753D-CBE0E93D0465}"/>
              </a:ext>
            </a:extLst>
          </p:cNvPr>
          <p:cNvSpPr/>
          <p:nvPr/>
        </p:nvSpPr>
        <p:spPr>
          <a:xfrm>
            <a:off x="1429578" y="3984389"/>
            <a:ext cx="2184322" cy="2129573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504" name="TextBox 24">
            <a:extLst>
              <a:ext uri="{FF2B5EF4-FFF2-40B4-BE49-F238E27FC236}">
                <a16:creationId xmlns:a16="http://schemas.microsoft.com/office/drawing/2014/main" id="{D7307B12-860C-D5A3-6C15-C3AE8FB13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42" y="4067175"/>
            <a:ext cx="182403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1   ч 2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505" name="TextBox 24">
            <a:extLst>
              <a:ext uri="{FF2B5EF4-FFF2-40B4-BE49-F238E27FC236}">
                <a16:creationId xmlns:a16="http://schemas.microsoft.com/office/drawing/2014/main" id="{16F1705D-DDDD-F97D-8F32-A485DC828FA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815013" y="4068763"/>
            <a:ext cx="19431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чергові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режиму 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2   ч 2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:a16="http://schemas.microsoft.com/office/drawing/2014/main" id="{834E8B17-1D1B-563B-237A-11D02C7767F9}"/>
              </a:ext>
            </a:extLst>
          </p:cNvPr>
          <p:cNvSpPr/>
          <p:nvPr/>
        </p:nvSpPr>
        <p:spPr>
          <a:xfrm rot="5400000">
            <a:off x="2287588" y="4954588"/>
            <a:ext cx="436562" cy="735012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:a16="http://schemas.microsoft.com/office/drawing/2014/main" id="{D1C537CF-79AE-28F6-4BEF-254FCC4DB208}"/>
              </a:ext>
            </a:extLst>
          </p:cNvPr>
          <p:cNvSpPr/>
          <p:nvPr/>
        </p:nvSpPr>
        <p:spPr>
          <a:xfrm rot="5400000">
            <a:off x="6597651" y="4949825"/>
            <a:ext cx="436562" cy="744537"/>
          </a:xfrm>
          <a:prstGeom prst="leftBrace">
            <a:avLst>
              <a:gd name="adj1" fmla="val 0"/>
              <a:gd name="adj2" fmla="val 55030"/>
            </a:avLst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4C8B6D-081E-7C61-1C85-054E69C05015}"/>
              </a:ext>
            </a:extLst>
          </p:cNvPr>
          <p:cNvSpPr/>
          <p:nvPr/>
        </p:nvSpPr>
        <p:spPr>
          <a:xfrm>
            <a:off x="0" y="-1"/>
            <a:ext cx="9144000" cy="1614351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ЖОГО «Милосердя»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4517" name="Rectangle 1">
            <a:extLst>
              <a:ext uri="{FF2B5EF4-FFF2-40B4-BE49-F238E27FC236}">
                <a16:creationId xmlns:a16="http://schemas.microsoft.com/office/drawing/2014/main" id="{A5136046-637D-69A8-C901-7C9B854E4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64518" name="Rectangle 2">
            <a:extLst>
              <a:ext uri="{FF2B5EF4-FFF2-40B4-BE49-F238E27FC236}">
                <a16:creationId xmlns:a16="http://schemas.microsoft.com/office/drawing/2014/main" id="{944F87CB-A436-012E-78EC-F2830820B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4DD21455-E42E-0CBB-1896-0840DD7A91A9}"/>
              </a:ext>
            </a:extLst>
          </p:cNvPr>
          <p:cNvSpPr/>
          <p:nvPr/>
        </p:nvSpPr>
        <p:spPr>
          <a:xfrm>
            <a:off x="791580" y="1814374"/>
            <a:ext cx="7560840" cy="604129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отримувачі соціальних  послуг забезпечуються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AF5B2A2C-331D-8088-56AF-F8FDF6026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9090" y="2816799"/>
            <a:ext cx="7921625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ліжко-місцем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гарячим харчуванням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медичною допомогою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наданням юридичної допомоги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 у відновленні документів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 у встановленні групи інвалідності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 у реєстрації місця проживання тощо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E05D00E-7CAF-AB7E-D5A6-598F632D921B}"/>
              </a:ext>
            </a:extLst>
          </p:cNvPr>
          <p:cNvCxnSpPr/>
          <p:nvPr/>
        </p:nvCxnSpPr>
        <p:spPr>
          <a:xfrm>
            <a:off x="684213" y="2852738"/>
            <a:ext cx="0" cy="2649537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524" name="TextBox 3">
            <a:extLst>
              <a:ext uri="{FF2B5EF4-FFF2-40B4-BE49-F238E27FC236}">
                <a16:creationId xmlns:a16="http://schemas.microsoft.com/office/drawing/2014/main" id="{1CF71125-47C5-71AF-089F-D2455792A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5986462"/>
            <a:ext cx="8718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solidFill>
                  <a:srgbClr val="155F71"/>
                </a:solidFill>
                <a:latin typeface="Arial Black" panose="020B0604020202020204" pitchFamily="34" charset="0"/>
              </a:rPr>
              <a:t>з</a:t>
            </a:r>
            <a:r>
              <a:rPr lang="uk-UA" altLang="ru-RU" sz="2000" b="1" dirty="0" smtClean="0">
                <a:solidFill>
                  <a:srgbClr val="155F71"/>
                </a:solidFill>
                <a:latin typeface="Arial Black" panose="020B0604020202020204" pitchFamily="34" charset="0"/>
              </a:rPr>
              <a:t>аклад </a:t>
            </a:r>
            <a:r>
              <a:rPr lang="uk-UA" altLang="ru-RU" sz="2000" b="1" dirty="0">
                <a:solidFill>
                  <a:srgbClr val="155F71"/>
                </a:solidFill>
                <a:latin typeface="Arial Black" panose="020B0604020202020204" pitchFamily="34" charset="0"/>
              </a:rPr>
              <a:t>одночасно може забезпечити надання соціальних послуг 80-100 особам</a:t>
            </a:r>
            <a:endParaRPr lang="ru-RU" altLang="ru-RU" sz="2000" b="1" dirty="0">
              <a:solidFill>
                <a:srgbClr val="155F71"/>
              </a:solidFill>
              <a:latin typeface="Arial Black" panose="020B0604020202020204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61906F-C51F-E188-9837-2EB8C38229EB}"/>
              </a:ext>
            </a:extLst>
          </p:cNvPr>
          <p:cNvSpPr/>
          <p:nvPr/>
        </p:nvSpPr>
        <p:spPr>
          <a:xfrm>
            <a:off x="-36511" y="0"/>
            <a:ext cx="9190636" cy="5517232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6565" name="TextBox 19">
            <a:extLst>
              <a:ext uri="{FF2B5EF4-FFF2-40B4-BE49-F238E27FC236}">
                <a16:creationId xmlns:a16="http://schemas.microsoft.com/office/drawing/2014/main" id="{1FD1D9D5-C567-0537-C0AD-23E63F15B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823619"/>
            <a:ext cx="9183269" cy="44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uk-UA" altLang="ru-RU" sz="2800" dirty="0">
                <a:latin typeface="Arial Black" panose="020B0604020202020204" pitchFamily="34" charset="0"/>
                <a:cs typeface="Times New Roman" panose="02020603050405020304" pitchFamily="18" charset="0"/>
              </a:rPr>
              <a:t>ЖОГО «Милосердя» </a:t>
            </a:r>
            <a:r>
              <a:rPr lang="uk-UA" altLang="ru-RU" sz="2800" b="1" dirty="0" smtClean="0">
                <a:latin typeface="Arial Black" panose="020B0604020202020204" pitchFamily="34" charset="0"/>
              </a:rPr>
              <a:t>____ </a:t>
            </a:r>
            <a:endParaRPr lang="ru-RU" altLang="ru-RU" sz="2800" b="1" dirty="0">
              <a:latin typeface="Arial Black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4CC42-BB76-43F8-2359-D2E7DE16E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88" y="2638425"/>
            <a:ext cx="2771775" cy="259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user\Downloads\прийом клієнтів.jpg">
            <a:extLst>
              <a:ext uri="{FF2B5EF4-FFF2-40B4-BE49-F238E27FC236}">
                <a16:creationId xmlns:a16="http://schemas.microsoft.com/office/drawing/2014/main" id="{623ED332-6A5D-1742-A00C-49B52018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30188"/>
            <a:ext cx="2900363" cy="213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user\Downloads\отримання ID rfhnrb.jpg">
            <a:extLst>
              <a:ext uri="{FF2B5EF4-FFF2-40B4-BE49-F238E27FC236}">
                <a16:creationId xmlns:a16="http://schemas.microsoft.com/office/drawing/2014/main" id="{862092D2-BA73-2A06-4A1C-16ABC9A4F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6550" y="230188"/>
            <a:ext cx="2116138" cy="210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F:\фото\патруль.jpg">
            <a:extLst>
              <a:ext uri="{FF2B5EF4-FFF2-40B4-BE49-F238E27FC236}">
                <a16:creationId xmlns:a16="http://schemas.microsoft.com/office/drawing/2014/main" id="{6EC168BA-4F40-82BD-170E-342A7C60E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l="-1614" t="-7384" r="1614" b="5920"/>
          <a:stretch>
            <a:fillRect/>
          </a:stretch>
        </p:blipFill>
        <p:spPr bwMode="auto">
          <a:xfrm>
            <a:off x="265113" y="55563"/>
            <a:ext cx="2828925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0" name="Picture 3" descr="F:\фото\319335602_1358245718245789_9082699110421689682_n (1).jpg">
            <a:extLst>
              <a:ext uri="{FF2B5EF4-FFF2-40B4-BE49-F238E27FC236}">
                <a16:creationId xmlns:a16="http://schemas.microsoft.com/office/drawing/2014/main" id="{FFF9A6ED-894A-0262-06EA-C42750EA1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2638425"/>
            <a:ext cx="2112963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user\Downloads\клієнт.jpg">
            <a:extLst>
              <a:ext uri="{FF2B5EF4-FFF2-40B4-BE49-F238E27FC236}">
                <a16:creationId xmlns:a16="http://schemas.microsoft.com/office/drawing/2014/main" id="{2D83D120-AF42-C2AE-1B10-CE7EB45C0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738" y="2638425"/>
            <a:ext cx="2681287" cy="2554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89FFD1B-71EC-9104-AA7A-F0866ACE1518}"/>
              </a:ext>
            </a:extLst>
          </p:cNvPr>
          <p:cNvSpPr/>
          <p:nvPr/>
        </p:nvSpPr>
        <p:spPr>
          <a:xfrm>
            <a:off x="8052915" y="188640"/>
            <a:ext cx="936103" cy="6552728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DB79E8-0415-2CEC-798F-2F0AAA56D1CD}"/>
              </a:ext>
            </a:extLst>
          </p:cNvPr>
          <p:cNvSpPr/>
          <p:nvPr/>
        </p:nvSpPr>
        <p:spPr>
          <a:xfrm>
            <a:off x="251520" y="476672"/>
            <a:ext cx="5400600" cy="864096"/>
          </a:xfrm>
          <a:prstGeom prst="rect">
            <a:avLst/>
          </a:prstGeom>
          <a:solidFill>
            <a:srgbClr val="D3DBD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53BDAC0-1BDC-15E3-1458-982EE2D413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32541"/>
              </p:ext>
            </p:extLst>
          </p:nvPr>
        </p:nvGraphicFramePr>
        <p:xfrm>
          <a:off x="419275" y="677854"/>
          <a:ext cx="8305449" cy="61059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520877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898269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1022207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963658">
                <a:tc>
                  <a:txBody>
                    <a:bodyPr/>
                    <a:lstStyle/>
                    <a:p>
                      <a:pPr algn="ctr"/>
                      <a:endParaRPr lang="uk-UA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соціальної 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послуги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523592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26" marR="91426" marT="45698" marB="45698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332061">
                <a:tc>
                  <a:txBody>
                    <a:bodyPr/>
                    <a:lstStyle/>
                    <a:p>
                      <a:r>
                        <a:rPr lang="uk-UA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Підтримання проживання бездомних осіб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396165">
                <a:tc>
                  <a:txBody>
                    <a:bodyPr/>
                    <a:lstStyle/>
                    <a:p>
                      <a:r>
                        <a:rPr lang="uk-UA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Соціальний супровід при </a:t>
                      </a:r>
                      <a:r>
                        <a:rPr lang="uk-UA" sz="15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працевлаштуванні та на робочому місці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Паліативний </a:t>
                      </a:r>
                      <a:r>
                        <a:rPr lang="uk-UA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догляд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Короткотермінове проживання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087807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Представництво інтересів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799329"/>
                  </a:ext>
                </a:extLst>
              </a:tr>
              <a:tr h="339191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Нічний</a:t>
                      </a:r>
                      <a:r>
                        <a:rPr lang="uk-UA" sz="15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притулок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424835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60839"/>
                  </a:ext>
                </a:extLst>
              </a:tr>
              <a:tr h="319646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Посередництво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959908"/>
                  </a:ext>
                </a:extLst>
              </a:tr>
              <a:tr h="331854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Екстрене</a:t>
                      </a:r>
                      <a:r>
                        <a:rPr lang="uk-UA" sz="15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кризове) втручання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004630"/>
                  </a:ext>
                </a:extLst>
              </a:tr>
              <a:tr h="337014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профілактика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1426" marR="91426" marT="45698" marB="45698">
                    <a:solidFill>
                      <a:srgbClr val="D3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825992"/>
                  </a:ext>
                </a:extLst>
              </a:tr>
              <a:tr h="490032">
                <a:tc>
                  <a:txBody>
                    <a:bodyPr/>
                    <a:lstStyle/>
                    <a:p>
                      <a:r>
                        <a:rPr lang="uk-UA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1426" marR="91426" marT="45698" marB="4569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7146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77F8C1-86CB-BF5D-F8C6-6DE48BCB7399}"/>
              </a:ext>
            </a:extLst>
          </p:cNvPr>
          <p:cNvSpPr/>
          <p:nvPr/>
        </p:nvSpPr>
        <p:spPr>
          <a:xfrm>
            <a:off x="0" y="0"/>
            <a:ext cx="9144000" cy="6866756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DDF64BBB-D481-DB99-F007-D40EE9366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92150"/>
            <a:ext cx="40338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при закладі  __</a:t>
            </a:r>
            <a:endParaRPr lang="uk-UA" altLang="ru-RU" sz="28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686A4D5-8FFA-F4EC-FACB-6F69C5F4C396}"/>
              </a:ext>
            </a:extLst>
          </p:cNvPr>
          <p:cNvCxnSpPr/>
          <p:nvPr/>
        </p:nvCxnSpPr>
        <p:spPr>
          <a:xfrm>
            <a:off x="3200400" y="2060848"/>
            <a:ext cx="0" cy="3384376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8615" name="Picture 2" descr="F:\фото\портниха.jpg">
            <a:extLst>
              <a:ext uri="{FF2B5EF4-FFF2-40B4-BE49-F238E27FC236}">
                <a16:creationId xmlns:a16="http://schemas.microsoft.com/office/drawing/2014/main" id="{FF257C80-973E-E18F-FF19-67E82206C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5384"/>
          <a:stretch>
            <a:fillRect/>
          </a:stretch>
        </p:blipFill>
        <p:spPr bwMode="auto">
          <a:xfrm>
            <a:off x="244475" y="1684338"/>
            <a:ext cx="3030538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0" name="TextBox 1">
            <a:extLst>
              <a:ext uri="{FF2B5EF4-FFF2-40B4-BE49-F238E27FC236}">
                <a16:creationId xmlns:a16="http://schemas.microsoft.com/office/drawing/2014/main" id="{62A1668C-5F50-0A6E-A858-F5E45BAED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6299" y="1829166"/>
            <a:ext cx="518457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працює соціальна майстерня з ремонту одягу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отримувачами соціальних послуг здійснюється патрулювання в осінньо-зимовий період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створено тимчасовий пункт обігріву для бездомних осіб, який функціонує в зимовий період</a:t>
            </a: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DB719074-2C32-5AF9-7129-BD7E4F080679}"/>
              </a:ext>
            </a:extLst>
          </p:cNvPr>
          <p:cNvCxnSpPr/>
          <p:nvPr/>
        </p:nvCxnSpPr>
        <p:spPr>
          <a:xfrm>
            <a:off x="3563888" y="1998761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B084CD8-C0CD-16A0-CCE4-CE6AD53B6D52}"/>
              </a:ext>
            </a:extLst>
          </p:cNvPr>
          <p:cNvSpPr/>
          <p:nvPr/>
        </p:nvSpPr>
        <p:spPr>
          <a:xfrm>
            <a:off x="-1" y="-27010"/>
            <a:ext cx="9137095" cy="194384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«Благодійний фонд «</a:t>
            </a:r>
            <a:r>
              <a:rPr lang="uk-UA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Карітас</a:t>
            </a: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-Житомир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9637" name="Picture 15" descr="Телефон animated icon">
            <a:extLst>
              <a:ext uri="{FF2B5EF4-FFF2-40B4-BE49-F238E27FC236}">
                <a16:creationId xmlns:a16="http://schemas.microsoft.com/office/drawing/2014/main" id="{8D63992C-5A3A-DD78-4D0F-080BA9C3EB2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19325"/>
            <a:ext cx="8048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11" descr="Сообщение animated icon">
            <a:extLst>
              <a:ext uri="{FF2B5EF4-FFF2-40B4-BE49-F238E27FC236}">
                <a16:creationId xmlns:a16="http://schemas.microsoft.com/office/drawing/2014/main" id="{26072BA2-A119-FAD8-1BE3-CE7669A393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05025"/>
            <a:ext cx="9382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109" descr="Каодаизм">
            <a:extLst>
              <a:ext uri="{FF2B5EF4-FFF2-40B4-BE49-F238E27FC236}">
                <a16:creationId xmlns:a16="http://schemas.microsoft.com/office/drawing/2014/main" id="{558F888A-58A0-7DF2-2D17-BA8F4B9020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013" y="3883025"/>
            <a:ext cx="8874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105" descr="Университет">
            <a:extLst>
              <a:ext uri="{FF2B5EF4-FFF2-40B4-BE49-F238E27FC236}">
                <a16:creationId xmlns:a16="http://schemas.microsoft.com/office/drawing/2014/main" id="{82B2FB8B-72C1-5EFB-1101-9EDA0DAEC6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2070100"/>
            <a:ext cx="7874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лок-схема: знак завершения 3">
            <a:extLst>
              <a:ext uri="{FF2B5EF4-FFF2-40B4-BE49-F238E27FC236}">
                <a16:creationId xmlns:a16="http://schemas.microsoft.com/office/drawing/2014/main" id="{4C9A3DB2-1D81-CB55-B3C8-2CBBC21043A1}"/>
              </a:ext>
            </a:extLst>
          </p:cNvPr>
          <p:cNvSpPr/>
          <p:nvPr/>
        </p:nvSpPr>
        <p:spPr>
          <a:xfrm>
            <a:off x="235489" y="2829425"/>
            <a:ext cx="1985171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9644" name="TextBox 5">
            <a:extLst>
              <a:ext uri="{FF2B5EF4-FFF2-40B4-BE49-F238E27FC236}">
                <a16:creationId xmlns:a16="http://schemas.microsoft.com/office/drawing/2014/main" id="{398A4455-F479-B3DF-360A-01032915D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3924300"/>
            <a:ext cx="18716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м. Житомир</a:t>
            </a:r>
          </a:p>
          <a:p>
            <a:r>
              <a:rPr lang="uk-UA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вул. Велика Бердичівська, 62 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знак завершения 24">
            <a:extLst>
              <a:ext uri="{FF2B5EF4-FFF2-40B4-BE49-F238E27FC236}">
                <a16:creationId xmlns:a16="http://schemas.microsoft.com/office/drawing/2014/main" id="{1EC84F8E-1E45-0797-A04F-2ED8037C5318}"/>
              </a:ext>
            </a:extLst>
          </p:cNvPr>
          <p:cNvSpPr/>
          <p:nvPr/>
        </p:nvSpPr>
        <p:spPr>
          <a:xfrm>
            <a:off x="1913630" y="4588688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директор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Блок-схема: знак завершения 28">
            <a:extLst>
              <a:ext uri="{FF2B5EF4-FFF2-40B4-BE49-F238E27FC236}">
                <a16:creationId xmlns:a16="http://schemas.microsoft.com/office/drawing/2014/main" id="{4164A480-2DB5-F0B8-5E6E-4F64974DBC08}"/>
              </a:ext>
            </a:extLst>
          </p:cNvPr>
          <p:cNvSpPr/>
          <p:nvPr/>
        </p:nvSpPr>
        <p:spPr>
          <a:xfrm>
            <a:off x="3492458" y="2831745"/>
            <a:ext cx="2053501" cy="94734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контактний номер телефону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Блок-схема: знак завершения 29">
            <a:extLst>
              <a:ext uri="{FF2B5EF4-FFF2-40B4-BE49-F238E27FC236}">
                <a16:creationId xmlns:a16="http://schemas.microsoft.com/office/drawing/2014/main" id="{2BEC6815-CB3A-DE5A-44C6-86899C470575}"/>
              </a:ext>
            </a:extLst>
          </p:cNvPr>
          <p:cNvSpPr/>
          <p:nvPr/>
        </p:nvSpPr>
        <p:spPr>
          <a:xfrm>
            <a:off x="6810178" y="2829425"/>
            <a:ext cx="1918238" cy="913900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електроннаадреса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9654" name="TextBox 6">
            <a:extLst>
              <a:ext uri="{FF2B5EF4-FFF2-40B4-BE49-F238E27FC236}">
                <a16:creationId xmlns:a16="http://schemas.microsoft.com/office/drawing/2014/main" id="{4E034A69-04A4-6162-8CCB-F005791C2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816" y="5370422"/>
            <a:ext cx="19798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Лучка</a:t>
            </a:r>
          </a:p>
          <a:p>
            <a:pPr algn="ctr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Михайлович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Блок-схема: знак завершения 30">
            <a:extLst>
              <a:ext uri="{FF2B5EF4-FFF2-40B4-BE49-F238E27FC236}">
                <a16:creationId xmlns:a16="http://schemas.microsoft.com/office/drawing/2014/main" id="{E91F9EEA-6BC6-51DC-9D2D-456C50AA972C}"/>
              </a:ext>
            </a:extLst>
          </p:cNvPr>
          <p:cNvSpPr/>
          <p:nvPr/>
        </p:nvSpPr>
        <p:spPr>
          <a:xfrm>
            <a:off x="5375494" y="4640756"/>
            <a:ext cx="1656184" cy="75233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  <a:r>
              <a:rPr lang="uk-UA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торінка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Facebook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9658" name="Picture 7" descr="Нажмите animated icon">
            <a:extLst>
              <a:ext uri="{FF2B5EF4-FFF2-40B4-BE49-F238E27FC236}">
                <a16:creationId xmlns:a16="http://schemas.microsoft.com/office/drawing/2014/main" id="{B7A0E3DD-E2CC-D732-1062-154EE410D74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633" y="3876341"/>
            <a:ext cx="10810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61" name="TextBox 8">
            <a:extLst>
              <a:ext uri="{FF2B5EF4-FFF2-40B4-BE49-F238E27FC236}">
                <a16:creationId xmlns:a16="http://schemas.microsoft.com/office/drawing/2014/main" id="{39667224-83CB-5BD7-8BEC-A62DE2755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3927475"/>
            <a:ext cx="1839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38(096)3339037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DBC8F8D8-D354-AB74-9AB7-2EB1347C7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425" y="5646326"/>
            <a:ext cx="4473575" cy="36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//www.facebook.com/Caritas.zt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8282AEC4-F7C8-6961-547E-778FBB394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8174" y="3939403"/>
            <a:ext cx="27209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aritas.zt.ua.gmail.com</a:t>
            </a:r>
            <a:endParaRPr lang="ru-RU" alt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60D8F39-9836-8C39-AA94-8EC89FD261F7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336A3F84-F9A0-508F-E7EA-CE4724DA0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842963"/>
            <a:ext cx="8351837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«Благодійний фонд «</a:t>
            </a:r>
            <a:r>
              <a:rPr lang="uk-UA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Карітас</a:t>
            </a: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-Житомир</a:t>
            </a: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DB719074-2C32-5AF9-7129-BD7E4F080679}"/>
              </a:ext>
            </a:extLst>
          </p:cNvPr>
          <p:cNvCxnSpPr/>
          <p:nvPr/>
        </p:nvCxnSpPr>
        <p:spPr>
          <a:xfrm>
            <a:off x="5148263" y="2241550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687" name="TextBox 3">
            <a:extLst>
              <a:ext uri="{FF2B5EF4-FFF2-40B4-BE49-F238E27FC236}">
                <a16:creationId xmlns:a16="http://schemas.microsoft.com/office/drawing/2014/main" id="{BB480E5D-0CB7-FAB6-C448-A294F9DC5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2117725"/>
            <a:ext cx="4795837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2.202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департаментом соціальної політики Житомирської міської ради укладено Договір про надання соціальної послуги денного догляду осіб з інвалідністю (молодь від 18 до 35 років) шляхом соціального замовлення та компенсації надавачу вартості соціальної послуги</a:t>
            </a:r>
          </a:p>
        </p:txBody>
      </p:sp>
      <p:pic>
        <p:nvPicPr>
          <p:cNvPr id="70664" name="Рисунок 6">
            <a:extLst>
              <a:ext uri="{FF2B5EF4-FFF2-40B4-BE49-F238E27FC236}">
                <a16:creationId xmlns:a16="http://schemas.microsoft.com/office/drawing/2014/main" id="{51B968A7-80DA-E199-FD30-ACC8E1535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2163763"/>
            <a:ext cx="300037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9F87566-2DE9-0F30-AFF8-A429C47925BA}"/>
              </a:ext>
            </a:extLst>
          </p:cNvPr>
          <p:cNvSpPr/>
          <p:nvPr/>
        </p:nvSpPr>
        <p:spPr>
          <a:xfrm>
            <a:off x="8028385" y="188640"/>
            <a:ext cx="936103" cy="648072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3698418-A137-84C2-EB4C-C9040832CF32}"/>
              </a:ext>
            </a:extLst>
          </p:cNvPr>
          <p:cNvSpPr/>
          <p:nvPr/>
        </p:nvSpPr>
        <p:spPr>
          <a:xfrm>
            <a:off x="323528" y="709602"/>
            <a:ext cx="5400600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E329D09-C2A3-49F0-9B79-423BE03E4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33952"/>
              </p:ext>
            </p:extLst>
          </p:nvPr>
        </p:nvGraphicFramePr>
        <p:xfrm>
          <a:off x="503237" y="1170976"/>
          <a:ext cx="8137525" cy="46805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074480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1192071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869435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1001539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1123136">
                <a:tc>
                  <a:txBody>
                    <a:bodyPr/>
                    <a:lstStyle/>
                    <a:p>
                      <a:pPr algn="ctr"/>
                      <a:endParaRPr lang="uk-UA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соціальної 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послуги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610242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2" marR="91432" marT="45718" marB="45718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571126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Денний догляд осіб з інвалідністю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571126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571126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4051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3682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571126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1811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</a:p>
                  </a:txBody>
                  <a:tcPr marL="91432" marR="91432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662664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1432" marR="91432" marT="45718" marB="45718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73088A9-E85C-D2B0-F8AE-DFB7F063F728}"/>
              </a:ext>
            </a:extLst>
          </p:cNvPr>
          <p:cNvSpPr/>
          <p:nvPr/>
        </p:nvSpPr>
        <p:spPr>
          <a:xfrm>
            <a:off x="0" y="368772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денний догляд осіб з інвалідністю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(молодь від 18 до 35 років)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2709" name="Rectangle 1">
            <a:extLst>
              <a:ext uri="{FF2B5EF4-FFF2-40B4-BE49-F238E27FC236}">
                <a16:creationId xmlns:a16="http://schemas.microsoft.com/office/drawing/2014/main" id="{A661EAA3-2083-0161-A1F5-E43D26CAB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2710" name="Rectangle 2">
            <a:extLst>
              <a:ext uri="{FF2B5EF4-FFF2-40B4-BE49-F238E27FC236}">
                <a16:creationId xmlns:a16="http://schemas.microsoft.com/office/drawing/2014/main" id="{C27609A9-D6AF-4DEA-D54D-09B1F49B4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DC026F4C-FED2-9EF0-5E20-5EA8F686CF4E}"/>
              </a:ext>
            </a:extLst>
          </p:cNvPr>
          <p:cNvSpPr/>
          <p:nvPr/>
        </p:nvSpPr>
        <p:spPr>
          <a:xfrm>
            <a:off x="2574747" y="2564904"/>
            <a:ext cx="3994506" cy="994551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зміст послуги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30419B6B-49B0-A50D-988D-BABAD446D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08" y="4077072"/>
            <a:ext cx="7993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умов для денного перебування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та підтримка навичок самообслуговування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психологічна підтримка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денної зайнятості,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 тощо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269253A-6806-6A2F-DABB-5F6BB2849280}"/>
              </a:ext>
            </a:extLst>
          </p:cNvPr>
          <p:cNvCxnSpPr/>
          <p:nvPr/>
        </p:nvCxnSpPr>
        <p:spPr>
          <a:xfrm>
            <a:off x="611560" y="4025228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716" name="TextBox 1">
            <a:extLst>
              <a:ext uri="{FF2B5EF4-FFF2-40B4-BE49-F238E27FC236}">
                <a16:creationId xmlns:a16="http://schemas.microsoft.com/office/drawing/2014/main" id="{64A72BDA-71BD-67C1-537E-EF88556D4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757363"/>
            <a:ext cx="5881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запроваджена з березня 2024 року</a:t>
            </a:r>
            <a:endParaRPr lang="ru-RU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20ABA-89C8-4914-12D1-F5A73827E7F6}"/>
              </a:ext>
            </a:extLst>
          </p:cNvPr>
          <p:cNvSpPr/>
          <p:nvPr/>
        </p:nvSpPr>
        <p:spPr>
          <a:xfrm>
            <a:off x="35496" y="0"/>
            <a:ext cx="391313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2266A5C6-763B-263B-F8E9-E2DF1D57B729}"/>
              </a:ext>
            </a:extLst>
          </p:cNvPr>
          <p:cNvSpPr/>
          <p:nvPr/>
        </p:nvSpPr>
        <p:spPr>
          <a:xfrm>
            <a:off x="3127991" y="212391"/>
            <a:ext cx="5832475" cy="154564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Закону України «Про соціальні послуги»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03DF0909-3330-EDCD-4174-6EE0B164DEAF}"/>
              </a:ext>
            </a:extLst>
          </p:cNvPr>
          <p:cNvSpPr/>
          <p:nvPr/>
        </p:nvSpPr>
        <p:spPr>
          <a:xfrm>
            <a:off x="3090062" y="2073461"/>
            <a:ext cx="5908331" cy="18973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Наказу Міністерства соціальної політики України від 19.04.2023 № 130 «Про затвердження Порядку визначення потреб населення адміністративно-територіальної одиниці/територіальної 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</a:p>
          <a:p>
            <a:pPr algn="ctr">
              <a:defRPr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соціальних послугах»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35ED3CFF-4CAC-CA17-FFDE-FD7762952668}"/>
              </a:ext>
            </a:extLst>
          </p:cNvPr>
          <p:cNvSpPr/>
          <p:nvPr/>
        </p:nvSpPr>
        <p:spPr>
          <a:xfrm>
            <a:off x="3092076" y="4226097"/>
            <a:ext cx="5906318" cy="239398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 виконавчого комітету  міської ради від 02.02.2022 № 80 «Про створення робочої групи з визначення потреб населення Житомирської міської територіальної громади у </a:t>
            </a:r>
            <a:r>
              <a:rPr lang="uk-UA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соціальних послугах» (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 </a:t>
            </a:r>
            <a:r>
              <a:rPr lang="uk-UA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змінами)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CF9E7C-B196-D781-E2A5-27531A18584F}"/>
              </a:ext>
            </a:extLst>
          </p:cNvPr>
          <p:cNvSpPr txBox="1"/>
          <p:nvPr/>
        </p:nvSpPr>
        <p:spPr>
          <a:xfrm>
            <a:off x="-22225" y="2209800"/>
            <a:ext cx="31924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виконання</a:t>
            </a:r>
          </a:p>
          <a:p>
            <a:pPr>
              <a:defRPr/>
            </a:pPr>
            <a:r>
              <a:rPr lang="uk-UA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          ________</a:t>
            </a:r>
            <a:r>
              <a:rPr lang="uk-UA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34A2DB-3374-623E-AF87-674CAAF33D98}"/>
              </a:ext>
            </a:extLst>
          </p:cNvPr>
          <p:cNvSpPr/>
          <p:nvPr/>
        </p:nvSpPr>
        <p:spPr>
          <a:xfrm>
            <a:off x="0" y="374526"/>
            <a:ext cx="9144000" cy="1251597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денний догляд осіб з інвалідністю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(молодь від 18 до 35 років)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757" name="Rectangle 1">
            <a:extLst>
              <a:ext uri="{FF2B5EF4-FFF2-40B4-BE49-F238E27FC236}">
                <a16:creationId xmlns:a16="http://schemas.microsoft.com/office/drawing/2014/main" id="{6493D21F-A143-AB75-40E4-46D383F6C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4758" name="Rectangle 2">
            <a:extLst>
              <a:ext uri="{FF2B5EF4-FFF2-40B4-BE49-F238E27FC236}">
                <a16:creationId xmlns:a16="http://schemas.microsoft.com/office/drawing/2014/main" id="{3C567EDE-00B3-8B77-0BF5-8A7C06DE6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D6917AB4-2DC9-8368-521A-D761A5522666}"/>
              </a:ext>
            </a:extLst>
          </p:cNvPr>
          <p:cNvSpPr/>
          <p:nvPr/>
        </p:nvSpPr>
        <p:spPr>
          <a:xfrm>
            <a:off x="323528" y="1797852"/>
            <a:ext cx="3672408" cy="721101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ахівці, які надають соціальну послугу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F9A7F812-5F27-1ACC-F844-BC3E7AFB69AE}"/>
              </a:ext>
            </a:extLst>
          </p:cNvPr>
          <p:cNvSpPr/>
          <p:nvPr/>
        </p:nvSpPr>
        <p:spPr>
          <a:xfrm>
            <a:off x="5076056" y="1797852"/>
            <a:ext cx="3600400" cy="721101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отримувачі </a:t>
            </a: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соціальної послуги</a:t>
            </a:r>
          </a:p>
          <a:p>
            <a:pPr algn="ctr">
              <a:defRPr/>
            </a:pPr>
            <a:endParaRPr lang="uk-UA" b="1" dirty="0"/>
          </a:p>
        </p:txBody>
      </p:sp>
      <p:sp>
        <p:nvSpPr>
          <p:cNvPr id="78861" name="Прямоугольник 4">
            <a:extLst>
              <a:ext uri="{FF2B5EF4-FFF2-40B4-BE49-F238E27FC236}">
                <a16:creationId xmlns:a16="http://schemas.microsoft.com/office/drawing/2014/main" id="{F3D0BBED-0B04-60DA-B492-C9D70D551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81" y="3140968"/>
            <a:ext cx="38227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фахівець з соціальної роботи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 працівник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  <a:p>
            <a:pPr marL="0" indent="0" algn="ctr"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14" name="Прямоугольник 5">
            <a:extLst>
              <a:ext uri="{FF2B5EF4-FFF2-40B4-BE49-F238E27FC236}">
                <a16:creationId xmlns:a16="http://schemas.microsoft.com/office/drawing/2014/main" id="{D0D1FC0A-4844-C41C-3C3D-70A1D454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8638" y="2709863"/>
            <a:ext cx="447040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молодь з інвалідністю І, ІІ групи, яка потребує постійної сторонньої допомоги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3CA4079-A4F9-7167-7E5E-FCE52B08DA86}"/>
              </a:ext>
            </a:extLst>
          </p:cNvPr>
          <p:cNvCxnSpPr/>
          <p:nvPr/>
        </p:nvCxnSpPr>
        <p:spPr>
          <a:xfrm>
            <a:off x="4067175" y="3228975"/>
            <a:ext cx="6350" cy="1985963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Блок-схема: узел 11">
            <a:extLst>
              <a:ext uri="{FF2B5EF4-FFF2-40B4-BE49-F238E27FC236}">
                <a16:creationId xmlns:a16="http://schemas.microsoft.com/office/drawing/2014/main" id="{B1234C9F-74E1-C9D4-1984-C44ACA97F24C}"/>
              </a:ext>
            </a:extLst>
          </p:cNvPr>
          <p:cNvSpPr/>
          <p:nvPr/>
        </p:nvSpPr>
        <p:spPr>
          <a:xfrm>
            <a:off x="1737172" y="3971925"/>
            <a:ext cx="993143" cy="479015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4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EB2EF3EE-8C33-B870-ECDE-914827D342CF}"/>
              </a:ext>
            </a:extLst>
          </p:cNvPr>
          <p:cNvSpPr/>
          <p:nvPr/>
        </p:nvSpPr>
        <p:spPr>
          <a:xfrm>
            <a:off x="1736948" y="4941168"/>
            <a:ext cx="993367" cy="502369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7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6B49B9A8-B4FB-45E9-6003-1F9EA2202CFB}"/>
              </a:ext>
            </a:extLst>
          </p:cNvPr>
          <p:cNvSpPr/>
          <p:nvPr/>
        </p:nvSpPr>
        <p:spPr>
          <a:xfrm>
            <a:off x="6741318" y="3861049"/>
            <a:ext cx="2153891" cy="1296143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особи з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інвалідністю ІІ гр.</a:t>
            </a:r>
          </a:p>
          <a:p>
            <a:pPr algn="ctr">
              <a:defRPr/>
            </a:pPr>
            <a:r>
              <a:rPr lang="uk-UA" sz="1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  <a:endParaRPr lang="ru-RU" sz="1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:a16="http://schemas.microsoft.com/office/drawing/2014/main" id="{565A1F99-FEC6-37B3-8C8C-CDE164326007}"/>
              </a:ext>
            </a:extLst>
          </p:cNvPr>
          <p:cNvSpPr/>
          <p:nvPr/>
        </p:nvSpPr>
        <p:spPr>
          <a:xfrm>
            <a:off x="4252503" y="3861049"/>
            <a:ext cx="2153891" cy="1296144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</a:rPr>
              <a:t>особи з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інвалідністю І гр.</a:t>
            </a:r>
          </a:p>
          <a:p>
            <a:pPr algn="ctr">
              <a:defRPr/>
            </a:pPr>
            <a:r>
              <a:rPr lang="uk-UA" sz="14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16</a:t>
            </a:r>
            <a:endParaRPr lang="ru-RU" sz="14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21FA9FAE-CD27-6233-0605-F229690E40E5}"/>
              </a:ext>
            </a:extLst>
          </p:cNvPr>
          <p:cNvCxnSpPr/>
          <p:nvPr/>
        </p:nvCxnSpPr>
        <p:spPr>
          <a:xfrm>
            <a:off x="5464175" y="5262563"/>
            <a:ext cx="360363" cy="431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43D964CA-65AC-8BE2-0F22-CA30A1662453}"/>
              </a:ext>
            </a:extLst>
          </p:cNvPr>
          <p:cNvCxnSpPr/>
          <p:nvPr/>
        </p:nvCxnSpPr>
        <p:spPr>
          <a:xfrm flipH="1">
            <a:off x="7388225" y="5262563"/>
            <a:ext cx="331788" cy="431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F7DADEF1-38B7-88C5-7034-E0AD8448EC07}"/>
              </a:ext>
            </a:extLst>
          </p:cNvPr>
          <p:cNvCxnSpPr/>
          <p:nvPr/>
        </p:nvCxnSpPr>
        <p:spPr>
          <a:xfrm flipH="1">
            <a:off x="4819650" y="5262563"/>
            <a:ext cx="407988" cy="431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B27BEE3D-46AB-A490-B0FD-B55A84E4C0B3}"/>
              </a:ext>
            </a:extLst>
          </p:cNvPr>
          <p:cNvCxnSpPr/>
          <p:nvPr/>
        </p:nvCxnSpPr>
        <p:spPr>
          <a:xfrm>
            <a:off x="7956550" y="5262563"/>
            <a:ext cx="360363" cy="431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Блок-схема: узел 25">
            <a:extLst>
              <a:ext uri="{FF2B5EF4-FFF2-40B4-BE49-F238E27FC236}">
                <a16:creationId xmlns:a16="http://schemas.microsoft.com/office/drawing/2014/main" id="{D19AE452-48E3-C669-5222-07D8706D7003}"/>
              </a:ext>
            </a:extLst>
          </p:cNvPr>
          <p:cNvSpPr/>
          <p:nvPr/>
        </p:nvSpPr>
        <p:spPr>
          <a:xfrm>
            <a:off x="6741319" y="5916536"/>
            <a:ext cx="867956" cy="489944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4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Блок-схема: узел 26">
            <a:extLst>
              <a:ext uri="{FF2B5EF4-FFF2-40B4-BE49-F238E27FC236}">
                <a16:creationId xmlns:a16="http://schemas.microsoft.com/office/drawing/2014/main" id="{53178054-EA9F-7C4F-4B44-EF8DC32AD231}"/>
              </a:ext>
            </a:extLst>
          </p:cNvPr>
          <p:cNvSpPr/>
          <p:nvPr/>
        </p:nvSpPr>
        <p:spPr>
          <a:xfrm>
            <a:off x="4252504" y="5916536"/>
            <a:ext cx="966626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7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Блок-схема: узел 27">
            <a:extLst>
              <a:ext uri="{FF2B5EF4-FFF2-40B4-BE49-F238E27FC236}">
                <a16:creationId xmlns:a16="http://schemas.microsoft.com/office/drawing/2014/main" id="{0DF40869-0B79-CF7D-6E2A-6D9158199B84}"/>
              </a:ext>
            </a:extLst>
          </p:cNvPr>
          <p:cNvSpPr/>
          <p:nvPr/>
        </p:nvSpPr>
        <p:spPr>
          <a:xfrm>
            <a:off x="8029044" y="5916536"/>
            <a:ext cx="779994" cy="489944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6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Блок-схема: узел 28">
            <a:extLst>
              <a:ext uri="{FF2B5EF4-FFF2-40B4-BE49-F238E27FC236}">
                <a16:creationId xmlns:a16="http://schemas.microsoft.com/office/drawing/2014/main" id="{6B9C61AB-24CB-62DC-61EF-464ED2FE07F9}"/>
              </a:ext>
            </a:extLst>
          </p:cNvPr>
          <p:cNvSpPr/>
          <p:nvPr/>
        </p:nvSpPr>
        <p:spPr>
          <a:xfrm>
            <a:off x="5586970" y="5949280"/>
            <a:ext cx="883397" cy="45720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 </a:t>
            </a:r>
            <a:r>
              <a:rPr lang="uk-UA" sz="1400" dirty="0">
                <a:solidFill>
                  <a:schemeClr val="tx1"/>
                </a:solidFill>
                <a:latin typeface="Arial Black" panose="020B0A04020102020204" pitchFamily="34" charset="0"/>
              </a:rPr>
              <a:t>9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Блок-схема: узел 24">
            <a:extLst>
              <a:ext uri="{FF2B5EF4-FFF2-40B4-BE49-F238E27FC236}">
                <a16:creationId xmlns:a16="http://schemas.microsoft.com/office/drawing/2014/main" id="{EB2EF3EE-8C33-B870-ECDE-914827D342CF}"/>
              </a:ext>
            </a:extLst>
          </p:cNvPr>
          <p:cNvSpPr/>
          <p:nvPr/>
        </p:nvSpPr>
        <p:spPr>
          <a:xfrm>
            <a:off x="1737170" y="5978936"/>
            <a:ext cx="993145" cy="496534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1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E5B27E-DEB7-205D-176B-7DC26F874A6D}"/>
              </a:ext>
            </a:extLst>
          </p:cNvPr>
          <p:cNvSpPr/>
          <p:nvPr/>
        </p:nvSpPr>
        <p:spPr>
          <a:xfrm>
            <a:off x="-17719" y="0"/>
            <a:ext cx="916171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6B1EA924-DA95-3BBF-F473-60E8A9C40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842963"/>
            <a:ext cx="8351837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</a:t>
            </a:r>
          </a:p>
          <a:p>
            <a:pPr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«Благодійний фонд «БГВ</a:t>
            </a: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A4EC704-DDFD-9704-AFBD-98B610BCBF4A}"/>
              </a:ext>
            </a:extLst>
          </p:cNvPr>
          <p:cNvCxnSpPr/>
          <p:nvPr/>
        </p:nvCxnSpPr>
        <p:spPr>
          <a:xfrm>
            <a:off x="3131840" y="2480468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4455" name="TextBox 3">
            <a:extLst>
              <a:ext uri="{FF2B5EF4-FFF2-40B4-BE49-F238E27FC236}">
                <a16:creationId xmlns:a16="http://schemas.microsoft.com/office/drawing/2014/main" id="{2BD83218-D0F9-F517-F50F-53352A504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1817688"/>
            <a:ext cx="5445125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11.01.2024 укладено Меморандум про співпрацю між виконавчим комітетом Житомирської міської ради та Благодійною організацією «Благодійний фонд «БГВ» 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30.04.2024 між Фондом соціального захисту осіб з інвалідністю та переможцем конкурсу серед надавачів соціальної послуги з формування життєстійкості - Благодійною організацією «Благодійний фонд «БГВ» укладено договір про забезпечення надання комплексної соціальної послуги з формування життєстійкості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15.05.2024 відкрито Центр ЖИТТЄСТІЙКОСТІ в Житомирській міській територіальній громаді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86E12E-9493-D415-4AF0-EA93A8EE1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1475"/>
            <a:ext cx="2519363" cy="2300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6FED59-759B-5D21-5A8E-9C504109D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4203700"/>
            <a:ext cx="2517775" cy="239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86A9FBA-BBFB-8F2B-828A-C104F0C052C5}"/>
              </a:ext>
            </a:extLst>
          </p:cNvPr>
          <p:cNvSpPr/>
          <p:nvPr/>
        </p:nvSpPr>
        <p:spPr>
          <a:xfrm>
            <a:off x="0" y="158050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комплексна соціальна послуга з формування життєстійкості 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7829" name="Rectangle 1">
            <a:extLst>
              <a:ext uri="{FF2B5EF4-FFF2-40B4-BE49-F238E27FC236}">
                <a16:creationId xmlns:a16="http://schemas.microsoft.com/office/drawing/2014/main" id="{A8BFAD7F-615E-7DAA-63AE-DFC0716C4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7830" name="Rectangle 2">
            <a:extLst>
              <a:ext uri="{FF2B5EF4-FFF2-40B4-BE49-F238E27FC236}">
                <a16:creationId xmlns:a16="http://schemas.microsoft.com/office/drawing/2014/main" id="{E97D004E-AF10-22D7-1197-F1FC99362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37E035D3-ADC9-D614-6FCA-051EDB898B6D}"/>
              </a:ext>
            </a:extLst>
          </p:cNvPr>
          <p:cNvSpPr/>
          <p:nvPr/>
        </p:nvSpPr>
        <p:spPr>
          <a:xfrm>
            <a:off x="2555776" y="2132671"/>
            <a:ext cx="4032447" cy="930546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зміст послуги</a:t>
            </a:r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07EFF79F-5A9B-1AB5-4D1E-D05553149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75" y="3213100"/>
            <a:ext cx="7921625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первинна психологічна підтримка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 в адаптації докризових ситуацій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консультування, зокрема кризове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пролонгована підтримка ментального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 ВПО у побудові міжособистісних зв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язків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 батьківських компетенцій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групові майстер-класи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втратою тощо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D96BF2E-A30E-DF48-4AEF-8D92E91B27DE}"/>
              </a:ext>
            </a:extLst>
          </p:cNvPr>
          <p:cNvCxnSpPr/>
          <p:nvPr/>
        </p:nvCxnSpPr>
        <p:spPr>
          <a:xfrm>
            <a:off x="683568" y="3573016"/>
            <a:ext cx="6995" cy="2849935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836" name="TextBox 1">
            <a:extLst>
              <a:ext uri="{FF2B5EF4-FFF2-40B4-BE49-F238E27FC236}">
                <a16:creationId xmlns:a16="http://schemas.microsoft.com/office/drawing/2014/main" id="{1F079D15-6491-51DE-6D38-5D23491B3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88" y="1522413"/>
            <a:ext cx="5881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запроваджена з травня 2024 року</a:t>
            </a:r>
            <a:endParaRPr lang="ru-RU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1B3330-BC65-FD52-5E97-F4F1BD8EF40B}"/>
              </a:ext>
            </a:extLst>
          </p:cNvPr>
          <p:cNvSpPr/>
          <p:nvPr/>
        </p:nvSpPr>
        <p:spPr>
          <a:xfrm>
            <a:off x="0" y="308929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комплексна соціальна послуга з формування життєстійкості ____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9877" name="Rectangle 1">
            <a:extLst>
              <a:ext uri="{FF2B5EF4-FFF2-40B4-BE49-F238E27FC236}">
                <a16:creationId xmlns:a16="http://schemas.microsoft.com/office/drawing/2014/main" id="{C0826103-2F4D-5A08-C41A-F5C077672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9878" name="Rectangle 2">
            <a:extLst>
              <a:ext uri="{FF2B5EF4-FFF2-40B4-BE49-F238E27FC236}">
                <a16:creationId xmlns:a16="http://schemas.microsoft.com/office/drawing/2014/main" id="{670E905D-5039-95C9-57D6-91A6A3038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54E33679-D1AE-6534-581A-09D575DDE557}"/>
              </a:ext>
            </a:extLst>
          </p:cNvPr>
          <p:cNvSpPr/>
          <p:nvPr/>
        </p:nvSpPr>
        <p:spPr>
          <a:xfrm>
            <a:off x="463550" y="1797852"/>
            <a:ext cx="3677087" cy="1487132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фахівці, які надають соціальну послугу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Блок-схема: альтернативный процесс 19">
            <a:extLst>
              <a:ext uri="{FF2B5EF4-FFF2-40B4-BE49-F238E27FC236}">
                <a16:creationId xmlns:a16="http://schemas.microsoft.com/office/drawing/2014/main" id="{B51E060F-1144-445A-3A2F-9ADDC150F734}"/>
              </a:ext>
            </a:extLst>
          </p:cNvPr>
          <p:cNvSpPr/>
          <p:nvPr/>
        </p:nvSpPr>
        <p:spPr>
          <a:xfrm>
            <a:off x="5076056" y="1797852"/>
            <a:ext cx="3600400" cy="1487132"/>
          </a:xfrm>
          <a:prstGeom prst="flowChartAlternateProcess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b="1" dirty="0"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отримувачі соціальної послуги</a:t>
            </a:r>
          </a:p>
          <a:p>
            <a:pPr algn="ctr">
              <a:defRPr/>
            </a:pPr>
            <a:endParaRPr lang="uk-UA" sz="2000" b="1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b="1" dirty="0"/>
          </a:p>
        </p:txBody>
      </p:sp>
      <p:sp>
        <p:nvSpPr>
          <p:cNvPr id="83981" name="Прямоугольник 4">
            <a:extLst>
              <a:ext uri="{FF2B5EF4-FFF2-40B4-BE49-F238E27FC236}">
                <a16:creationId xmlns:a16="http://schemas.microsoft.com/office/drawing/2014/main" id="{35DEF9B0-C3FE-B334-5903-5F942F184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3525838"/>
            <a:ext cx="40386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 менеджер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фахівець з соціальної роботи</a:t>
            </a:r>
          </a:p>
          <a:p>
            <a:pPr marL="0" indent="0"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</p:txBody>
      </p:sp>
      <p:sp>
        <p:nvSpPr>
          <p:cNvPr id="79886" name="Прямоугольник 5">
            <a:extLst>
              <a:ext uri="{FF2B5EF4-FFF2-40B4-BE49-F238E27FC236}">
                <a16:creationId xmlns:a16="http://schemas.microsoft.com/office/drawing/2014/main" id="{C3458F99-E889-16DF-2BDB-573FCFA9D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4035425"/>
            <a:ext cx="4537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мешканці громади,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потребують 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психологічної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BE206AC-B4CF-5730-85DA-7024D57A7240}"/>
              </a:ext>
            </a:extLst>
          </p:cNvPr>
          <p:cNvCxnSpPr/>
          <p:nvPr/>
        </p:nvCxnSpPr>
        <p:spPr>
          <a:xfrm>
            <a:off x="4348163" y="3789363"/>
            <a:ext cx="6350" cy="1985962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B68D6FC4-4A5C-7969-33F9-644BD0D5C1B2}"/>
              </a:ext>
            </a:extLst>
          </p:cNvPr>
          <p:cNvSpPr/>
          <p:nvPr/>
        </p:nvSpPr>
        <p:spPr>
          <a:xfrm>
            <a:off x="1737172" y="3993740"/>
            <a:ext cx="719137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1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A751CC2F-A0BE-5324-07A3-0C14839A8B3C}"/>
              </a:ext>
            </a:extLst>
          </p:cNvPr>
          <p:cNvSpPr/>
          <p:nvPr/>
        </p:nvSpPr>
        <p:spPr>
          <a:xfrm>
            <a:off x="1737172" y="5077484"/>
            <a:ext cx="719137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4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Блок-схема: узел 11">
            <a:extLst>
              <a:ext uri="{FF2B5EF4-FFF2-40B4-BE49-F238E27FC236}">
                <a16:creationId xmlns:a16="http://schemas.microsoft.com/office/drawing/2014/main" id="{AD09CADD-AB1C-37F9-1A3E-E3DF4D5FD39D}"/>
              </a:ext>
            </a:extLst>
          </p:cNvPr>
          <p:cNvSpPr/>
          <p:nvPr/>
        </p:nvSpPr>
        <p:spPr>
          <a:xfrm>
            <a:off x="1737172" y="6028839"/>
            <a:ext cx="719137" cy="4572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200" dirty="0">
                <a:solidFill>
                  <a:schemeClr val="tx1"/>
                </a:solidFill>
                <a:latin typeface="Arial Black" panose="020B0A04020102020204" pitchFamily="34" charset="0"/>
              </a:rPr>
              <a:t>Ж 3</a:t>
            </a: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1AA0290-A465-0CBF-5857-2D50EA76E661}"/>
              </a:ext>
            </a:extLst>
          </p:cNvPr>
          <p:cNvSpPr/>
          <p:nvPr/>
        </p:nvSpPr>
        <p:spPr>
          <a:xfrm>
            <a:off x="8028385" y="188640"/>
            <a:ext cx="936103" cy="648072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85943-0520-7B9A-94FB-866C7B0E9016}"/>
              </a:ext>
            </a:extLst>
          </p:cNvPr>
          <p:cNvSpPr/>
          <p:nvPr/>
        </p:nvSpPr>
        <p:spPr>
          <a:xfrm>
            <a:off x="611560" y="764704"/>
            <a:ext cx="5472608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A978BD2-1FC3-97A4-DFED-6397F5368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522607"/>
              </p:ext>
            </p:extLst>
          </p:nvPr>
        </p:nvGraphicFramePr>
        <p:xfrm>
          <a:off x="719572" y="1196752"/>
          <a:ext cx="7704856" cy="415286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7423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1361005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  <a:gridCol w="893259">
                  <a:extLst>
                    <a:ext uri="{9D8B030D-6E8A-4147-A177-3AD203B41FA5}">
                      <a16:colId xmlns:a16="http://schemas.microsoft.com/office/drawing/2014/main" val="2768993793"/>
                    </a:ext>
                  </a:extLst>
                </a:gridCol>
                <a:gridCol w="1303169">
                  <a:extLst>
                    <a:ext uri="{9D8B030D-6E8A-4147-A177-3AD203B41FA5}">
                      <a16:colId xmlns:a16="http://schemas.microsoft.com/office/drawing/2014/main" val="1780064573"/>
                    </a:ext>
                  </a:extLst>
                </a:gridCol>
              </a:tblGrid>
              <a:tr h="1061056">
                <a:tc>
                  <a:txBody>
                    <a:bodyPr/>
                    <a:lstStyle/>
                    <a:p>
                      <a:pPr algn="ctr"/>
                      <a:endParaRPr lang="uk-UA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категорії осіб, яким надано соціальну послугу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uk-UA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осіб, які отримали послугу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49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546616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чоловіки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8" marR="91438" marT="45731" marB="45731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42408"/>
                  </a:ext>
                </a:extLst>
              </a:tr>
              <a:tr h="428857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Внутрішньо переміщені особи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361254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Військовослужбовці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397435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 до 18 років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397435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Молодь від 18 років до 35 років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1815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1425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  <a:tr h="397435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Особи від 35 років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1894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1562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</a:p>
                  </a:txBody>
                  <a:tcPr marL="91438" marR="91438" marT="45731" marB="45731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444455"/>
                  </a:ext>
                </a:extLst>
              </a:tr>
              <a:tr h="562774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Особи з інвалідністю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1438" marR="91438" marT="45731" marB="457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83772"/>
                  </a:ext>
                </a:extLst>
              </a:tr>
            </a:tbl>
          </a:graphicData>
        </a:graphic>
      </p:graphicFrame>
      <p:sp>
        <p:nvSpPr>
          <p:cNvPr id="80949" name="TextBox 1">
            <a:extLst>
              <a:ext uri="{FF2B5EF4-FFF2-40B4-BE49-F238E27FC236}">
                <a16:creationId xmlns:a16="http://schemas.microsoft.com/office/drawing/2014/main" id="{466E2CD3-089E-7343-3FB6-07EF72E8B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572" y="5445224"/>
            <a:ext cx="698500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проведених індивідуальних занять - </a:t>
            </a:r>
            <a:r>
              <a:rPr lang="uk-UA" altLang="ru-RU" sz="20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917</a:t>
            </a:r>
          </a:p>
          <a:p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проведених групових занять - </a:t>
            </a:r>
            <a:r>
              <a:rPr lang="uk-UA" altLang="ru-RU" sz="20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296</a:t>
            </a:r>
          </a:p>
          <a:p>
            <a:endParaRPr lang="uk-UA" altLang="ru-RU" dirty="0"/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A9B98C-A2E8-95CC-E2FF-00F447C00D22}"/>
              </a:ext>
            </a:extLst>
          </p:cNvPr>
          <p:cNvSpPr/>
          <p:nvPr/>
        </p:nvSpPr>
        <p:spPr>
          <a:xfrm>
            <a:off x="-18715" y="34063"/>
            <a:ext cx="252027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C5D17B40-BC4C-55B9-F79A-2B5D727F9FE3}"/>
              </a:ext>
            </a:extLst>
          </p:cNvPr>
          <p:cNvSpPr/>
          <p:nvPr/>
        </p:nvSpPr>
        <p:spPr>
          <a:xfrm>
            <a:off x="1115616" y="648847"/>
            <a:ext cx="7848872" cy="116093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запроваджено в громаді соціальні послуги ____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7EAB2C-F384-2511-3A24-26057E6D6832}"/>
              </a:ext>
            </a:extLst>
          </p:cNvPr>
          <p:cNvSpPr txBox="1"/>
          <p:nvPr/>
        </p:nvSpPr>
        <p:spPr>
          <a:xfrm>
            <a:off x="-396875" y="2708275"/>
            <a:ext cx="32766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висновки</a:t>
            </a:r>
          </a:p>
          <a:p>
            <a:pPr algn="ctr">
              <a:defRPr/>
            </a:pP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5001" name="TextBox 4">
            <a:extLst>
              <a:ext uri="{FF2B5EF4-FFF2-40B4-BE49-F238E27FC236}">
                <a16:creationId xmlns:a16="http://schemas.microsoft.com/office/drawing/2014/main" id="{11635C1E-69C4-4444-0A7D-29E83D347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8" y="1896678"/>
            <a:ext cx="64436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березень 2024 року</a:t>
            </a:r>
          </a:p>
          <a:p>
            <a:pPr>
              <a:buFont typeface="Arial" panose="020B0604020202020204" pitchFamily="34" charset="0"/>
              <a:buNone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(шляхом соціального замовлення)</a:t>
            </a:r>
          </a:p>
        </p:txBody>
      </p:sp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2CD3E100-3B1A-79B1-DF2F-993DD371DDE6}"/>
              </a:ext>
            </a:extLst>
          </p:cNvPr>
          <p:cNvSpPr/>
          <p:nvPr/>
        </p:nvSpPr>
        <p:spPr>
          <a:xfrm>
            <a:off x="2699630" y="2959006"/>
            <a:ext cx="3024498" cy="50405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соціальна </a:t>
            </a:r>
            <a:r>
              <a:rPr lang="uk-UA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послуга</a:t>
            </a:r>
          </a:p>
        </p:txBody>
      </p:sp>
      <p:sp>
        <p:nvSpPr>
          <p:cNvPr id="85005" name="TextBox 13">
            <a:extLst>
              <a:ext uri="{FF2B5EF4-FFF2-40B4-BE49-F238E27FC236}">
                <a16:creationId xmlns:a16="http://schemas.microsoft.com/office/drawing/2014/main" id="{8059DF3D-2212-2F1F-CC94-1158F659A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25" y="3717032"/>
            <a:ext cx="6588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денний догляд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осіб з інвалідністю (молодь від 18 до 35 років)</a:t>
            </a:r>
          </a:p>
        </p:txBody>
      </p:sp>
      <p:sp>
        <p:nvSpPr>
          <p:cNvPr id="9" name="Блок-схема: знак завершения 8">
            <a:extLst>
              <a:ext uri="{FF2B5EF4-FFF2-40B4-BE49-F238E27FC236}">
                <a16:creationId xmlns:a16="http://schemas.microsoft.com/office/drawing/2014/main" id="{A7D9ADF9-19A3-C4AD-B76C-7B3DDA5496C6}"/>
              </a:ext>
            </a:extLst>
          </p:cNvPr>
          <p:cNvSpPr/>
          <p:nvPr/>
        </p:nvSpPr>
        <p:spPr>
          <a:xfrm>
            <a:off x="2684797" y="4845742"/>
            <a:ext cx="3190676" cy="504056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надавач послуги</a:t>
            </a:r>
          </a:p>
        </p:txBody>
      </p:sp>
      <p:sp>
        <p:nvSpPr>
          <p:cNvPr id="85009" name="TextBox 10">
            <a:extLst>
              <a:ext uri="{FF2B5EF4-FFF2-40B4-BE49-F238E27FC236}">
                <a16:creationId xmlns:a16="http://schemas.microsoft.com/office/drawing/2014/main" id="{C90A61DA-F3BC-915C-5934-28BEC8901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24" y="5598289"/>
            <a:ext cx="6588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</a:t>
            </a:r>
            <a:endParaRPr lang="uk-UA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Благодійний фонд «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Карітас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-Житомир»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85A13B-6F9B-DE42-5B36-852BDDC29A5E}"/>
              </a:ext>
            </a:extLst>
          </p:cNvPr>
          <p:cNvSpPr/>
          <p:nvPr/>
        </p:nvSpPr>
        <p:spPr>
          <a:xfrm>
            <a:off x="35497" y="0"/>
            <a:ext cx="252027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B249D37F-6209-BB4F-50BD-04695BE7C182}"/>
              </a:ext>
            </a:extLst>
          </p:cNvPr>
          <p:cNvSpPr/>
          <p:nvPr/>
        </p:nvSpPr>
        <p:spPr>
          <a:xfrm>
            <a:off x="971600" y="502954"/>
            <a:ext cx="7920880" cy="116093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запроваджено в громаді соціальні послуги ____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2B44DE-C4FF-33FF-A048-BB501FE6F619}"/>
              </a:ext>
            </a:extLst>
          </p:cNvPr>
          <p:cNvSpPr txBox="1"/>
          <p:nvPr/>
        </p:nvSpPr>
        <p:spPr>
          <a:xfrm>
            <a:off x="-396875" y="2708275"/>
            <a:ext cx="32766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висновки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6025" name="TextBox 4">
            <a:extLst>
              <a:ext uri="{FF2B5EF4-FFF2-40B4-BE49-F238E27FC236}">
                <a16:creationId xmlns:a16="http://schemas.microsoft.com/office/drawing/2014/main" id="{E24C4ACB-64DA-E9DC-98AC-4752E3BDE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991" y="1910521"/>
            <a:ext cx="644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травень 2024 року </a:t>
            </a:r>
          </a:p>
          <a:p>
            <a:pPr>
              <a:buFont typeface="Arial" panose="020B0604020202020204" pitchFamily="34" charset="0"/>
              <a:buNone/>
            </a:pP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(участь в експериментальному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проєкті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B45CF396-13A3-5798-6955-0C12969C313A}"/>
              </a:ext>
            </a:extLst>
          </p:cNvPr>
          <p:cNvSpPr/>
          <p:nvPr/>
        </p:nvSpPr>
        <p:spPr>
          <a:xfrm>
            <a:off x="2684797" y="2965449"/>
            <a:ext cx="4767523" cy="504057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комплексна соціальна послуга</a:t>
            </a:r>
          </a:p>
        </p:txBody>
      </p:sp>
      <p:sp>
        <p:nvSpPr>
          <p:cNvPr id="9" name="Блок-схема: знак завершения 8">
            <a:extLst>
              <a:ext uri="{FF2B5EF4-FFF2-40B4-BE49-F238E27FC236}">
                <a16:creationId xmlns:a16="http://schemas.microsoft.com/office/drawing/2014/main" id="{33F8A1C2-DB7C-A753-DBA4-E1D87A8759E5}"/>
              </a:ext>
            </a:extLst>
          </p:cNvPr>
          <p:cNvSpPr/>
          <p:nvPr/>
        </p:nvSpPr>
        <p:spPr>
          <a:xfrm>
            <a:off x="2724991" y="4630344"/>
            <a:ext cx="3190676" cy="504056"/>
          </a:xfrm>
          <a:prstGeom prst="flowChartTerminator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надавач послуги</a:t>
            </a:r>
          </a:p>
        </p:txBody>
      </p:sp>
      <p:sp>
        <p:nvSpPr>
          <p:cNvPr id="86032" name="TextBox 10">
            <a:extLst>
              <a:ext uri="{FF2B5EF4-FFF2-40B4-BE49-F238E27FC236}">
                <a16:creationId xmlns:a16="http://schemas.microsoft.com/office/drawing/2014/main" id="{FC5C543E-EFD0-48A4-6149-DDFFA1837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776" y="5449059"/>
            <a:ext cx="6580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«Благодійний фонд «БГВ»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33" name="TextBox 27">
            <a:extLst>
              <a:ext uri="{FF2B5EF4-FFF2-40B4-BE49-F238E27FC236}">
                <a16:creationId xmlns:a16="http://schemas.microsoft.com/office/drawing/2014/main" id="{B0378F21-E6D9-BDA1-4F67-E79DD007A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813" y="3736975"/>
            <a:ext cx="6588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формування життєстійкості</a:t>
            </a:r>
          </a:p>
        </p:txBody>
      </p:sp>
    </p:spTree>
  </p:cSld>
  <p:clrMapOvr>
    <a:masterClrMapping/>
  </p:clrMapOvr>
  <p:transition>
    <p:push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1740D6-7C66-B779-9A11-536E5E40D488}"/>
              </a:ext>
            </a:extLst>
          </p:cNvPr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2DBF1A4-111E-CF62-BCF6-63F4D4FB426C}"/>
              </a:ext>
            </a:extLst>
          </p:cNvPr>
          <p:cNvCxnSpPr/>
          <p:nvPr/>
        </p:nvCxnSpPr>
        <p:spPr>
          <a:xfrm>
            <a:off x="755650" y="1628775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82892DA-7B45-B9A8-AE26-A4DE6AA7B560}"/>
              </a:ext>
            </a:extLst>
          </p:cNvPr>
          <p:cNvSpPr txBox="1"/>
          <p:nvPr/>
        </p:nvSpPr>
        <p:spPr>
          <a:xfrm>
            <a:off x="1212850" y="2349500"/>
            <a:ext cx="7345363" cy="1814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в Житомирській міській територіальній громаді надається 24 соціальні послуги, 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uk-UA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з яких 16 є базовими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1B03E42-B1E2-1B1F-0E2A-8986965D70AE}"/>
              </a:ext>
            </a:extLst>
          </p:cNvPr>
          <p:cNvSpPr/>
          <p:nvPr/>
        </p:nvSpPr>
        <p:spPr>
          <a:xfrm>
            <a:off x="0" y="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4214" name="TextBox 19">
            <a:extLst>
              <a:ext uri="{FF2B5EF4-FFF2-40B4-BE49-F238E27FC236}">
                <a16:creationId xmlns:a16="http://schemas.microsoft.com/office/drawing/2014/main" id="{15C1D7D6-2FB2-5042-AE6A-90808FCE6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1965326"/>
            <a:ext cx="7849245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одинокі непрацездатні громадяни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 похилого віку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 з інвалідністю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діти з інвалідністю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родини, які виховують дітей з інвалідністю                   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багатодітні малозабезпечені родини, які перебувають в СЖО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члени сімей загиблих (померлих) Захисників та Захисниць України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ветерани війни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 переміщені особи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діти-сироти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діти, позбавлені батьківського піклування</a:t>
            </a:r>
          </a:p>
          <a:p>
            <a:pPr algn="ctr">
              <a:defRPr/>
            </a:pPr>
            <a:endParaRPr lang="uk-UA" altLang="ru-RU" sz="1000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протягом 2024 року 32 427 осіб забезпечено соціальними послугами</a:t>
            </a:r>
            <a:endParaRPr lang="ru-RU" alt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D90B33-C708-F623-CDEF-2E195696B897}"/>
              </a:ext>
            </a:extLst>
          </p:cNvPr>
          <p:cNvSpPr txBox="1"/>
          <p:nvPr/>
        </p:nvSpPr>
        <p:spPr>
          <a:xfrm>
            <a:off x="287338" y="765175"/>
            <a:ext cx="856932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категорії осіб, які потребують надання соціальних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послуг</a:t>
            </a:r>
            <a:r>
              <a:rPr lang="uk-UA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95FC41C-6EA4-902B-FE0E-235EFF9A6EF3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FA3A36-7592-23F9-C129-4F969E3B430C}"/>
              </a:ext>
            </a:extLst>
          </p:cNvPr>
          <p:cNvSpPr/>
          <p:nvPr/>
        </p:nvSpPr>
        <p:spPr>
          <a:xfrm>
            <a:off x="0" y="-2701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4214" name="TextBox 19">
            <a:extLst>
              <a:ext uri="{FF2B5EF4-FFF2-40B4-BE49-F238E27FC236}">
                <a16:creationId xmlns:a16="http://schemas.microsoft.com/office/drawing/2014/main" id="{3FA03AD5-7EDA-F022-B06F-2326C6621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13" y="1982788"/>
            <a:ext cx="8664575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січень 2024 року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 «Благодійний фонд «БГВ»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 «Благодійний фонд «СПРАВЖНІ УКРАЇНЦІ»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 «Благодійний фонд «Банк добра» </a:t>
            </a:r>
          </a:p>
          <a:p>
            <a:pPr>
              <a:defRPr/>
            </a:pPr>
            <a:endParaRPr lang="uk-UA" alt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лютий 2024 року </a:t>
            </a:r>
            <a:r>
              <a:rPr lang="uk-UA" altLang="ru-RU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                 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Житомирська обласна організація Товариства Червоного Хреста України</a:t>
            </a:r>
          </a:p>
          <a:p>
            <a:pPr>
              <a:defRPr/>
            </a:pPr>
            <a:endParaRPr lang="uk-UA" alt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липень 2024 року</a:t>
            </a:r>
            <a:endParaRPr lang="uk-UA" altLang="ru-RU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Громадська організація «Авенір»</a:t>
            </a:r>
          </a:p>
          <a:p>
            <a:pPr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грудень 2024 року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Благодійна організація  «Благодійний фонд «ШТАБ ДОПОМОГИ ЖИТОМИР»</a:t>
            </a:r>
          </a:p>
          <a:p>
            <a:pPr algn="ctr">
              <a:defRPr/>
            </a:pPr>
            <a:endParaRPr lang="uk-UA" altLang="ru-RU" sz="1000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внесено</a:t>
            </a: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до реєстру 16 надавачів соціальних послуг комунального/недержавного сектору</a:t>
            </a:r>
            <a:endParaRPr lang="ru-RU" alt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5B4DEE-F0C8-6B35-88E3-2153479475FC}"/>
              </a:ext>
            </a:extLst>
          </p:cNvPr>
          <p:cNvSpPr txBox="1"/>
          <p:nvPr/>
        </p:nvSpPr>
        <p:spPr>
          <a:xfrm>
            <a:off x="0" y="620713"/>
            <a:ext cx="9144000" cy="1630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надавачі соціальних послуг (СП), які внесені до Реєстру надавачів та отримувачів СП ____</a:t>
            </a:r>
          </a:p>
          <a:p>
            <a:pPr algn="ctr">
              <a:defRPr/>
            </a:pPr>
            <a:r>
              <a:rPr lang="uk-UA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AA8155A-D5DD-AA7D-828C-D17B5A6F587D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>
            <a:extLst>
              <a:ext uri="{FF2B5EF4-FFF2-40B4-BE49-F238E27FC236}">
                <a16:creationId xmlns:a16="http://schemas.microsoft.com/office/drawing/2014/main" id="{1960BA5F-1ED5-BE83-2A6F-EDDE812A1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9375" y="1341438"/>
            <a:ext cx="7632700" cy="497998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мешканців громади соціальними послугами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вирішення гуманітарних і соціальних проблем </a:t>
            </a: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громаді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 заходів для організації надання соціальних послуг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збору, обробки, узагальнення і систематизації інформації щодо вразливих груп населення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координації діяльності надавачів соціальних послуг комунального/недержавного сектору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запровадження нових соціальних послуг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залучення до надання соціальних послуг </a:t>
            </a: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громадських, благодійних, релігійних організацій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uk-UA" altLang="ru-RU" dirty="0"/>
          </a:p>
          <a:p>
            <a:pPr marL="0" indent="0">
              <a:buFont typeface="Arial" panose="020B0604020202020204" pitchFamily="34" charset="0"/>
              <a:buNone/>
            </a:pPr>
            <a:endParaRPr lang="uk-UA" altLang="ru-RU" dirty="0"/>
          </a:p>
          <a:p>
            <a:pPr marL="0" indent="0">
              <a:buFont typeface="Arial" panose="020B0604020202020204" pitchFamily="34" charset="0"/>
              <a:buNone/>
            </a:pPr>
            <a:endParaRPr lang="uk-UA" altLang="ru-RU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uk-UA" altLang="ru-RU" dirty="0"/>
              <a:t>  </a:t>
            </a:r>
            <a:endParaRPr lang="ru-RU" alt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F6CB28-8138-4982-1976-400E1DE42A54}"/>
              </a:ext>
            </a:extLst>
          </p:cNvPr>
          <p:cNvSpPr/>
          <p:nvPr/>
        </p:nvSpPr>
        <p:spPr>
          <a:xfrm>
            <a:off x="0" y="0"/>
            <a:ext cx="9144000" cy="1196975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 метою ____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83F2A9-B3C2-5D39-5D2A-E7C4409E92A1}"/>
              </a:ext>
            </a:extLst>
          </p:cNvPr>
          <p:cNvSpPr txBox="1"/>
          <p:nvPr/>
        </p:nvSpPr>
        <p:spPr>
          <a:xfrm>
            <a:off x="206375" y="1250950"/>
            <a:ext cx="1008063" cy="544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01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02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03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04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05</a:t>
            </a:r>
          </a:p>
          <a:p>
            <a:pPr>
              <a:defRPr/>
            </a:pPr>
            <a:endParaRPr lang="uk-UA" sz="1600" dirty="0">
              <a:solidFill>
                <a:schemeClr val="accent6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06</a:t>
            </a:r>
          </a:p>
          <a:p>
            <a:pPr>
              <a:defRPr/>
            </a:pPr>
            <a:endParaRPr lang="uk-UA" sz="1600" dirty="0"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3600" dirty="0">
                <a:solidFill>
                  <a:schemeClr val="accent6"/>
                </a:solidFill>
                <a:latin typeface="Arial Black" panose="020B0A04020102020204" pitchFamily="34" charset="0"/>
              </a:rPr>
              <a:t>07</a:t>
            </a:r>
            <a:endParaRPr lang="ru-RU" sz="36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466678AC-0F0A-E61E-E57F-D2E40C3F82DD}"/>
              </a:ext>
            </a:extLst>
          </p:cNvPr>
          <p:cNvCxnSpPr/>
          <p:nvPr/>
        </p:nvCxnSpPr>
        <p:spPr>
          <a:xfrm>
            <a:off x="1258888" y="1196975"/>
            <a:ext cx="0" cy="5472113"/>
          </a:xfrm>
          <a:prstGeom prst="line">
            <a:avLst/>
          </a:prstGeom>
          <a:ln>
            <a:solidFill>
              <a:srgbClr val="3579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2757E675-624D-3689-DD47-16AE46B37C14}"/>
              </a:ext>
            </a:extLst>
          </p:cNvPr>
          <p:cNvSpPr/>
          <p:nvPr/>
        </p:nvSpPr>
        <p:spPr>
          <a:xfrm>
            <a:off x="1763688" y="764704"/>
            <a:ext cx="5616624" cy="2434311"/>
          </a:xfrm>
          <a:prstGeom prst="flowChartConnector">
            <a:avLst/>
          </a:prstGeom>
          <a:solidFill>
            <a:srgbClr val="9490CC"/>
          </a:solidFill>
          <a:ln w="76200" cmpd="sng">
            <a:solidFill>
              <a:srgbClr val="C8C6E4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484" name="TextBox 2">
            <a:extLst>
              <a:ext uri="{FF2B5EF4-FFF2-40B4-BE49-F238E27FC236}">
                <a16:creationId xmlns:a16="http://schemas.microsoft.com/office/drawing/2014/main" id="{C72BB733-DE14-F883-E83E-C751E7286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8546" y="1153980"/>
            <a:ext cx="4392613" cy="197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фізичні особи, які надають соціальні </a:t>
            </a:r>
            <a:r>
              <a:rPr lang="uk-UA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послуги з догляду </a:t>
            </a:r>
            <a:endParaRPr lang="uk-UA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alt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(407 осіб)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611B7F2B-E694-178F-AE4E-32C6AE12E61C}"/>
              </a:ext>
            </a:extLst>
          </p:cNvPr>
          <p:cNvSpPr/>
          <p:nvPr/>
        </p:nvSpPr>
        <p:spPr>
          <a:xfrm>
            <a:off x="5731093" y="3963721"/>
            <a:ext cx="2110309" cy="21295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A528E36B-A2E3-653D-A4CE-9C5AD9580ECE}"/>
              </a:ext>
            </a:extLst>
          </p:cNvPr>
          <p:cNvSpPr/>
          <p:nvPr/>
        </p:nvSpPr>
        <p:spPr>
          <a:xfrm rot="5400000">
            <a:off x="4502150" y="1125538"/>
            <a:ext cx="465138" cy="4881562"/>
          </a:xfrm>
          <a:prstGeom prst="leftBrace">
            <a:avLst>
              <a:gd name="adj1" fmla="val 0"/>
              <a:gd name="adj2" fmla="val 52161"/>
            </a:avLst>
          </a:prstGeom>
          <a:ln w="9525" cap="flat" cmpd="sng" algn="ctr">
            <a:solidFill>
              <a:srgbClr val="9490C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9D75BB"/>
                </a:solidFill>
              </a:ln>
            </a:endParaRP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id="{74E9FCC6-BE48-F62A-CC37-5E02B8A83F1F}"/>
              </a:ext>
            </a:extLst>
          </p:cNvPr>
          <p:cNvSpPr/>
          <p:nvPr/>
        </p:nvSpPr>
        <p:spPr>
          <a:xfrm>
            <a:off x="0" y="6271"/>
            <a:ext cx="9144000" cy="6858000"/>
          </a:xfrm>
          <a:prstGeom prst="frame">
            <a:avLst>
              <a:gd name="adj1" fmla="val 2244"/>
            </a:avLst>
          </a:prstGeom>
          <a:solidFill>
            <a:srgbClr val="1D606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7B64B328-82E1-A490-6A4F-929E51AB6CAC}"/>
              </a:ext>
            </a:extLst>
          </p:cNvPr>
          <p:cNvSpPr/>
          <p:nvPr/>
        </p:nvSpPr>
        <p:spPr>
          <a:xfrm>
            <a:off x="1365244" y="3963721"/>
            <a:ext cx="2184322" cy="2129573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1152" name="TextBox 24">
            <a:extLst>
              <a:ext uri="{FF2B5EF4-FFF2-40B4-BE49-F238E27FC236}">
                <a16:creationId xmlns:a16="http://schemas.microsoft.com/office/drawing/2014/main" id="{853AB351-41EB-DE2F-AA7B-DA0F89F3F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5386" y="4094952"/>
            <a:ext cx="18240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ПКМУ від 06.10.2021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1040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53" name="TextBox 24">
            <a:extLst>
              <a:ext uri="{FF2B5EF4-FFF2-40B4-BE49-F238E27FC236}">
                <a16:creationId xmlns:a16="http://schemas.microsoft.com/office/drawing/2014/main" id="{BE3E2BB3-AD25-657F-E50D-A67835CBDAD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814697" y="4177417"/>
            <a:ext cx="19431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ПКМУ від 23.09.2020</a:t>
            </a:r>
          </a:p>
          <a:p>
            <a:pPr algn="ctr"/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859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altLang="ru-RU" sz="24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371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</a:t>
            </a: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7310D61-C5F9-06C7-B33C-B80ED737288A}"/>
              </a:ext>
            </a:extLst>
          </p:cNvPr>
          <p:cNvSpPr/>
          <p:nvPr/>
        </p:nvSpPr>
        <p:spPr>
          <a:xfrm>
            <a:off x="8028385" y="1484784"/>
            <a:ext cx="936103" cy="5184576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46FF68-ACC8-451F-9BF0-322109198830}"/>
              </a:ext>
            </a:extLst>
          </p:cNvPr>
          <p:cNvSpPr/>
          <p:nvPr/>
        </p:nvSpPr>
        <p:spPr>
          <a:xfrm>
            <a:off x="394576" y="2412197"/>
            <a:ext cx="5400600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9196F18-B4B9-1B33-3212-260801D5FD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656652"/>
              </p:ext>
            </p:extLst>
          </p:nvPr>
        </p:nvGraphicFramePr>
        <p:xfrm>
          <a:off x="524408" y="2820908"/>
          <a:ext cx="7972028" cy="35283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758297">
                  <a:extLst>
                    <a:ext uri="{9D8B030D-6E8A-4147-A177-3AD203B41FA5}">
                      <a16:colId xmlns:a16="http://schemas.microsoft.com/office/drawing/2014/main" val="1650323989"/>
                    </a:ext>
                  </a:extLst>
                </a:gridCol>
                <a:gridCol w="2213731">
                  <a:extLst>
                    <a:ext uri="{9D8B030D-6E8A-4147-A177-3AD203B41FA5}">
                      <a16:colId xmlns:a16="http://schemas.microsoft.com/office/drawing/2014/main" val="4077587881"/>
                    </a:ext>
                  </a:extLst>
                </a:gridCol>
              </a:tblGrid>
              <a:tr h="1023896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категорії осіб, яким </a:t>
                      </a:r>
                      <a:r>
                        <a:rPr lang="uk-UA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надано</a:t>
                      </a:r>
                    </a:p>
                    <a:p>
                      <a:pPr algn="ctr"/>
                      <a:r>
                        <a:rPr lang="uk-UA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соціальну </a:t>
                      </a:r>
                      <a:r>
                        <a:rPr lang="uk-UA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послугу </a:t>
                      </a:r>
                    </a:p>
                    <a:p>
                      <a:pPr algn="ctr"/>
                      <a:r>
                        <a:rPr lang="uk-UA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натуральна допомога</a:t>
                      </a:r>
                      <a:r>
                        <a:rPr lang="uk-UA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 (гарячі обіди)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6" marR="91436" marT="45736" marB="45736">
                    <a:solidFill>
                      <a:srgbClr val="155F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uk-UA" sz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</a:t>
                      </a:r>
                      <a:r>
                        <a:rPr lang="uk-UA" sz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виданих</a:t>
                      </a:r>
                      <a:r>
                        <a:rPr lang="uk-UA" sz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 гарячих обідів </a:t>
                      </a:r>
                    </a:p>
                    <a:p>
                      <a:pPr algn="ctr"/>
                      <a:r>
                        <a:rPr lang="uk-UA" sz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у 2024 році</a:t>
                      </a:r>
                      <a:endParaRPr lang="ru-RU" sz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marL="91436" marR="91436" marT="45736" marB="45736">
                    <a:solidFill>
                      <a:srgbClr val="155F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36227"/>
                  </a:ext>
                </a:extLst>
              </a:tr>
              <a:tr h="403406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внутрішньо переміщені особи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61 855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265882"/>
                  </a:ext>
                </a:extLst>
              </a:tr>
              <a:tr h="102399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особи, які опинилися в СЖО (одинокі непрацездатні</a:t>
                      </a:r>
                      <a:r>
                        <a:rPr lang="uk-UA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громадяни, особи з інвалідністю, родини з дітьми</a:t>
                      </a:r>
                      <a:r>
                        <a:rPr lang="uk-U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3 233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790545"/>
                  </a:ext>
                </a:extLst>
              </a:tr>
              <a:tr h="673689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особи, які опинилися в СЖО і отримують</a:t>
                      </a:r>
                      <a:r>
                        <a:rPr lang="uk-UA" sz="14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соціальні послуги в комунальних закладах соціальної сфери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4 936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44770"/>
                  </a:ext>
                </a:extLst>
              </a:tr>
              <a:tr h="403406">
                <a:tc>
                  <a:txBody>
                    <a:bodyPr/>
                    <a:lstStyle/>
                    <a:p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36" marB="4573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effectLst/>
                          <a:latin typeface="Arial Black" panose="020B0A04020102020204" pitchFamily="34" charset="0"/>
                        </a:rPr>
                        <a:t>70 024</a:t>
                      </a:r>
                      <a:endParaRPr lang="ru-RU" sz="2000" b="1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1436" marR="91436" marT="45736" marB="4573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24971"/>
                  </a:ext>
                </a:extLst>
              </a:tr>
            </a:tbl>
          </a:graphicData>
        </a:graphic>
      </p:graphicFrame>
      <p:sp>
        <p:nvSpPr>
          <p:cNvPr id="92188" name="TextBox 1">
            <a:extLst>
              <a:ext uri="{FF2B5EF4-FFF2-40B4-BE49-F238E27FC236}">
                <a16:creationId xmlns:a16="http://schemas.microsoft.com/office/drawing/2014/main" id="{44C3B47F-327F-6E75-AD38-01785864F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25450"/>
            <a:ext cx="8964612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800" b="1" dirty="0">
                <a:solidFill>
                  <a:srgbClr val="155F71"/>
                </a:solidFill>
                <a:latin typeface="Arial Black" panose="020B0604020202020204" pitchFamily="34" charset="0"/>
                <a:cs typeface="Times New Roman" panose="02020603050405020304" pitchFamily="18" charset="0"/>
              </a:rPr>
              <a:t>співпраця з громадськими, благодійними, релігійними організаціями та фондами ___</a:t>
            </a:r>
            <a:endParaRPr lang="uk-UA" altLang="ru-RU" sz="2800" dirty="0">
              <a:solidFill>
                <a:srgbClr val="155F71"/>
              </a:solidFill>
              <a:latin typeface="Arial Black" panose="020B0604020202020204" pitchFamily="34" charset="0"/>
            </a:endParaRPr>
          </a:p>
          <a:p>
            <a:endParaRPr lang="ru-RU" alt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27AAB2-7BC9-9B15-961D-72E609172CE9}"/>
              </a:ext>
            </a:extLst>
          </p:cNvPr>
          <p:cNvSpPr txBox="1"/>
          <p:nvPr/>
        </p:nvSpPr>
        <p:spPr>
          <a:xfrm>
            <a:off x="455967" y="1340768"/>
            <a:ext cx="731507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1600" b="1" dirty="0" err="1">
                <a:latin typeface="Arial Black" panose="020B0A04020102020204" pitchFamily="34" charset="0"/>
              </a:rPr>
              <a:t>Дієцезіальний</a:t>
            </a:r>
            <a:r>
              <a:rPr lang="uk-UA" sz="1600" b="1" dirty="0">
                <a:latin typeface="Arial Black" panose="020B0A04020102020204" pitchFamily="34" charset="0"/>
              </a:rPr>
              <a:t> благодійний фонд</a:t>
            </a:r>
          </a:p>
          <a:p>
            <a:pPr algn="ctr">
              <a:defRPr/>
            </a:pPr>
            <a:r>
              <a:rPr lang="uk-UA" sz="1600" b="1" dirty="0">
                <a:latin typeface="Arial Black" panose="020B0A04020102020204" pitchFamily="34" charset="0"/>
              </a:rPr>
              <a:t> «</a:t>
            </a:r>
            <a:r>
              <a:rPr lang="uk-UA" sz="1600" b="1" dirty="0" err="1" smtClean="0">
                <a:latin typeface="Arial Black" panose="020B0A04020102020204" pitchFamily="34" charset="0"/>
              </a:rPr>
              <a:t>Карітас-Спес</a:t>
            </a:r>
            <a:r>
              <a:rPr lang="uk-UA" sz="1600" b="1" dirty="0" smtClean="0">
                <a:latin typeface="Arial Black" panose="020B0A04020102020204" pitchFamily="34" charset="0"/>
              </a:rPr>
              <a:t>» </a:t>
            </a:r>
            <a:r>
              <a:rPr lang="uk-UA" sz="1600" b="1" dirty="0" err="1" smtClean="0">
                <a:latin typeface="Arial Black" panose="020B0A04020102020204" pitchFamily="34" charset="0"/>
              </a:rPr>
              <a:t>Київсько</a:t>
            </a:r>
            <a:r>
              <a:rPr lang="uk-UA" sz="1600" b="1" dirty="0" smtClean="0">
                <a:latin typeface="Arial Black" panose="020B0A04020102020204" pitchFamily="34" charset="0"/>
              </a:rPr>
              <a:t> -  Житомирської Дієцезії </a:t>
            </a:r>
          </a:p>
          <a:p>
            <a:pPr algn="ctr">
              <a:defRPr/>
            </a:pPr>
            <a:r>
              <a:rPr lang="uk-UA" sz="1600" b="1" dirty="0" err="1" smtClean="0">
                <a:latin typeface="Arial Black" panose="020B0A04020102020204" pitchFamily="34" charset="0"/>
              </a:rPr>
              <a:t>Римсько</a:t>
            </a:r>
            <a:r>
              <a:rPr lang="uk-UA" sz="1600" b="1" dirty="0" smtClean="0">
                <a:latin typeface="Arial Black" panose="020B0A04020102020204" pitchFamily="34" charset="0"/>
              </a:rPr>
              <a:t>-Католицької Церкви в Україні</a:t>
            </a:r>
            <a:endParaRPr lang="uk-UA" sz="1600" b="1" dirty="0"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1600" b="1" dirty="0">
                <a:latin typeface="Arial Black" panose="020B0A04020102020204" pitchFamily="34" charset="0"/>
              </a:rPr>
              <a:t>(проєкт «Соціальна кухня»)</a:t>
            </a:r>
          </a:p>
          <a:p>
            <a:pPr algn="ctr">
              <a:defRPr/>
            </a:pPr>
            <a:r>
              <a:rPr lang="uk-UA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0B42D18-6BF3-2613-B1BE-B61DABAC951E}"/>
              </a:ext>
            </a:extLst>
          </p:cNvPr>
          <p:cNvSpPr/>
          <p:nvPr/>
        </p:nvSpPr>
        <p:spPr>
          <a:xfrm>
            <a:off x="0" y="-2701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F98BBA-A670-C356-FA02-D2956C8CC40F}"/>
              </a:ext>
            </a:extLst>
          </p:cNvPr>
          <p:cNvSpPr txBox="1"/>
          <p:nvPr/>
        </p:nvSpPr>
        <p:spPr>
          <a:xfrm>
            <a:off x="0" y="765175"/>
            <a:ext cx="91440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«РЕЛІГІЙНА ГРОМАДА СВІДОМОСТІ КРІШНИ В МІСТІ ЖИТОМИРІ»</a:t>
            </a:r>
          </a:p>
          <a:p>
            <a:pPr algn="ctr"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4373C4-5613-4005-97BF-B4DA27C4A51F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24A69C7C-60F6-FBD9-CFE9-F33A22D91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2168525"/>
            <a:ext cx="897413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міжнародна благодійна місія «Їжа життя»</a:t>
            </a: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A910E5A4-B7E9-416B-94B7-8C21A0304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29" y="3657600"/>
            <a:ext cx="6888163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вересня 2024 року, щочетверга, 65 підопічних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Житомирського міського територіального центру соціального обслуговування  (надання соціальних послуг) ЖМР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(одинокі особи, особи з інвалідністю, особи похилого віку) безкоштовно отримують вегетаріанські обіди</a:t>
            </a:r>
          </a:p>
          <a:p>
            <a:pPr algn="ctr"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E36B9F9-D24D-BB79-2F31-7382D94AF229}"/>
              </a:ext>
            </a:extLst>
          </p:cNvPr>
          <p:cNvCxnSpPr/>
          <p:nvPr/>
        </p:nvCxnSpPr>
        <p:spPr>
          <a:xfrm flipH="1">
            <a:off x="971550" y="3306763"/>
            <a:ext cx="50" cy="292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AAA44A-906B-9BDA-4E01-8220FDFE75B5}"/>
              </a:ext>
            </a:extLst>
          </p:cNvPr>
          <p:cNvSpPr/>
          <p:nvPr/>
        </p:nvSpPr>
        <p:spPr>
          <a:xfrm>
            <a:off x="0" y="-2701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592797-127E-9CBC-8219-000CF3BC5267}"/>
              </a:ext>
            </a:extLst>
          </p:cNvPr>
          <p:cNvSpPr txBox="1"/>
          <p:nvPr/>
        </p:nvSpPr>
        <p:spPr>
          <a:xfrm>
            <a:off x="0" y="1000125"/>
            <a:ext cx="914400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Товариство благодійності  та освіти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«Серце для України»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(Австрія / Катерина Бауер)</a:t>
            </a:r>
          </a:p>
          <a:p>
            <a:pPr algn="ctr"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4E1B8E-703D-FB8C-2A6F-63EAAF9D2F9C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2473CD91-E16C-1AFB-8D84-D01507E07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387725"/>
            <a:ext cx="763428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натуральна допомога дітям-сиротам, дітям, позбавлених батьківського піклування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фінансової підтримки облаштування </a:t>
            </a:r>
          </a:p>
          <a:p>
            <a:pPr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«Кімнати терапії» (скористалося 140 дітей)</a:t>
            </a: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B5B21909-4E77-656A-91FF-5B4077EA269D}"/>
              </a:ext>
            </a:extLst>
          </p:cNvPr>
          <p:cNvCxnSpPr/>
          <p:nvPr/>
        </p:nvCxnSpPr>
        <p:spPr>
          <a:xfrm>
            <a:off x="755650" y="2997200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3E22570-CB1F-FDFC-2A28-93AD5E3DA177}"/>
              </a:ext>
            </a:extLst>
          </p:cNvPr>
          <p:cNvSpPr/>
          <p:nvPr/>
        </p:nvSpPr>
        <p:spPr>
          <a:xfrm>
            <a:off x="-7322" y="0"/>
            <a:ext cx="914399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5544" name="TextBox 19">
            <a:extLst>
              <a:ext uri="{FF2B5EF4-FFF2-40B4-BE49-F238E27FC236}">
                <a16:creationId xmlns:a16="http://schemas.microsoft.com/office/drawing/2014/main" id="{AAF99570-40F7-3CF2-979D-AB088D981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3" y="879475"/>
            <a:ext cx="8351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«Проєкт підтримки дітей-сиріт та дітей, позбавлених батьківського піклування, австрійськими родинами з 2021 року «ПАТЕНШАФТ»  _____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8B69D53-08B9-7836-97E7-A688C6241887}"/>
              </a:ext>
            </a:extLst>
          </p:cNvPr>
          <p:cNvCxnSpPr/>
          <p:nvPr/>
        </p:nvCxnSpPr>
        <p:spPr>
          <a:xfrm>
            <a:off x="5508625" y="2746375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1F1BEEA-851E-412A-1890-EB764FA0CDEE}"/>
              </a:ext>
            </a:extLst>
          </p:cNvPr>
          <p:cNvSpPr txBox="1"/>
          <p:nvPr/>
        </p:nvSpPr>
        <p:spPr>
          <a:xfrm>
            <a:off x="204788" y="3257550"/>
            <a:ext cx="5184775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uk-UA" alt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 австрійських родин вже стали </a:t>
            </a:r>
            <a:r>
              <a:rPr lang="en-US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paten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взяли 21 </a:t>
            </a:r>
            <a:r>
              <a:rPr lang="en-US" alt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Patenking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(похресників)</a:t>
            </a:r>
          </a:p>
          <a:p>
            <a:pPr algn="ctr">
              <a:defRPr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74A705AB-D598-7B8B-3A15-6C9632ED4AAC}"/>
              </a:ext>
            </a:extLst>
          </p:cNvPr>
          <p:cNvSpPr/>
          <p:nvPr/>
        </p:nvSpPr>
        <p:spPr>
          <a:xfrm>
            <a:off x="997355" y="2592388"/>
            <a:ext cx="3456384" cy="764679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B5AA01-8719-4889-40AF-E79406FB97F0}"/>
              </a:ext>
            </a:extLst>
          </p:cNvPr>
          <p:cNvSpPr txBox="1"/>
          <p:nvPr/>
        </p:nvSpPr>
        <p:spPr>
          <a:xfrm>
            <a:off x="1058863" y="2746375"/>
            <a:ext cx="3190875" cy="677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Хрещений опікун</a:t>
            </a:r>
          </a:p>
          <a:p>
            <a:pPr>
              <a:defRPr/>
            </a:pPr>
            <a:endParaRPr lang="uk-UA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8717C6-F419-5347-C212-426541AE1287}"/>
              </a:ext>
            </a:extLst>
          </p:cNvPr>
          <p:cNvSpPr txBox="1"/>
          <p:nvPr/>
        </p:nvSpPr>
        <p:spPr>
          <a:xfrm>
            <a:off x="1511159" y="4807061"/>
            <a:ext cx="3711717" cy="1616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спілкування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«опіка» над дитиною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порада</a:t>
            </a:r>
          </a:p>
        </p:txBody>
      </p:sp>
      <p:pic>
        <p:nvPicPr>
          <p:cNvPr id="96269" name="Рисунок 1">
            <a:extLst>
              <a:ext uri="{FF2B5EF4-FFF2-40B4-BE49-F238E27FC236}">
                <a16:creationId xmlns:a16="http://schemas.microsoft.com/office/drawing/2014/main" id="{90889230-F47D-2589-ED3B-03F62D811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2163763"/>
            <a:ext cx="3168650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70" name="Рисунок 2">
            <a:extLst>
              <a:ext uri="{FF2B5EF4-FFF2-40B4-BE49-F238E27FC236}">
                <a16:creationId xmlns:a16="http://schemas.microsoft.com/office/drawing/2014/main" id="{589CF1E6-548F-6709-6CB0-1F13531EE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4621213"/>
            <a:ext cx="31686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3CFDA9C-E47E-2D14-AE67-D8EEA5ADC9A1}"/>
              </a:ext>
            </a:extLst>
          </p:cNvPr>
          <p:cNvSpPr/>
          <p:nvPr/>
        </p:nvSpPr>
        <p:spPr>
          <a:xfrm>
            <a:off x="0" y="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FB1487-2CB4-7C66-CE97-860B6ED0087C}"/>
              </a:ext>
            </a:extLst>
          </p:cNvPr>
          <p:cNvSpPr txBox="1"/>
          <p:nvPr/>
        </p:nvSpPr>
        <p:spPr>
          <a:xfrm>
            <a:off x="0" y="1000125"/>
            <a:ext cx="9144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Благодійний фонд «Хлібний дім»</a:t>
            </a:r>
          </a:p>
          <a:p>
            <a:pPr algn="ctr"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D85E23F-6926-4600-6F34-1F9ADE1539E3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F10DF70C-DD7A-A8D6-3EE6-2C6322BBC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2250790"/>
            <a:ext cx="7200900" cy="493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1825 осіб, які перебувають на обліку в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Житомирському міському територіальному центрі соціального обслуговування  (надання соціальних послуг) ЖМР (забезпечено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гарячими обідами)</a:t>
            </a: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родин СЖО, які перебувають на обліку в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Житомирському міському центрі соціальних служб ЖМР (забезпечено одягом, меблями)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sz="1100" b="1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A42C3184-529D-23B0-5963-BCEF1DEFF5FE}"/>
              </a:ext>
            </a:extLst>
          </p:cNvPr>
          <p:cNvCxnSpPr/>
          <p:nvPr/>
        </p:nvCxnSpPr>
        <p:spPr>
          <a:xfrm>
            <a:off x="827088" y="2565400"/>
            <a:ext cx="0" cy="3446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B7E96E6-399E-1E54-97BE-70B40DCB43E6}"/>
              </a:ext>
            </a:extLst>
          </p:cNvPr>
          <p:cNvSpPr/>
          <p:nvPr/>
        </p:nvSpPr>
        <p:spPr>
          <a:xfrm>
            <a:off x="0" y="-2701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D37341-BD11-0521-5932-877CF6B25CC1}"/>
              </a:ext>
            </a:extLst>
          </p:cNvPr>
          <p:cNvSpPr txBox="1"/>
          <p:nvPr/>
        </p:nvSpPr>
        <p:spPr>
          <a:xfrm>
            <a:off x="9525" y="671513"/>
            <a:ext cx="91440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Українська діаспора в Німеччині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(благодійник </a:t>
            </a: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Алекс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Шандера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19CF8C30-E1EA-3F6A-8FF6-3918EE27FC7E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420C1604-8BB1-303B-DDA9-B4D8018F3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375" y="1795463"/>
            <a:ext cx="83518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125 дітей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 родин СЖО 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(забезпечено продуктами харчування, одягом, подарунками)</a:t>
            </a: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D793E18-83D8-B6D8-5D24-5D0A2A9645F9}"/>
              </a:ext>
            </a:extLst>
          </p:cNvPr>
          <p:cNvCxnSpPr/>
          <p:nvPr/>
        </p:nvCxnSpPr>
        <p:spPr>
          <a:xfrm>
            <a:off x="539750" y="1412875"/>
            <a:ext cx="0" cy="1295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0F2E726-3DA9-B31D-51F1-E7992406D1D6}"/>
              </a:ext>
            </a:extLst>
          </p:cNvPr>
          <p:cNvSpPr txBox="1"/>
          <p:nvPr/>
        </p:nvSpPr>
        <p:spPr>
          <a:xfrm>
            <a:off x="20638" y="4611688"/>
            <a:ext cx="91440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ТОВ «Золотий </a:t>
            </a: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каравай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ТМ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«Хліб Житомира»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1B09F85A-980A-3C49-0B2D-80C5F5052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3738563"/>
            <a:ext cx="8066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420 </a:t>
            </a: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осіб/родин СЖО 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(забезпечено продуктами харчування, одягом, засобами гігієни, побутовою хімією)</a:t>
            </a: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ABD8E9-62A4-9786-EEEE-E442CB6526C2}"/>
              </a:ext>
            </a:extLst>
          </p:cNvPr>
          <p:cNvSpPr txBox="1"/>
          <p:nvPr/>
        </p:nvSpPr>
        <p:spPr>
          <a:xfrm>
            <a:off x="49213" y="3032125"/>
            <a:ext cx="90947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ТОВ «В-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Trans SP Z.O.O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56A642B1-A85D-2590-558A-A6011A1F7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5627688"/>
            <a:ext cx="8174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121 родина СЖО 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(забезпечено хлібобулочними виробами (щотижнево)</a:t>
            </a: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2A09626-25DB-E51C-C24C-7C8ED6548791}"/>
              </a:ext>
            </a:extLst>
          </p:cNvPr>
          <p:cNvCxnSpPr/>
          <p:nvPr/>
        </p:nvCxnSpPr>
        <p:spPr>
          <a:xfrm>
            <a:off x="539750" y="3217863"/>
            <a:ext cx="0" cy="1295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1FED2FE-40BE-B45A-4119-BC67A24C167C}"/>
              </a:ext>
            </a:extLst>
          </p:cNvPr>
          <p:cNvCxnSpPr/>
          <p:nvPr/>
        </p:nvCxnSpPr>
        <p:spPr>
          <a:xfrm>
            <a:off x="546100" y="5089525"/>
            <a:ext cx="0" cy="1295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0513ACB-086A-3C2C-54EA-DE650273D032}"/>
              </a:ext>
            </a:extLst>
          </p:cNvPr>
          <p:cNvSpPr/>
          <p:nvPr/>
        </p:nvSpPr>
        <p:spPr>
          <a:xfrm>
            <a:off x="0" y="-27010"/>
            <a:ext cx="9144000" cy="688501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6A39C2-1A62-B269-1981-72E77A771665}"/>
              </a:ext>
            </a:extLst>
          </p:cNvPr>
          <p:cNvSpPr txBox="1"/>
          <p:nvPr/>
        </p:nvSpPr>
        <p:spPr>
          <a:xfrm>
            <a:off x="49213" y="898525"/>
            <a:ext cx="91440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Церква «Джерело життя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B9263FF-D326-0E4D-45A1-B2122EC1103E}"/>
              </a:ext>
            </a:extLst>
          </p:cNvPr>
          <p:cNvCxnSpPr/>
          <p:nvPr/>
        </p:nvCxnSpPr>
        <p:spPr>
          <a:xfrm>
            <a:off x="1331913" y="2071688"/>
            <a:ext cx="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089A8CFE-AB29-C12E-B9CB-72E5788A5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375" y="1795463"/>
            <a:ext cx="8351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 дітей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(забезпечено </a:t>
            </a:r>
            <a:r>
              <a:rPr lang="uk-UA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різдвяно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-новорічними подарунками)</a:t>
            </a: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E06BD22-017D-F88E-64A9-C07033C649DA}"/>
              </a:ext>
            </a:extLst>
          </p:cNvPr>
          <p:cNvCxnSpPr/>
          <p:nvPr/>
        </p:nvCxnSpPr>
        <p:spPr>
          <a:xfrm>
            <a:off x="539750" y="1412875"/>
            <a:ext cx="0" cy="1295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24">
            <a:extLst>
              <a:ext uri="{FF2B5EF4-FFF2-40B4-BE49-F238E27FC236}">
                <a16:creationId xmlns:a16="http://schemas.microsoft.com/office/drawing/2014/main" id="{66C51A68-6FDD-3468-343B-74547996F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4162425"/>
            <a:ext cx="8066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дітей</a:t>
            </a:r>
            <a:endParaRPr lang="uk-UA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(забезпечено </a:t>
            </a:r>
            <a:r>
              <a:rPr lang="uk-UA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різдвяно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-новорічними подарунками)</a:t>
            </a:r>
            <a:endParaRPr lang="uk-UA" alt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E06FEE-0505-189E-110F-E6B0497C3A9B}"/>
              </a:ext>
            </a:extLst>
          </p:cNvPr>
          <p:cNvSpPr txBox="1"/>
          <p:nvPr/>
        </p:nvSpPr>
        <p:spPr>
          <a:xfrm>
            <a:off x="111125" y="3251200"/>
            <a:ext cx="90947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Церква «Слово життя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»____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EE9603E4-9ED3-4AFC-26DE-2B1FA4881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04" y="5386814"/>
            <a:ext cx="90138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2829</a:t>
            </a:r>
            <a:r>
              <a:rPr lang="uk-UA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осіб забезпечено підтримкою та </a:t>
            </a: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допомогою</a:t>
            </a:r>
          </a:p>
          <a:p>
            <a:pPr algn="ctr">
              <a:defRPr/>
            </a:pPr>
            <a:r>
              <a:rPr lang="uk-UA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в результаті співпраці</a:t>
            </a:r>
            <a:endParaRPr lang="uk-UA" altLang="ru-RU" sz="24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B3811FB-F7DF-DB00-2273-4FF2F98CB765}"/>
              </a:ext>
            </a:extLst>
          </p:cNvPr>
          <p:cNvCxnSpPr/>
          <p:nvPr/>
        </p:nvCxnSpPr>
        <p:spPr>
          <a:xfrm>
            <a:off x="539750" y="3554413"/>
            <a:ext cx="0" cy="12969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126934-80FB-39A5-78D1-A51A60A07789}"/>
              </a:ext>
            </a:extLst>
          </p:cNvPr>
          <p:cNvSpPr/>
          <p:nvPr/>
        </p:nvSpPr>
        <p:spPr>
          <a:xfrm>
            <a:off x="0" y="146050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потреба в запровадженні нових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соціальних послуг ____</a:t>
            </a:r>
          </a:p>
        </p:txBody>
      </p:sp>
      <p:sp>
        <p:nvSpPr>
          <p:cNvPr id="100357" name="Rectangle 1">
            <a:extLst>
              <a:ext uri="{FF2B5EF4-FFF2-40B4-BE49-F238E27FC236}">
                <a16:creationId xmlns:a16="http://schemas.microsoft.com/office/drawing/2014/main" id="{2268554D-D389-7D7A-ED6C-BC7B5725C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00358" name="Rectangle 2">
            <a:extLst>
              <a:ext uri="{FF2B5EF4-FFF2-40B4-BE49-F238E27FC236}">
                <a16:creationId xmlns:a16="http://schemas.microsoft.com/office/drawing/2014/main" id="{C37F4602-C620-6217-ADEF-89863269D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B3672804-9A6B-7ADE-286A-648EB54FF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2209800"/>
            <a:ext cx="684053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супровід під час інклюзивного навчання </a:t>
            </a:r>
            <a:endParaRPr lang="uk-UA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uk-UA" altLang="ru-RU" sz="20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дитина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дошкільного та шкільного віку)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медіація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altLang="ru-RU" sz="2000" b="1" dirty="0" smtClean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осіб)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підтримане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 осіб похилого віку та осіб з </a:t>
            </a:r>
            <a:endParaRPr lang="uk-UA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інвалідністю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altLang="ru-RU" sz="2000" b="1" dirty="0" smtClean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осіб)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паліативний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догляд/допомога (</a:t>
            </a:r>
            <a:r>
              <a:rPr lang="uk-UA" altLang="ru-RU" sz="2000" b="1" dirty="0" smtClean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363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особи)</a:t>
            </a:r>
            <a:endParaRPr lang="uk-UA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соціальна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адаптація ветеранів та членів їх 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сімей</a:t>
            </a:r>
          </a:p>
          <a:p>
            <a:pPr marL="0" indent="0"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uk-UA" altLang="ru-RU" sz="20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стаціонарний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догляд (</a:t>
            </a:r>
            <a:r>
              <a:rPr lang="uk-UA" altLang="ru-RU" sz="2000" b="1" dirty="0">
                <a:solidFill>
                  <a:srgbClr val="155F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235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11F3EEB-4339-CBF0-3C00-F7B0618CDEB7}"/>
              </a:ext>
            </a:extLst>
          </p:cNvPr>
          <p:cNvCxnSpPr/>
          <p:nvPr/>
        </p:nvCxnSpPr>
        <p:spPr>
          <a:xfrm>
            <a:off x="900113" y="2636838"/>
            <a:ext cx="0" cy="2376487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685CF9-5D7F-717D-5948-2074888E4E2C}"/>
              </a:ext>
            </a:extLst>
          </p:cNvPr>
          <p:cNvSpPr/>
          <p:nvPr/>
        </p:nvSpPr>
        <p:spPr>
          <a:xfrm>
            <a:off x="-13951" y="0"/>
            <a:ext cx="2232247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21134A-CCD3-6D7B-1C3B-8394AE314E8B}"/>
              </a:ext>
            </a:extLst>
          </p:cNvPr>
          <p:cNvSpPr txBox="1"/>
          <p:nvPr/>
        </p:nvSpPr>
        <p:spPr>
          <a:xfrm>
            <a:off x="34925" y="2708275"/>
            <a:ext cx="2233613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висновки</a:t>
            </a:r>
          </a:p>
          <a:p>
            <a:pPr algn="ctr">
              <a:defRPr/>
            </a:pP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8073" name="TextBox 4">
            <a:extLst>
              <a:ext uri="{FF2B5EF4-FFF2-40B4-BE49-F238E27FC236}">
                <a16:creationId xmlns:a16="http://schemas.microsoft.com/office/drawing/2014/main" id="{3D636BE7-E941-8DCC-93D0-54EE0B416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981075"/>
            <a:ext cx="6408738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вживати заходів щодо залучення коштів та інших ресурсів від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грантодавців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благодійників для забезпечення населення громади соціальними послугами (СП)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16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укладати договори з надавачами СП недержавного сектору щодо надання СП шляхом соціального замовлення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16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приймати участь в експериментальних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проєктах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які реалізує Міністерство соціальної політики України, спрямованих на запровадження та розвиток СП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16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4699E7-0CBF-C0EC-1413-3D2E3C34C7F4}"/>
              </a:ext>
            </a:extLst>
          </p:cNvPr>
          <p:cNvSpPr/>
          <p:nvPr/>
        </p:nvSpPr>
        <p:spPr>
          <a:xfrm>
            <a:off x="-28575" y="7123"/>
            <a:ext cx="9172575" cy="2277517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74D007-BA95-BBED-777F-FB97CB511140}"/>
              </a:ext>
            </a:extLst>
          </p:cNvPr>
          <p:cNvSpPr txBox="1"/>
          <p:nvPr/>
        </p:nvSpPr>
        <p:spPr>
          <a:xfrm>
            <a:off x="0" y="693450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робочу та координаційну групи з визначення потреб населення</a:t>
            </a:r>
          </a:p>
          <a:p>
            <a:pPr algn="ctr"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Житомирської міської територіальної громади </a:t>
            </a:r>
          </a:p>
          <a:p>
            <a:pPr algn="ctr">
              <a:defRPr/>
            </a:pPr>
            <a:r>
              <a:rPr lang="uk-U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                        у соціальних послугах  </a:t>
            </a:r>
            <a:r>
              <a:rPr lang="uk-UA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</a:t>
            </a:r>
            <a:endParaRPr lang="uk-UA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5FE4588A-252F-D487-A838-EBDF3F86A469}"/>
              </a:ext>
            </a:extLst>
          </p:cNvPr>
          <p:cNvSpPr/>
          <p:nvPr/>
        </p:nvSpPr>
        <p:spPr>
          <a:xfrm>
            <a:off x="215280" y="2348880"/>
            <a:ext cx="5185048" cy="4420447"/>
          </a:xfrm>
          <a:prstGeom prst="round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5D53935D-60DC-18B8-8A98-07C9B01E5189}"/>
              </a:ext>
            </a:extLst>
          </p:cNvPr>
          <p:cNvSpPr/>
          <p:nvPr/>
        </p:nvSpPr>
        <p:spPr>
          <a:xfrm>
            <a:off x="5652120" y="2348880"/>
            <a:ext cx="3168352" cy="4420447"/>
          </a:xfrm>
          <a:prstGeom prst="round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B7597471-71A2-8EAC-3A63-E22AD6376EE6}"/>
              </a:ext>
            </a:extLst>
          </p:cNvPr>
          <p:cNvSpPr/>
          <p:nvPr/>
        </p:nvSpPr>
        <p:spPr>
          <a:xfrm>
            <a:off x="5868144" y="2639357"/>
            <a:ext cx="2831104" cy="126578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координаційна група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46ABC481-4044-2EC4-8B14-FE54C572644E}"/>
              </a:ext>
            </a:extLst>
          </p:cNvPr>
          <p:cNvSpPr/>
          <p:nvPr/>
        </p:nvSpPr>
        <p:spPr>
          <a:xfrm>
            <a:off x="1151620" y="2639357"/>
            <a:ext cx="3312368" cy="1157920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робоча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CB2C11-951D-F320-C255-3989C793BF5E}"/>
              </a:ext>
            </a:extLst>
          </p:cNvPr>
          <p:cNvSpPr txBox="1"/>
          <p:nvPr/>
        </p:nvSpPr>
        <p:spPr>
          <a:xfrm>
            <a:off x="935038" y="311150"/>
            <a:ext cx="72739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створено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5E7BBE-B08B-F38C-4139-B912B0B6B6AC}"/>
              </a:ext>
            </a:extLst>
          </p:cNvPr>
          <p:cNvSpPr txBox="1"/>
          <p:nvPr/>
        </p:nvSpPr>
        <p:spPr>
          <a:xfrm>
            <a:off x="539750" y="3827463"/>
            <a:ext cx="4733925" cy="985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визначає потреби населення у соціальних послугах на:</a:t>
            </a:r>
          </a:p>
          <a:p>
            <a:pPr>
              <a:defRPr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Блок-схема: альтернативный процесс 12">
            <a:extLst>
              <a:ext uri="{FF2B5EF4-FFF2-40B4-BE49-F238E27FC236}">
                <a16:creationId xmlns:a16="http://schemas.microsoft.com/office/drawing/2014/main" id="{B30E8C20-A32C-96AA-3C18-9D490A3A2E09}"/>
              </a:ext>
            </a:extLst>
          </p:cNvPr>
          <p:cNvSpPr/>
          <p:nvPr/>
        </p:nvSpPr>
        <p:spPr>
          <a:xfrm>
            <a:off x="323528" y="4644981"/>
            <a:ext cx="2416940" cy="1711141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короткостроковий період</a:t>
            </a:r>
          </a:p>
          <a:p>
            <a:pPr algn="ctr">
              <a:defRPr/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 січня по квітень)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622E8155-FD5B-5FDF-AF83-7EF07DB1117A}"/>
              </a:ext>
            </a:extLst>
          </p:cNvPr>
          <p:cNvSpPr/>
          <p:nvPr/>
        </p:nvSpPr>
        <p:spPr>
          <a:xfrm>
            <a:off x="2866600" y="4644718"/>
            <a:ext cx="2407596" cy="1711141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середньостроковий період</a:t>
            </a:r>
          </a:p>
          <a:p>
            <a:pPr algn="ctr">
              <a:defRPr/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 січня по червень)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4FB39C-D04C-87A0-79B3-61AF8AA3EB9F}"/>
              </a:ext>
            </a:extLst>
          </p:cNvPr>
          <p:cNvSpPr txBox="1"/>
          <p:nvPr/>
        </p:nvSpPr>
        <p:spPr>
          <a:xfrm>
            <a:off x="6035675" y="4421188"/>
            <a:ext cx="26638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дії надзвичайного або воєнного стану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5E222F-1688-FEDC-27E3-934F3AF41E88}"/>
              </a:ext>
            </a:extLst>
          </p:cNvPr>
          <p:cNvSpPr/>
          <p:nvPr/>
        </p:nvSpPr>
        <p:spPr>
          <a:xfrm>
            <a:off x="-30148" y="1827"/>
            <a:ext cx="2160239" cy="6858000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EBCCAD-9687-EF0F-2AB5-0458BFB8711C}"/>
              </a:ext>
            </a:extLst>
          </p:cNvPr>
          <p:cNvSpPr txBox="1"/>
          <p:nvPr/>
        </p:nvSpPr>
        <p:spPr>
          <a:xfrm>
            <a:off x="34925" y="2708275"/>
            <a:ext cx="2160588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висновки</a:t>
            </a:r>
          </a:p>
          <a:p>
            <a:pPr algn="ctr">
              <a:defRPr/>
            </a:pPr>
            <a:r>
              <a:rPr lang="uk-U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</a:t>
            </a: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8073" name="TextBox 4">
            <a:extLst>
              <a:ext uri="{FF2B5EF4-FFF2-40B4-BE49-F238E27FC236}">
                <a16:creationId xmlns:a16="http://schemas.microsoft.com/office/drawing/2014/main" id="{2B50D630-46C6-7327-C5AA-85EA101F9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586" y="980728"/>
            <a:ext cx="6697662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16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робочій/координаційній групі з визначення потреб населення Житомирської міської територіальної громади у СП приймати участь у плануванні видатків місцевого бюджету на СП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усім 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єктам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задіяним у наданні СП, покращити інформаційно-роз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яснювальну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 серед населення громади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посилити роботу щодо виявлення осіб/родин, які знаходяться в СЖО та потребують надання СП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запроваджувати СП, відповідно до потреби мешканців громади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uk-UA" altLang="ru-RU" sz="2400" b="1" dirty="0">
              <a:solidFill>
                <a:srgbClr val="155F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126934-80FB-39A5-78D1-A51A60A07789}"/>
              </a:ext>
            </a:extLst>
          </p:cNvPr>
          <p:cNvSpPr/>
          <p:nvPr/>
        </p:nvSpPr>
        <p:spPr>
          <a:xfrm>
            <a:off x="0" y="431912"/>
            <a:ext cx="9144000" cy="1196752"/>
          </a:xfrm>
          <a:prstGeom prst="rect">
            <a:avLst/>
          </a:prstGeom>
          <a:solidFill>
            <a:srgbClr val="155F7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одатки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звіту____</a:t>
            </a:r>
          </a:p>
        </p:txBody>
      </p:sp>
      <p:sp>
        <p:nvSpPr>
          <p:cNvPr id="100357" name="Rectangle 1">
            <a:extLst>
              <a:ext uri="{FF2B5EF4-FFF2-40B4-BE49-F238E27FC236}">
                <a16:creationId xmlns:a16="http://schemas.microsoft.com/office/drawing/2014/main" id="{2268554D-D389-7D7A-ED6C-BC7B5725C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8" y="-200025"/>
            <a:ext cx="13970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00358" name="Rectangle 2">
            <a:extLst>
              <a:ext uri="{FF2B5EF4-FFF2-40B4-BE49-F238E27FC236}">
                <a16:creationId xmlns:a16="http://schemas.microsoft.com/office/drawing/2014/main" id="{C37F4602-C620-6217-ADEF-89863269D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842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76813" name="Прямоугольник 4">
            <a:extLst>
              <a:ext uri="{FF2B5EF4-FFF2-40B4-BE49-F238E27FC236}">
                <a16:creationId xmlns:a16="http://schemas.microsoft.com/office/drawing/2014/main" id="{B3672804-9A6B-7ADE-286A-648EB54FF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2132856"/>
            <a:ext cx="684053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rgbClr val="155F7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</a:t>
            </a:r>
            <a:r>
              <a:rPr lang="uk-UA" altLang="ru-RU" sz="2400" b="1" dirty="0" smtClean="0">
                <a:solidFill>
                  <a:srgbClr val="155F7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одаток 1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rgbClr val="155F7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ані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щодо забезпечення осіб/сімей, які належать до вразливих груп населення або перебувають у складних </a:t>
            </a:r>
            <a:r>
              <a:rPr lang="uk-UA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 </a:t>
            </a:r>
            <a:r>
              <a:rPr lang="uk-UA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обставинах,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соціальними послугами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uk-UA" altLang="ru-RU" sz="2400" b="1" dirty="0">
                <a:solidFill>
                  <a:srgbClr val="155F7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</a:t>
            </a:r>
            <a:r>
              <a:rPr lang="uk-UA" altLang="ru-RU" sz="2400" b="1" dirty="0" smtClean="0">
                <a:solidFill>
                  <a:srgbClr val="155F7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одаток 2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solidFill>
                <a:srgbClr val="155F7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ані </a:t>
            </a:r>
            <a:r>
              <a:rPr lang="uk-UA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щодо надавачів соціальних послуг, які працюють на території Житомирської міської територіальної громади в умовах надзвичайного та воєнного стану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  <a:defRPr/>
            </a:pPr>
            <a:endParaRPr lang="uk-UA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uk-UA" alt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11F3EEB-4339-CBF0-3C00-F7B0618CDEB7}"/>
              </a:ext>
            </a:extLst>
          </p:cNvPr>
          <p:cNvCxnSpPr/>
          <p:nvPr/>
        </p:nvCxnSpPr>
        <p:spPr>
          <a:xfrm>
            <a:off x="827584" y="2924944"/>
            <a:ext cx="0" cy="2376487"/>
          </a:xfrm>
          <a:prstGeom prst="line">
            <a:avLst/>
          </a:prstGeom>
          <a:ln>
            <a:solidFill>
              <a:srgbClr val="155F7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216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8E09B83-7E3E-49B8-74B1-AF3B0E000312}"/>
              </a:ext>
            </a:extLst>
          </p:cNvPr>
          <p:cNvSpPr/>
          <p:nvPr/>
        </p:nvSpPr>
        <p:spPr>
          <a:xfrm>
            <a:off x="-6905" y="-27010"/>
            <a:ext cx="9144000" cy="1760235"/>
          </a:xfrm>
          <a:prstGeom prst="rect">
            <a:avLst/>
          </a:prstGeom>
          <a:solidFill>
            <a:srgbClr val="1D606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складу груп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входять представники</a:t>
            </a:r>
          </a:p>
          <a:p>
            <a:pPr algn="ctr">
              <a:defRPr/>
            </a:pPr>
            <a:r>
              <a:rPr lang="uk-U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__________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341" name="Прямоугольник 4">
            <a:extLst>
              <a:ext uri="{FF2B5EF4-FFF2-40B4-BE49-F238E27FC236}">
                <a16:creationId xmlns:a16="http://schemas.microsoft.com/office/drawing/2014/main" id="{FCB2E8F1-0FEF-2626-74B8-69ABEE7FA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2071688"/>
            <a:ext cx="821055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департаменту соціальної політики Житомирської міської ради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управлінь соціального захисту населення Богунського та </a:t>
            </a:r>
            <a:r>
              <a:rPr lang="uk-UA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Корольовського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районів</a:t>
            </a:r>
          </a:p>
          <a:p>
            <a:pPr algn="just"/>
            <a:endParaRPr lang="uk-UA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служби (управління) у справах дітей Житомирської міської ради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у справах сім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ї, молоді та спорту Житомирської міської ради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 </a:t>
            </a:r>
            <a:r>
              <a:rPr lang="uk-UA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Житомирської міської ради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Головного управління статистики у Житомирській області</a:t>
            </a:r>
          </a:p>
          <a:p>
            <a:pPr algn="just"/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департаменту бюджету та фінансів Житомирської міської ради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надавачів соціальних послуг</a:t>
            </a:r>
          </a:p>
          <a:p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отримувачів соціальних послуг</a:t>
            </a:r>
          </a:p>
          <a:p>
            <a:endParaRPr lang="uk-UA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громадських, </a:t>
            </a: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благодійних, релігійних </a:t>
            </a: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</a:t>
            </a:r>
          </a:p>
        </p:txBody>
      </p:sp>
      <p:sp>
        <p:nvSpPr>
          <p:cNvPr id="2" name="Блок-схема: узел 1">
            <a:extLst>
              <a:ext uri="{FF2B5EF4-FFF2-40B4-BE49-F238E27FC236}">
                <a16:creationId xmlns:a16="http://schemas.microsoft.com/office/drawing/2014/main" id="{3FCAA6C7-BD19-57E1-4409-1CA032242EA2}"/>
              </a:ext>
            </a:extLst>
          </p:cNvPr>
          <p:cNvSpPr/>
          <p:nvPr/>
        </p:nvSpPr>
        <p:spPr>
          <a:xfrm>
            <a:off x="328319" y="3863561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F92B1EBD-C1A8-C3C0-53B6-BC2E9E98AAF2}"/>
              </a:ext>
            </a:extLst>
          </p:cNvPr>
          <p:cNvSpPr/>
          <p:nvPr/>
        </p:nvSpPr>
        <p:spPr>
          <a:xfrm>
            <a:off x="322226" y="2176414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7670BE"/>
              </a:solidFill>
            </a:endParaRPr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5A9DA5EF-7BC0-A167-1EF7-141B0B1A9295}"/>
              </a:ext>
            </a:extLst>
          </p:cNvPr>
          <p:cNvSpPr/>
          <p:nvPr/>
        </p:nvSpPr>
        <p:spPr>
          <a:xfrm>
            <a:off x="326989" y="2600381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9A0BDD41-D9F7-EBEF-0351-0D4AEEEA86A1}"/>
              </a:ext>
            </a:extLst>
          </p:cNvPr>
          <p:cNvSpPr/>
          <p:nvPr/>
        </p:nvSpPr>
        <p:spPr>
          <a:xfrm>
            <a:off x="322226" y="3015483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E25A2FDC-6508-13C5-46D6-47E9ED64CAA8}"/>
              </a:ext>
            </a:extLst>
          </p:cNvPr>
          <p:cNvSpPr/>
          <p:nvPr/>
        </p:nvSpPr>
        <p:spPr>
          <a:xfrm>
            <a:off x="326768" y="3437538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371C80AA-81D9-C058-8772-3774F217F7DC}"/>
              </a:ext>
            </a:extLst>
          </p:cNvPr>
          <p:cNvSpPr/>
          <p:nvPr/>
        </p:nvSpPr>
        <p:spPr>
          <a:xfrm rot="21150951">
            <a:off x="339909" y="4290433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Блок-схема: узел 11">
            <a:extLst>
              <a:ext uri="{FF2B5EF4-FFF2-40B4-BE49-F238E27FC236}">
                <a16:creationId xmlns:a16="http://schemas.microsoft.com/office/drawing/2014/main" id="{495A45CF-09E0-DBAB-5509-56EE843112B3}"/>
              </a:ext>
            </a:extLst>
          </p:cNvPr>
          <p:cNvSpPr/>
          <p:nvPr/>
        </p:nvSpPr>
        <p:spPr>
          <a:xfrm>
            <a:off x="315913" y="4720480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B0391F8F-19CC-3E47-1DBE-D726EE0F33A3}"/>
              </a:ext>
            </a:extLst>
          </p:cNvPr>
          <p:cNvSpPr/>
          <p:nvPr/>
        </p:nvSpPr>
        <p:spPr>
          <a:xfrm>
            <a:off x="333652" y="5144447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5AD4BC1C-B95D-1DA6-D579-C6D1CD438DF7}"/>
              </a:ext>
            </a:extLst>
          </p:cNvPr>
          <p:cNvSpPr/>
          <p:nvPr/>
        </p:nvSpPr>
        <p:spPr>
          <a:xfrm>
            <a:off x="333652" y="5565383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Блок-схема: узел 15">
            <a:extLst>
              <a:ext uri="{FF2B5EF4-FFF2-40B4-BE49-F238E27FC236}">
                <a16:creationId xmlns:a16="http://schemas.microsoft.com/office/drawing/2014/main" id="{E4A388DA-DADD-0C11-E068-A78C3B22DA26}"/>
              </a:ext>
            </a:extLst>
          </p:cNvPr>
          <p:cNvSpPr/>
          <p:nvPr/>
        </p:nvSpPr>
        <p:spPr>
          <a:xfrm>
            <a:off x="326767" y="5993897"/>
            <a:ext cx="215900" cy="215900"/>
          </a:xfrm>
          <a:prstGeom prst="flowChartConnector">
            <a:avLst/>
          </a:prstGeom>
          <a:solidFill>
            <a:srgbClr val="949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9656</TotalTime>
  <Words>4192</Words>
  <Application>Microsoft Office PowerPoint</Application>
  <PresentationFormat>Экран (4:3)</PresentationFormat>
  <Paragraphs>1511</Paragraphs>
  <Slides>81</Slides>
  <Notes>28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8" baseType="lpstr">
      <vt:lpstr>Arial</vt:lpstr>
      <vt:lpstr>Arial Black</vt:lpstr>
      <vt:lpstr>Calibri</vt:lpstr>
      <vt:lpstr>Calibri Light</vt:lpstr>
      <vt:lpstr>Times New Roman</vt:lpstr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654</cp:revision>
  <cp:lastPrinted>2025-03-10T14:35:55Z</cp:lastPrinted>
  <dcterms:created xsi:type="dcterms:W3CDTF">1601-01-01T00:00:00Z</dcterms:created>
  <dcterms:modified xsi:type="dcterms:W3CDTF">2025-03-20T14:17:51Z</dcterms:modified>
</cp:coreProperties>
</file>