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334" r:id="rId3"/>
    <p:sldId id="318" r:id="rId4"/>
    <p:sldId id="319" r:id="rId5"/>
    <p:sldId id="347" r:id="rId6"/>
    <p:sldId id="351" r:id="rId7"/>
    <p:sldId id="349" r:id="rId8"/>
    <p:sldId id="322" r:id="rId9"/>
    <p:sldId id="332" r:id="rId10"/>
    <p:sldId id="336" r:id="rId11"/>
    <p:sldId id="337" r:id="rId12"/>
    <p:sldId id="338" r:id="rId13"/>
    <p:sldId id="339" r:id="rId14"/>
    <p:sldId id="340" r:id="rId15"/>
  </p:sldIdLst>
  <p:sldSz cx="9144000" cy="6858000" type="screen4x3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D35"/>
    <a:srgbClr val="000000"/>
    <a:srgbClr val="9900FF"/>
    <a:srgbClr val="595959"/>
    <a:srgbClr val="327EC4"/>
    <a:srgbClr val="57A9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7143" autoAdjust="0"/>
  </p:normalViewPr>
  <p:slideViewPr>
    <p:cSldViewPr snapToGrid="0" showGuides="1">
      <p:cViewPr>
        <p:scale>
          <a:sx n="58" d="100"/>
          <a:sy n="58" d="100"/>
        </p:scale>
        <p:origin x="-2280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6" d="100"/>
        <a:sy n="26" d="100"/>
      </p:scale>
      <p:origin x="0" y="0"/>
    </p:cViewPr>
  </p:sorterViewPr>
  <p:notesViewPr>
    <p:cSldViewPr snapToGrid="0">
      <p:cViewPr>
        <p:scale>
          <a:sx n="82" d="100"/>
          <a:sy n="82" d="100"/>
        </p:scale>
        <p:origin x="283" y="2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ChangeArrowhead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l">
              <a:defRPr lang="ru-RU" sz="1200"/>
            </a:pPr>
          </a:p>
        </p:txBody>
      </p:sp>
      <p:sp>
        <p:nvSpPr>
          <p:cNvPr id="3" name="Дата 2"/>
          <p:cNvSpPr>
            <a:spLocks noGrp="1" noChangeArrowheads="1"/>
          </p:cNvSpPr>
          <p:nvPr>
            <p:ph type="dt" idx="1"/>
          </p:nvPr>
        </p:nvSpPr>
        <p:spPr>
          <a:xfrm>
            <a:off x="388493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algn="r">
              <a:defRPr lang="ru-RU" sz="1200"/>
            </a:pPr>
            <a:fld id="{3FC8922A-64D2-9D64-9C70-9231DC3E6AC7}" type="datetime1">
              <a:rPr lang="ru-RU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 lang="ru-RU"/>
            </a:pPr>
          </a:p>
        </p:txBody>
      </p:sp>
      <p:sp>
        <p:nvSpPr>
          <p:cNvPr id="5" name="Заметки 4"/>
          <p:cNvSpPr>
            <a:spLocks noGrp="1" noChangeArrowheads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l">
              <a:defRPr lang="ru-RU" sz="1200"/>
            </a:pPr>
          </a:p>
        </p:txBody>
      </p:sp>
      <p:sp>
        <p:nvSpPr>
          <p:cNvPr id="7" name="Номер слайда 6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930" y="868553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/>
          <a:lstStyle/>
          <a:p>
            <a:pPr algn="r">
              <a:defRPr lang="ru-RU" sz="1200"/>
            </a:pPr>
            <a:fld id="{3FC8DA20-6ED2-9D2C-9C70-9879943E6AC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2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2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2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2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200" b="0" i="0" u="none" strike="noStrike" kern="1" spc="0" baseline="0">
        <a:solidFill>
          <a:schemeClr val="tx1"/>
        </a:solidFill>
        <a:effectLst/>
        <a:latin typeface="Calibri" panose="020F0502020204030204" charset="0"/>
        <a:ea typeface="Calibri" panose="020F0502020204030204" charset="0"/>
        <a:cs typeface="Calibri" panose="020F0502020204030204" charset="0"/>
      </a:defRPr>
    </a:lvl5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four content ar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</p:cNvSpPr>
          <p:nvPr>
            <p:ph type="title"/>
          </p:nvPr>
        </p:nvSpPr>
        <p:spPr>
          <a:xfrm>
            <a:off x="645795" y="358775"/>
            <a:ext cx="7893050" cy="13633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>
              <a:defRPr/>
            </a:pPr>
          </a:p>
        </p:txBody>
      </p:sp>
      <p:sp>
        <p:nvSpPr>
          <p:cNvPr id="3" name="Object1"/>
          <p:cNvSpPr>
            <a:spLocks noGrp="1" noChangeArrowheads="1"/>
          </p:cNvSpPr>
          <p:nvPr>
            <p:ph sz="quarter" idx="1"/>
          </p:nvPr>
        </p:nvSpPr>
        <p:spPr>
          <a:xfrm>
            <a:off x="645795" y="1793875"/>
            <a:ext cx="380301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1pPr>
            <a:lvl2pPr marL="3429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2pPr>
            <a:lvl3pPr marL="6858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3pPr>
            <a:lvl4pPr marL="10287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4pPr>
            <a:lvl5pPr marL="13716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Object2"/>
          <p:cNvSpPr>
            <a:spLocks noGrp="1" noChangeArrowheads="1"/>
          </p:cNvSpPr>
          <p:nvPr>
            <p:ph sz="quarter" idx="2"/>
          </p:nvPr>
        </p:nvSpPr>
        <p:spPr>
          <a:xfrm>
            <a:off x="4735830" y="1793875"/>
            <a:ext cx="3803015" cy="208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1pPr>
            <a:lvl2pPr marL="3429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2pPr>
            <a:lvl3pPr marL="6858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3pPr>
            <a:lvl4pPr marL="10287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4pPr>
            <a:lvl5pPr marL="13716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Object4"/>
          <p:cNvSpPr>
            <a:spLocks noGrp="1" noChangeArrowheads="1"/>
          </p:cNvSpPr>
          <p:nvPr>
            <p:ph sz="quarter" idx="3"/>
          </p:nvPr>
        </p:nvSpPr>
        <p:spPr>
          <a:xfrm>
            <a:off x="645795" y="4161790"/>
            <a:ext cx="3803015" cy="20091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1pPr>
            <a:lvl2pPr marL="3429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2pPr>
            <a:lvl3pPr marL="6858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3pPr>
            <a:lvl4pPr marL="10287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4pPr>
            <a:lvl5pPr marL="13716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Object3"/>
          <p:cNvSpPr>
            <a:spLocks noGrp="1" noChangeArrowheads="1"/>
          </p:cNvSpPr>
          <p:nvPr>
            <p:ph sz="quarter" idx="4"/>
          </p:nvPr>
        </p:nvSpPr>
        <p:spPr>
          <a:xfrm>
            <a:off x="4735830" y="4161790"/>
            <a:ext cx="3803015" cy="20091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>
            <a:lvl1pPr marL="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1pPr>
            <a:lvl2pPr marL="3429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2pPr>
            <a:lvl3pPr marL="6858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3pPr>
            <a:lvl4pPr marL="10287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4pPr>
            <a:lvl5pPr marL="1371600" marR="0" indent="0" algn="l" defTabSz="6858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1350" b="0" i="0" u="none" strike="noStrike" kern="1" spc="0" baseline="0">
                <a:solidFill>
                  <a:schemeClr val="tx1"/>
                </a:solidFill>
                <a:effectLst/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Номер слайда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0E9-A7D2-9D76-9C70-5123CE3E6A04}" type="slidenum">
              <a:rPr/>
            </a:fld>
            <a:endParaRPr/>
          </a:p>
        </p:txBody>
      </p:sp>
      <p:sp>
        <p:nvSpPr>
          <p:cNvPr id="8" name="Нижний колонтитул 4"/>
          <p:cNvSpPr>
            <a:spLocks noGrp="1" noChangeArrowheads="1"/>
          </p:cNvSpPr>
          <p:nvPr>
            <p:ph type="ftr" sz="quarter" idx="1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</a:p>
        </p:txBody>
      </p:sp>
      <p:sp>
        <p:nvSpPr>
          <p:cNvPr id="9" name="Дата 3"/>
          <p:cNvSpPr>
            <a:spLocks noGrp="1" noChangeArrowheads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70E-40D2-9D71-9C70-B624C93E6AE3}" type="datetime1">
              <a:rPr lang="ru-RU"/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8ABD-F3D2-9D7C-9C70-0529C43E6A50}" type="datetime1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z="900" b="0" i="0" u="none" strike="noStrike" kern="1" spc="0" baseline="0">
                <a:solidFill>
                  <a:srgbClr val="8C8C8C"/>
                </a:solidFill>
                <a:latin typeface="Calibri" panose="020F0502020204030204" charset="0"/>
                <a:ea typeface="Calibri" panose="020F0502020204030204" charset="0"/>
                <a:cs typeface="Calibri" panose="020F0502020204030204" charset="0"/>
              </a:defRPr>
            </a:pPr>
            <a:fld id="{3FC8F587-C9D2-9D03-9C70-3F56BB3E6A6A}" type="slidenum">
              <a:rPr lang="uk-UA" smtClean="0"/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756" y="169816"/>
            <a:ext cx="7893050" cy="1724297"/>
          </a:xfr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 діяльності ЖОГО “МИЛОСЕРДЯ” </a:t>
            </a:r>
            <a:b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2024 рік</a:t>
            </a:r>
            <a:endParaRPr lang="ru-RU" sz="36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5340" y="2299063"/>
            <a:ext cx="7662008" cy="3984171"/>
          </a:xfrm>
          <a:prstGeom prst="rect">
            <a:avLst/>
          </a:prstGeom>
          <a:noFill/>
          <a:ln w="889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77886" y="182879"/>
            <a:ext cx="7756663" cy="1358537"/>
          </a:xfrm>
        </p:spPr>
        <p:txBody>
          <a:bodyPr>
            <a:noAutofit/>
          </a:bodyPr>
          <a:lstStyle/>
          <a:p>
            <a:pPr marL="342900" indent="-342900">
              <a:lnSpc>
                <a:spcPct val="110000"/>
              </a:lnSpc>
              <a:buNone/>
            </a:pPr>
            <a:r>
              <a:rPr lang="uk-UA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uk-UA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buNone/>
            </a:pPr>
            <a:endParaRPr lang="uk-UA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buNone/>
            </a:pPr>
            <a:endParaRPr lang="uk-UA" sz="32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lnSpc>
                <a:spcPct val="110000"/>
              </a:lnSpc>
              <a:buNone/>
            </a:pPr>
            <a:r>
              <a:rPr lang="uk-UA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Дроблять горіхи для виготовлення    енергетичних батончиків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Администратор\Desktop\звіт\-5190607654303688369_121.jpg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4319" y="2103121"/>
            <a:ext cx="3879669" cy="4219302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звіт\-5190607654303688371_121 (1).jpg1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051" y="2116183"/>
            <a:ext cx="4336869" cy="42454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esktop\звіт\20250122_101556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89566" y="2012224"/>
            <a:ext cx="4114800" cy="3957638"/>
          </a:xfrm>
          <a:prstGeom prst="rect">
            <a:avLst/>
          </a:prstGeom>
          <a:noFill/>
        </p:spPr>
      </p:pic>
      <p:pic>
        <p:nvPicPr>
          <p:cNvPr id="1029" name="Picture 5" descr="C:\Users\Администратор\Desktop\звіт\-5190607654303688370_121 (1).jpg12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5212" y="2038124"/>
            <a:ext cx="3592513" cy="4010025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744583" y="261257"/>
            <a:ext cx="64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Виготовлено приблизно 150 кг сухих борщів</a:t>
            </a:r>
            <a:endParaRPr lang="ru-RU" sz="3200" dirty="0"/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577" y="496388"/>
            <a:ext cx="8334103" cy="1175657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l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Налагоджена співпраця з партнерами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446"/>
            <a:ext cx="8795385" cy="69856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uk-UA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uk-UA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uk-UA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uk-UA" sz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Виконавчі органи місцевого самоврядування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Громадська організація "Перспектива"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Благодійна організація "Благодійний фонд "Банк добра"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Благодійна організація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Благодійний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фонд "</a:t>
            </a:r>
            <a:r>
              <a:rPr kumimoji="0" lang="uk-U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Карітас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Житомир"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uk-UA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Дієцезіальний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благодійний фонд " КАРІТАС - СПЕС "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Благодійна організація </a:t>
            </a:r>
            <a:r>
              <a:rPr lang="uk-UA" sz="2000" b="1" dirty="0" smtClean="0">
                <a:ln>
                  <a:noFill/>
                </a:ln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"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Благодійний фонд "Єдина перемога"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Благодійна організація "Світло надії"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Благодійна організація "Вільна зона"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Благодійна організація "Позитивні жінки"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ПП фірма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uk-UA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Санітас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Громадська організація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ПІЗНАЙ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СЕБЕ ЯК ДУШУ, УКРАЇНА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Релігійна організація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ХРИСТИЯНСЬКЕ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МІСІЙНЕ ТОВАРИСТВО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Україна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ХРИСТА "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ВСЕУКРАЇНСЬКОМУ СОЮЗІ ЦЕРКОВ 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ЄВАНГЕЛЬСЬКИХ ХРИСТИЯН -БАПТИСТІВ»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Благодійний фонд " Захист. Допомога. Надія "</a:t>
            </a: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4137" y="548640"/>
            <a:ext cx="7863840" cy="5015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Житомирська</a:t>
            </a: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бласна організація Товариства Червоного Хреста України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Благодійна організація " Благодійний фонд «ГУМАНІТАРНИЙ ХАБ " ЖИТОМИР "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Благодійна організація " Благодійний фонд " ВЕНЕРА "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Благодійна організація " 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FREEZONE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Приватне Підприємство " ІМПАК "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ДП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 </a:t>
            </a:r>
            <a:r>
              <a:rPr lang="uk-UA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Старокостянтинівський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молочний завод "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Громадська організація " Грані Можливого "</a:t>
            </a: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Благодійна організація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Благодійний фонд " Фундація волонтери без кордонів " </a:t>
            </a: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Державна установа 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Центр  </a:t>
            </a:r>
            <a:r>
              <a:rPr lang="uk-UA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пробації</a:t>
            </a: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Благодійна організація " Мережа 100 відсотків життя Рівне "</a:t>
            </a: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20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950" y="195943"/>
            <a:ext cx="7122341" cy="1167402"/>
          </a:xfrm>
          <a:solidFill>
            <a:schemeClr val="bg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/>
            <a:br>
              <a:rPr lang="uk-UA" sz="3600" b="1" kern="1200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uk-UA" sz="3600" b="1" kern="1200" dirty="0">
                <a:solidFill>
                  <a:srgbClr val="000000">
                    <a:lumMod val="65000"/>
                    <a:lumOff val="35000"/>
                  </a:srgb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uk-UA" sz="3600" b="1" kern="1200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uk-UA" sz="4400" b="1" kern="1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ЖОГО «МИЛОСЕРДЯ»</a:t>
            </a:r>
            <a:br>
              <a:rPr lang="uk-UA" sz="3600" b="1" kern="1200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br>
              <a:rPr lang="uk-UA" sz="3600" b="1" kern="1200" dirty="0">
                <a:solidFill>
                  <a:schemeClr val="bg2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3600" b="1" kern="1200" dirty="0">
              <a:solidFill>
                <a:schemeClr val="bg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92248" y="3866605"/>
            <a:ext cx="2418050" cy="1358537"/>
          </a:xfrm>
        </p:spPr>
        <p:txBody>
          <a:bodyPr>
            <a:normAutofit/>
          </a:bodyPr>
          <a:lstStyle/>
          <a:p>
            <a:pPr marL="2919095" lvl="8" indent="-457200">
              <a:lnSpc>
                <a:spcPct val="150000"/>
              </a:lnSpc>
              <a:spcBef>
                <a:spcPts val="0"/>
              </a:spcBef>
              <a:buNone/>
            </a:pPr>
            <a:endParaRPr lang="uk-UA" sz="44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24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3143" y="2155371"/>
            <a:ext cx="292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280160" y="4010298"/>
            <a:ext cx="29130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/>
              <a:t>Міський центр обліку </a:t>
            </a:r>
            <a:endParaRPr lang="uk-UA" sz="2800" dirty="0" smtClean="0"/>
          </a:p>
          <a:p>
            <a:r>
              <a:rPr lang="uk-UA" sz="2800" dirty="0" smtClean="0"/>
              <a:t>бездомних осіб</a:t>
            </a:r>
            <a:endParaRPr lang="ru-RU" sz="28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04948" y="3513909"/>
            <a:ext cx="4140926" cy="22337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Міський центр обліку</a:t>
            </a:r>
            <a:endParaRPr lang="uk-UA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бездомних осіб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950823" y="3500846"/>
            <a:ext cx="3579223" cy="245581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Комплексний заклад соціального захисту для  осіб, що потрапили в складні життєві обставини</a:t>
            </a:r>
            <a:endParaRPr lang="uk-UA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2899955" y="1358537"/>
            <a:ext cx="914400" cy="222068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5904412" y="1358537"/>
            <a:ext cx="914400" cy="2221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Tm="2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83" y="269966"/>
            <a:ext cx="5913210" cy="997131"/>
          </a:xfrm>
          <a:solidFill>
            <a:schemeClr val="bg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>
              <a:buNone/>
            </a:pP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Міський центр обліку бездомних осіб</a:t>
            </a:r>
            <a:endParaRPr lang="ru-RU" sz="36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5481" y="1355055"/>
            <a:ext cx="8077627" cy="5502945"/>
          </a:xfr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normAutofit fontScale="92500" lnSpcReduction="10000"/>
          </a:bodyPr>
          <a:lstStyle/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</a:t>
            </a:r>
            <a:endParaRPr lang="uk-UA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endParaRPr lang="uk-UA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uk-UA" sz="28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Взято на облік 49 осіб</a:t>
            </a:r>
            <a:endParaRPr lang="uk-UA" sz="2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відновлення паспортів </a:t>
            </a: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uk-UA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 групи інвалідності </a:t>
            </a: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uk-UA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соціальна допомога </a:t>
            </a: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uk-UA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0070" indent="-457200"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представництво інтересів </a:t>
            </a:r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C:\Users\Администратор\Desktop\фото звіт 1 півріччя\20240703_104839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55325" y="1436915"/>
            <a:ext cx="2913018" cy="2103120"/>
          </a:xfrm>
          <a:prstGeom prst="rect">
            <a:avLst/>
          </a:prstGeom>
          <a:noFill/>
        </p:spPr>
      </p:pic>
      <p:pic>
        <p:nvPicPr>
          <p:cNvPr id="10" name="Picture 1" descr="C:\Users\Администратор\Desktop\звіт\облы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59" y="1345474"/>
            <a:ext cx="3344091" cy="257338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822" y="-1"/>
            <a:ext cx="8608423" cy="1632858"/>
          </a:xfr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>
              <a:buNone/>
            </a:pPr>
            <a:b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Комплексний заклад соціального захисту для  осіб, що потрапили в складні життєві обставини</a:t>
            </a:r>
            <a:br>
              <a:rPr lang="uk-UA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kern="1200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31074" y="2181497"/>
            <a:ext cx="3879669" cy="100584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alt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uk-UA" alt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ілено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    місцевого бюджету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3327" y="4585063"/>
            <a:ext cx="3422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415248" y="2455817"/>
            <a:ext cx="1440000" cy="50400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35578" y="4258491"/>
            <a:ext cx="296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17920" y="5133703"/>
            <a:ext cx="2495006" cy="52197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3266 кг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56663" y="6217920"/>
            <a:ext cx="20769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35039" y="2377440"/>
            <a:ext cx="2612572" cy="52197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1 540 </a:t>
            </a:r>
            <a:r>
              <a:rPr alt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грн</a:t>
            </a:r>
            <a:endParaRPr lang="uk-UA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03544" y="4721659"/>
            <a:ext cx="3936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18012" y="3513909"/>
            <a:ext cx="3892731" cy="107721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Благодійна допомога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4463145" y="3801292"/>
            <a:ext cx="1440000" cy="5051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6139543" y="3840481"/>
            <a:ext cx="2586446" cy="52197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1 286 116 грн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948" y="4950823"/>
            <a:ext cx="3892731" cy="954107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 наших партнерів</a:t>
            </a:r>
            <a:endParaRPr lang="ru-RU" sz="2800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4419601" y="5164184"/>
            <a:ext cx="1440000" cy="50400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9671" y="2351314"/>
            <a:ext cx="3377563" cy="561703"/>
          </a:xfrm>
        </p:spPr>
        <p:txBody>
          <a:bodyPr>
            <a:noAutofit/>
          </a:bodyPr>
          <a:lstStyle/>
          <a:p>
            <a:endParaRPr lang="uk-UA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3327" y="4585063"/>
            <a:ext cx="3422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578" y="4258491"/>
            <a:ext cx="2965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2515" y="3370218"/>
            <a:ext cx="36053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/>
          </a:p>
        </p:txBody>
      </p:sp>
      <p:sp>
        <p:nvSpPr>
          <p:cNvPr id="34" name="TextBox 33"/>
          <p:cNvSpPr txBox="1"/>
          <p:nvPr/>
        </p:nvSpPr>
        <p:spPr>
          <a:xfrm>
            <a:off x="5695406" y="4702629"/>
            <a:ext cx="236437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56663" y="6217920"/>
            <a:ext cx="20769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Выноска со стрелкой вниз 47"/>
          <p:cNvSpPr/>
          <p:nvPr/>
        </p:nvSpPr>
        <p:spPr>
          <a:xfrm>
            <a:off x="1489166" y="222068"/>
            <a:ext cx="6008914" cy="1097280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Благодійна допомога  1 286 116 грн         </a:t>
            </a:r>
            <a:r>
              <a:rPr lang="uk-UA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600" dirty="0"/>
          </a:p>
        </p:txBody>
      </p:sp>
      <p:sp>
        <p:nvSpPr>
          <p:cNvPr id="50" name="Тройная стрелка влево/вправо/вверх 49"/>
          <p:cNvSpPr/>
          <p:nvPr/>
        </p:nvSpPr>
        <p:spPr>
          <a:xfrm rot="10800000">
            <a:off x="3396343" y="1345474"/>
            <a:ext cx="2116182" cy="914400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5617030" y="1071158"/>
            <a:ext cx="3174274" cy="133241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 харчування 561 089 грн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195942" y="1045028"/>
            <a:ext cx="3175200" cy="133241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Одяг та взуття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130 400 грн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2978332" y="2299063"/>
            <a:ext cx="3175200" cy="155448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Комунальні    послуги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443 781 грн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0" y="3056707"/>
            <a:ext cx="3175200" cy="15300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 гігієни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71 285 грн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968800" y="3082835"/>
            <a:ext cx="3175200" cy="1528354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Лікарські засоби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7351 грн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429691" y="4428308"/>
            <a:ext cx="4219304" cy="222068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24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Побутові засоби    (ліжка, матраци, білизна, крісла колісні)        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72 210 грн </a:t>
            </a:r>
            <a:endParaRPr sz="2400" b="1" smtClean="0">
              <a:solidFill>
                <a:schemeClr val="tx1"/>
              </a:solidFill>
            </a:endParaRPr>
          </a:p>
          <a:p>
            <a:pPr algn="ctr"/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о стрелкой вниз 8"/>
          <p:cNvSpPr/>
          <p:nvPr/>
        </p:nvSpPr>
        <p:spPr>
          <a:xfrm>
            <a:off x="914400" y="548640"/>
            <a:ext cx="7393577" cy="1097280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Допомога наших партнерів 3266 кг</a:t>
            </a:r>
            <a:endParaRPr sz="26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940526" y="1645375"/>
            <a:ext cx="4680000" cy="720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 харчування 2574 кг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1632856" y="2612570"/>
            <a:ext cx="4680000" cy="720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Одяг та взуття 176 кг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2338251" y="3579224"/>
            <a:ext cx="4680000" cy="720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Скриньки по збору одягу </a:t>
            </a:r>
            <a:endParaRPr lang="uk-UA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кг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3017518" y="4480560"/>
            <a:ext cx="4680000" cy="720000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Засоби гігієни 66 кг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3931920" y="5473336"/>
            <a:ext cx="4680000" cy="966653"/>
          </a:xfrm>
          <a:prstGeom prst="homePlat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Побутові засоби    (ліжка, матраци, білизна)  150 кг</a:t>
            </a:r>
            <a:endParaRPr lang="ru-RU" sz="2400" dirty="0"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756" y="156755"/>
            <a:ext cx="7468844" cy="1175656"/>
          </a:xfrm>
          <a:solidFill>
            <a:schemeClr val="bg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l">
              <a:buNone/>
            </a:pPr>
            <a:r>
              <a:rPr lang="uk-UA" sz="36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Скористалися послугами</a:t>
            </a:r>
            <a:br>
              <a:rPr lang="uk-UA" sz="36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3600" b="1" kern="1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</a:t>
            </a: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осіб</a:t>
            </a:r>
            <a:endParaRPr lang="ru-RU" sz="36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60" y="2808515"/>
            <a:ext cx="7563394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ВПО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12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Особи, звільнені з місць позбавлення </a:t>
            </a: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волі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Особи похилого віку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 з інвалідністю 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Постраждалі від домашнього насильства</a:t>
            </a:r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796834" y="1698171"/>
            <a:ext cx="5826035" cy="1371600"/>
          </a:xfrm>
          <a:prstGeom prst="downArrowCallout">
            <a:avLst>
              <a:gd name="adj1" fmla="val 20500"/>
              <a:gd name="adj2" fmla="val 25000"/>
              <a:gd name="adj3" fmla="val 25000"/>
              <a:gd name="adj4" fmla="val 64977"/>
            </a:avLst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Бездомні особи 120, з них: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9509" y="422514"/>
            <a:ext cx="4611188" cy="831519"/>
          </a:xfrm>
          <a:solidFill>
            <a:schemeClr val="bg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>
              <a:buNone/>
            </a:pPr>
            <a:r>
              <a:rPr lang="uk-UA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Соціальний патруль</a:t>
            </a:r>
            <a:endParaRPr lang="ru-RU" sz="32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5246" y="2155372"/>
            <a:ext cx="4297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Администратор\Desktop\фото звіт 1 півріччя\Screenshot_20240702_131220_Messenger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62103" y="2825310"/>
            <a:ext cx="5146765" cy="385833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74767" y="3683726"/>
            <a:ext cx="2717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Пункт обігріву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1885" y="3540036"/>
            <a:ext cx="3252652" cy="88827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Пункт обігріву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 со стрелкой вверх 8"/>
          <p:cNvSpPr/>
          <p:nvPr/>
        </p:nvSpPr>
        <p:spPr>
          <a:xfrm>
            <a:off x="600890" y="4624253"/>
            <a:ext cx="2730137" cy="1632855"/>
          </a:xfrm>
          <a:prstGeom prst="up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Скористалися 32 особи</a:t>
            </a:r>
            <a:endParaRPr lang="uk-UA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3043644" y="1397726"/>
            <a:ext cx="3749040" cy="1240971"/>
          </a:xfrm>
          <a:prstGeom prst="upArrowCallou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Виявлено</a:t>
            </a:r>
            <a:r>
              <a:rPr sz="28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26 о</a:t>
            </a:r>
            <a:r>
              <a:rPr lang="uk-UA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сіб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756" y="474765"/>
            <a:ext cx="7893050" cy="1497726"/>
          </a:xfrm>
          <a:solidFill>
            <a:schemeClr val="bg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>
            <a:scene3d>
              <a:camera prst="orthographicFront"/>
              <a:lightRig rig="soft" dir="t">
                <a:rot lat="0" lon="0" rev="15600000"/>
              </a:lightRig>
            </a:scene3d>
            <a:sp3d prstMaterial="softEdge"/>
          </a:bodyPr>
          <a:lstStyle/>
          <a:p>
            <a:pPr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uk-UA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ієнти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закладу на постійній основі залучаються до корисних справ, а саме допомога ЗСУ</a:t>
            </a:r>
            <a:endParaRPr lang="ru-RU" sz="3600" b="1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896" y="2299063"/>
            <a:ext cx="78246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Впродовж 2024 року було виготовлено        майже 5 тисяч окопних свічок</a:t>
            </a: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uk-UA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фото звіт 1 півріччя\20240801_114204 (1)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5223" y="3331028"/>
            <a:ext cx="3499577" cy="3043645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звіт\-5190607654303688373_1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565" y="3380014"/>
            <a:ext cx="3683725" cy="29815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3349</Words>
  <Application>WPS Presentation</Application>
  <PresentationFormat>Экран (4:3)</PresentationFormat>
  <Paragraphs>178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SimSun</vt:lpstr>
      <vt:lpstr>Wingdings</vt:lpstr>
      <vt:lpstr>Calibri</vt:lpstr>
      <vt:lpstr>Georgia</vt:lpstr>
      <vt:lpstr>Times New Roman</vt:lpstr>
      <vt:lpstr>Tahoma</vt:lpstr>
      <vt:lpstr>Trebuchet MS</vt:lpstr>
      <vt:lpstr>Microsoft YaHei</vt:lpstr>
      <vt:lpstr>Arial Unicode MS</vt:lpstr>
      <vt:lpstr>Воздушный поток</vt:lpstr>
      <vt:lpstr>Звіт діяльності ЖОГО “МИЛОСЕРДЯ”   за 2024 рік</vt:lpstr>
      <vt:lpstr>   ЖОГО «МИЛОСЕРДЯ»  </vt:lpstr>
      <vt:lpstr>Міський центр обліку бездомних осіб</vt:lpstr>
      <vt:lpstr> Комплексний заклад соціального захисту для  осіб, що потрапили в складні життєві обставини </vt:lpstr>
      <vt:lpstr>PowerPoint 演示文稿</vt:lpstr>
      <vt:lpstr>PowerPoint 演示文稿</vt:lpstr>
      <vt:lpstr>  Скористалися послугами            120 осіб</vt:lpstr>
      <vt:lpstr>Соціальний патруль</vt:lpstr>
      <vt:lpstr> Клієнти закладу на постійній основі залучаються до корисних справ, а саме допомога ЗСУ</vt:lpstr>
      <vt:lpstr>PowerPoint 演示文稿</vt:lpstr>
      <vt:lpstr>PowerPoint 演示文稿</vt:lpstr>
      <vt:lpstr>Налагоджена співпраця з партнерами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Администратор</cp:lastModifiedBy>
  <cp:revision>263</cp:revision>
  <dcterms:created xsi:type="dcterms:W3CDTF">2014-11-21T11:00:00Z</dcterms:created>
  <dcterms:modified xsi:type="dcterms:W3CDTF">2025-03-19T09:01:24Z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535040-0af2-483f-adc3-a132c21e3e2b_Enabled">
    <vt:lpwstr>true</vt:lpwstr>
  </property>
  <property fmtid="{D5CDD505-2E9C-101B-9397-08002B2CF9AE}" pid="3" name="MSIP_Label_2a535040-0af2-483f-adc3-a132c21e3e2b_SetDate">
    <vt:lpwstr>2022-12-13T14:21:58Z</vt:lpwstr>
  </property>
  <property fmtid="{D5CDD505-2E9C-101B-9397-08002B2CF9AE}" pid="4" name="MSIP_Label_2a535040-0af2-483f-adc3-a132c21e3e2b_Method">
    <vt:lpwstr>Standard</vt:lpwstr>
  </property>
  <property fmtid="{D5CDD505-2E9C-101B-9397-08002B2CF9AE}" pid="5" name="MSIP_Label_2a535040-0af2-483f-adc3-a132c21e3e2b_Name">
    <vt:lpwstr>EPAM_Confidential</vt:lpwstr>
  </property>
  <property fmtid="{D5CDD505-2E9C-101B-9397-08002B2CF9AE}" pid="6" name="MSIP_Label_2a535040-0af2-483f-adc3-a132c21e3e2b_SiteId">
    <vt:lpwstr>b41b72d0-4e9f-4c26-8a69-f949f367c91d</vt:lpwstr>
  </property>
  <property fmtid="{D5CDD505-2E9C-101B-9397-08002B2CF9AE}" pid="7" name="MSIP_Label_2a535040-0af2-483f-adc3-a132c21e3e2b_ActionId">
    <vt:lpwstr>48403518-4740-40e8-8095-53cdef9dac8e</vt:lpwstr>
  </property>
  <property fmtid="{D5CDD505-2E9C-101B-9397-08002B2CF9AE}" pid="8" name="MSIP_Label_2a535040-0af2-483f-adc3-a132c21e3e2b_ContentBits">
    <vt:lpwstr>0</vt:lpwstr>
  </property>
  <property fmtid="{D5CDD505-2E9C-101B-9397-08002B2CF9AE}" pid="9" name="ICV">
    <vt:lpwstr>9ECABB5BA9DE4ECA8EEC49F99895ADF3_12</vt:lpwstr>
  </property>
  <property fmtid="{D5CDD505-2E9C-101B-9397-08002B2CF9AE}" pid="10" name="KSOProductBuildVer">
    <vt:lpwstr>1049-12.2.0.20326</vt:lpwstr>
  </property>
</Properties>
</file>