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13" r:id="rId2"/>
    <p:sldId id="535" r:id="rId3"/>
    <p:sldId id="545" r:id="rId4"/>
    <p:sldId id="543" r:id="rId5"/>
    <p:sldId id="544" r:id="rId6"/>
    <p:sldId id="548" r:id="rId7"/>
    <p:sldId id="549" r:id="rId8"/>
    <p:sldId id="550" r:id="rId9"/>
    <p:sldId id="553" r:id="rId10"/>
    <p:sldId id="551" r:id="rId11"/>
    <p:sldId id="541" r:id="rId12"/>
    <p:sldId id="547" r:id="rId13"/>
    <p:sldId id="523" r:id="rId14"/>
  </p:sldIdLst>
  <p:sldSz cx="12192000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DD71A"/>
    <a:srgbClr val="125C95"/>
    <a:srgbClr val="1E6BA4"/>
    <a:srgbClr val="0099EE"/>
    <a:srgbClr val="125E94"/>
    <a:srgbClr val="617CAB"/>
    <a:srgbClr val="0D62A0"/>
    <a:srgbClr val="175CA3"/>
    <a:srgbClr val="829492"/>
    <a:srgbClr val="9BB2A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A1786-832B-4806-8F2A-B09F2D0AD883}" v="88" dt="2023-12-16T19:26:05.1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Без стилю та сі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ітлий стиль 1 –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Помірний стиль 2 –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4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456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0622B2-9FB1-460D-92C0-E0757C2DB4C9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EDA1AEF7-BA5D-42B0-A50B-557D7BE5C6EE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540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123,5</a:t>
          </a:r>
          <a:endParaRPr lang="uk-UA" sz="5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0783DB0C-CB38-41A7-B7BF-6BAF20926B3D}" type="parTrans" cxnId="{93D5D3EB-AA5F-4899-9AAD-86E60D20B1C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C92917-36AF-4332-8741-C4FF64863989}" type="sibTrans" cxnId="{93D5D3EB-AA5F-4899-9AAD-86E60D20B1C2}">
      <dgm:prSet custT="1"/>
      <dgm:spPr/>
      <dgm:t>
        <a:bodyPr/>
        <a:lstStyle/>
        <a:p>
          <a:r>
            <a:rPr lang="uk-UA" sz="20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dirty="0"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FEA3A91-083B-478F-85EB-CF67D58809DC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38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30,9</a:t>
          </a:r>
          <a:endParaRPr lang="uk-UA" sz="38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2D0863D6-CAA9-4010-B110-BFC21A72F4EE}" type="parTrans" cxnId="{48B7EB98-369A-4C82-9A3F-9DF8AA83549C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F2C37B-B180-4894-8C3F-DEBC2FEBC01B}" type="sibTrans" cxnId="{48B7EB98-369A-4C82-9A3F-9DF8AA83549C}">
      <dgm:prSet custT="1"/>
      <dgm:spPr/>
      <dgm:t>
        <a:bodyPr/>
        <a:lstStyle/>
        <a:p>
          <a:r>
            <a:rPr lang="uk-UA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FA7B65-7FC1-491D-93EA-D811615EEC47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59,7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449BCF81-17F5-47A4-93EC-04221B1EA493}" type="parTrans" cxnId="{6A0285DE-28FA-4C60-8772-AD5851D18D9E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0ABB58-5BDA-4CAE-910C-41174749289C}" type="sibTrans" cxnId="{6A0285DE-28FA-4C60-8772-AD5851D18D9E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5FEFF2-2B8B-4ADD-BF07-9AF777D0A9D4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9,0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DB37B68-2CC2-49CF-B97C-83E25E6A70C5}" type="parTrans" cxnId="{6B8BB04C-3A73-49BB-9D3F-16F6F7D2DAE7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923291-98AF-4DE7-A241-2FEB7B3E2322}" type="sibTrans" cxnId="{6B8BB04C-3A73-49BB-9D3F-16F6F7D2DAE7}">
      <dgm:prSet custT="1"/>
      <dgm:spPr>
        <a:ln>
          <a:noFill/>
        </a:ln>
      </dgm:spPr>
      <dgm:t>
        <a:bodyPr/>
        <a:lstStyle/>
        <a:p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DB0D05-A3CC-4D2A-8D60-BAAFD7506BC8}">
      <dgm:prSet phldrT="[Текст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uk-UA" sz="4400" b="1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23,9</a:t>
          </a:r>
          <a:endParaRPr lang="uk-UA" sz="44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gm:t>
    </dgm:pt>
    <dgm:pt modelId="{C52E05D0-DD08-4BAB-B26A-755E32AA306C}" type="parTrans" cxnId="{29F70FE5-471C-48FB-9E6D-501619E34BA2}">
      <dgm:prSet/>
      <dgm:spPr/>
      <dgm:t>
        <a:bodyPr/>
        <a:lstStyle/>
        <a:p>
          <a:endParaRPr lang="uk-UA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89D336-83AC-4EF8-96C5-C215C85BEC0C}" type="sibTrans" cxnId="{29F70FE5-471C-48FB-9E6D-501619E34BA2}">
      <dgm:prSet custT="1"/>
      <dgm:spPr/>
      <dgm:t>
        <a:bodyPr/>
        <a:lstStyle/>
        <a:p>
          <a:r>
            <a: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r>
            <a:rPr lang="uk-UA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ОБЛАСНОГО БЮДЖЕТІВ</a:t>
          </a:r>
          <a:endParaRPr lang="uk-UA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804A-5AEB-42AC-A5E5-AD28C256F906}" type="pres">
      <dgm:prSet presAssocID="{270622B2-9FB1-460D-92C0-E0757C2DB4C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FAEECF5-D882-4C1B-B5E3-D64DB924856B}" type="pres">
      <dgm:prSet presAssocID="{EDA1AEF7-BA5D-42B0-A50B-557D7BE5C6EE}" presName="hierRoot1" presStyleCnt="0">
        <dgm:presLayoutVars>
          <dgm:hierBranch val="init"/>
        </dgm:presLayoutVars>
      </dgm:prSet>
      <dgm:spPr/>
    </dgm:pt>
    <dgm:pt modelId="{1FC09EC6-A552-4728-9785-D6D9479164C9}" type="pres">
      <dgm:prSet presAssocID="{EDA1AEF7-BA5D-42B0-A50B-557D7BE5C6EE}" presName="rootComposite1" presStyleCnt="0"/>
      <dgm:spPr/>
    </dgm:pt>
    <dgm:pt modelId="{16BE5CE5-BB38-40AC-AA6A-DCDC3B0FBD03}" type="pres">
      <dgm:prSet presAssocID="{EDA1AEF7-BA5D-42B0-A50B-557D7BE5C6EE}" presName="rootText1" presStyleLbl="node0" presStyleIdx="0" presStyleCnt="1" custScaleX="145564" custLinFactNeighborY="-22265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44F17EA0-F242-4E6C-B4B0-01EC89E87D6B}" type="pres">
      <dgm:prSet presAssocID="{EDA1AEF7-BA5D-42B0-A50B-557D7BE5C6EE}" presName="titleText1" presStyleLbl="fgAcc0" presStyleIdx="0" presStyleCnt="1" custScaleY="129623" custLinFactNeighborY="1633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D7618359-10A2-42FB-BE09-AF9431783CAC}" type="pres">
      <dgm:prSet presAssocID="{EDA1AEF7-BA5D-42B0-A50B-557D7BE5C6EE}" presName="rootConnector1" presStyleLbl="node1" presStyleIdx="0" presStyleCnt="4"/>
      <dgm:spPr/>
      <dgm:t>
        <a:bodyPr/>
        <a:lstStyle/>
        <a:p>
          <a:endParaRPr lang="ru-RU"/>
        </a:p>
      </dgm:t>
    </dgm:pt>
    <dgm:pt modelId="{D6FA8F4F-E125-4528-A45F-CA836B12C049}" type="pres">
      <dgm:prSet presAssocID="{EDA1AEF7-BA5D-42B0-A50B-557D7BE5C6EE}" presName="hierChild2" presStyleCnt="0"/>
      <dgm:spPr/>
    </dgm:pt>
    <dgm:pt modelId="{EEA5A205-6ABC-4600-A7E0-DDE609460F14}" type="pres">
      <dgm:prSet presAssocID="{2D0863D6-CAA9-4010-B110-BFC21A72F4E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3C87CCFF-D6D0-42B0-B8F8-2A4520E53A46}" type="pres">
      <dgm:prSet presAssocID="{4FEA3A91-083B-478F-85EB-CF67D58809DC}" presName="hierRoot2" presStyleCnt="0">
        <dgm:presLayoutVars>
          <dgm:hierBranch val="init"/>
        </dgm:presLayoutVars>
      </dgm:prSet>
      <dgm:spPr/>
    </dgm:pt>
    <dgm:pt modelId="{8D19074C-3DF2-441D-91BA-18E0C9B90A73}" type="pres">
      <dgm:prSet presAssocID="{4FEA3A91-083B-478F-85EB-CF67D58809DC}" presName="rootComposite" presStyleCnt="0"/>
      <dgm:spPr/>
    </dgm:pt>
    <dgm:pt modelId="{F65AE1E1-1C50-4FA2-9047-D46ED532BB08}" type="pres">
      <dgm:prSet presAssocID="{4FEA3A91-083B-478F-85EB-CF67D58809DC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66EA74F-5E91-4CCC-AE0A-00CAE8F82FE3}" type="pres">
      <dgm:prSet presAssocID="{4FEA3A91-083B-478F-85EB-CF67D58809DC}" presName="titleText2" presStyleLbl="fgAcc1" presStyleIdx="0" presStyleCnt="4" custScaleX="108648" custScaleY="195535" custLinFactNeighborY="51678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168CA36-1632-41DF-B7F3-EBD6B3B73D55}" type="pres">
      <dgm:prSet presAssocID="{4FEA3A91-083B-478F-85EB-CF67D58809DC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FBF1A7-F43C-4BC1-98CA-E828FED8F51C}" type="pres">
      <dgm:prSet presAssocID="{4FEA3A91-083B-478F-85EB-CF67D58809DC}" presName="hierChild4" presStyleCnt="0"/>
      <dgm:spPr/>
    </dgm:pt>
    <dgm:pt modelId="{3DE8379A-AC29-4DDA-9A8B-30B5A1970E5C}" type="pres">
      <dgm:prSet presAssocID="{4FEA3A91-083B-478F-85EB-CF67D58809DC}" presName="hierChild5" presStyleCnt="0"/>
      <dgm:spPr/>
    </dgm:pt>
    <dgm:pt modelId="{9B761B9D-A60A-47C6-898F-874A69F99ADA}" type="pres">
      <dgm:prSet presAssocID="{449BCF81-17F5-47A4-93EC-04221B1EA493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DF0CA53-7B11-405B-9776-26825C5871B3}" type="pres">
      <dgm:prSet presAssocID="{26FA7B65-7FC1-491D-93EA-D811615EEC47}" presName="hierRoot2" presStyleCnt="0">
        <dgm:presLayoutVars>
          <dgm:hierBranch val="init"/>
        </dgm:presLayoutVars>
      </dgm:prSet>
      <dgm:spPr/>
    </dgm:pt>
    <dgm:pt modelId="{7857BDD0-4A7F-4256-9866-AA5A39C6B3DA}" type="pres">
      <dgm:prSet presAssocID="{26FA7B65-7FC1-491D-93EA-D811615EEC47}" presName="rootComposite" presStyleCnt="0"/>
      <dgm:spPr/>
    </dgm:pt>
    <dgm:pt modelId="{AB50D184-0F5D-465C-804D-5E33620F00D5}" type="pres">
      <dgm:prSet presAssocID="{26FA7B65-7FC1-491D-93EA-D811615EEC47}" presName="rootText" presStyleLbl="node1" presStyleIdx="1" presStyleCnt="4" custLinFactNeighborX="6892" custLinFactNeighborY="4229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7238A48-5011-4DD6-93B1-DF38B79293FB}" type="pres">
      <dgm:prSet presAssocID="{26FA7B65-7FC1-491D-93EA-D811615EEC47}" presName="titleText2" presStyleLbl="fgAcc1" presStyleIdx="1" presStyleCnt="4" custScaleX="124254" custScaleY="200241" custLinFactNeighborX="7569" custLinFactNeighborY="5698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7D6F3CE3-1A50-4B7E-9EA7-58458FEDCD7C}" type="pres">
      <dgm:prSet presAssocID="{26FA7B65-7FC1-491D-93EA-D811615EEC47}" presName="rootConnector" presStyleLbl="node2" presStyleIdx="0" presStyleCnt="0"/>
      <dgm:spPr/>
      <dgm:t>
        <a:bodyPr/>
        <a:lstStyle/>
        <a:p>
          <a:endParaRPr lang="ru-RU"/>
        </a:p>
      </dgm:t>
    </dgm:pt>
    <dgm:pt modelId="{54027BD1-5F4C-48AA-A586-E0E4269089A0}" type="pres">
      <dgm:prSet presAssocID="{26FA7B65-7FC1-491D-93EA-D811615EEC47}" presName="hierChild4" presStyleCnt="0"/>
      <dgm:spPr/>
    </dgm:pt>
    <dgm:pt modelId="{F3933423-FB51-470D-BAFA-31BC37B9BAF1}" type="pres">
      <dgm:prSet presAssocID="{26FA7B65-7FC1-491D-93EA-D811615EEC47}" presName="hierChild5" presStyleCnt="0"/>
      <dgm:spPr/>
    </dgm:pt>
    <dgm:pt modelId="{35AE0A7E-B625-4371-B801-E5211FF905D5}" type="pres">
      <dgm:prSet presAssocID="{CDB37B68-2CC2-49CF-B97C-83E25E6A70C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16AE773D-24AE-4D0C-BE04-52C1517A8677}" type="pres">
      <dgm:prSet presAssocID="{225FEFF2-2B8B-4ADD-BF07-9AF777D0A9D4}" presName="hierRoot2" presStyleCnt="0">
        <dgm:presLayoutVars>
          <dgm:hierBranch val="init"/>
        </dgm:presLayoutVars>
      </dgm:prSet>
      <dgm:spPr/>
    </dgm:pt>
    <dgm:pt modelId="{BD40304D-5941-441D-B09F-0EE8B75B074E}" type="pres">
      <dgm:prSet presAssocID="{225FEFF2-2B8B-4ADD-BF07-9AF777D0A9D4}" presName="rootComposite" presStyleCnt="0"/>
      <dgm:spPr/>
    </dgm:pt>
    <dgm:pt modelId="{6F0335F9-531C-44FE-A9E4-09D59D3F8B56}" type="pres">
      <dgm:prSet presAssocID="{225FEFF2-2B8B-4ADD-BF07-9AF777D0A9D4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29D9245B-528D-441E-B9C3-80AC1E06BA1E}" type="pres">
      <dgm:prSet presAssocID="{225FEFF2-2B8B-4ADD-BF07-9AF777D0A9D4}" presName="titleText2" presStyleLbl="fgAcc1" presStyleIdx="2" presStyleCnt="4" custAng="10800000" custScaleY="196317" custLinFactX="48054" custLinFactNeighborX="100000" custLinFactNeighborY="7533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E7EEBF4D-6555-42A1-9C48-FCACF16DEF4B}" type="pres">
      <dgm:prSet presAssocID="{225FEFF2-2B8B-4ADD-BF07-9AF777D0A9D4}" presName="rootConnector" presStyleLbl="node2" presStyleIdx="0" presStyleCnt="0"/>
      <dgm:spPr/>
      <dgm:t>
        <a:bodyPr/>
        <a:lstStyle/>
        <a:p>
          <a:endParaRPr lang="ru-RU"/>
        </a:p>
      </dgm:t>
    </dgm:pt>
    <dgm:pt modelId="{CDE7EC68-F47C-48DF-80C2-56F280B3A60D}" type="pres">
      <dgm:prSet presAssocID="{225FEFF2-2B8B-4ADD-BF07-9AF777D0A9D4}" presName="hierChild4" presStyleCnt="0"/>
      <dgm:spPr/>
    </dgm:pt>
    <dgm:pt modelId="{6537323F-5609-4609-BE16-E78215148A4C}" type="pres">
      <dgm:prSet presAssocID="{225FEFF2-2B8B-4ADD-BF07-9AF777D0A9D4}" presName="hierChild5" presStyleCnt="0"/>
      <dgm:spPr/>
    </dgm:pt>
    <dgm:pt modelId="{36A2B243-D828-416C-976C-027EBF08115B}" type="pres">
      <dgm:prSet presAssocID="{C52E05D0-DD08-4BAB-B26A-755E32AA306C}" presName="Name37" presStyleLbl="parChTrans1D2" presStyleIdx="3" presStyleCnt="4"/>
      <dgm:spPr/>
      <dgm:t>
        <a:bodyPr/>
        <a:lstStyle/>
        <a:p>
          <a:endParaRPr lang="ru-RU"/>
        </a:p>
      </dgm:t>
    </dgm:pt>
    <dgm:pt modelId="{BA43A7E7-933A-42AC-B93D-F538A0ABEE75}" type="pres">
      <dgm:prSet presAssocID="{6FDB0D05-A3CC-4D2A-8D60-BAAFD7506BC8}" presName="hierRoot2" presStyleCnt="0">
        <dgm:presLayoutVars>
          <dgm:hierBranch val="init"/>
        </dgm:presLayoutVars>
      </dgm:prSet>
      <dgm:spPr/>
    </dgm:pt>
    <dgm:pt modelId="{93B3637C-B4CD-4FC3-9BA0-C62FAB537A32}" type="pres">
      <dgm:prSet presAssocID="{6FDB0D05-A3CC-4D2A-8D60-BAAFD7506BC8}" presName="rootComposite" presStyleCnt="0"/>
      <dgm:spPr/>
    </dgm:pt>
    <dgm:pt modelId="{2945BBFD-3273-4D06-B93E-14C9D6453BC7}" type="pres">
      <dgm:prSet presAssocID="{6FDB0D05-A3CC-4D2A-8D60-BAAFD7506BC8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F46C7155-6E04-43D8-920B-F6CC80543323}" type="pres">
      <dgm:prSet presAssocID="{6FDB0D05-A3CC-4D2A-8D60-BAAFD7506BC8}" presName="titleText2" presStyleLbl="fgAcc1" presStyleIdx="3" presStyleCnt="4" custScaleX="120978" custScaleY="197779" custLinFactX="-44016" custLinFactNeighborX="-100000" custLinFactNeighborY="5919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5EF7709A-C467-4B44-9A67-1EB7A6ED6C46}" type="pres">
      <dgm:prSet presAssocID="{6FDB0D05-A3CC-4D2A-8D60-BAAFD7506BC8}" presName="rootConnector" presStyleLbl="node2" presStyleIdx="0" presStyleCnt="0"/>
      <dgm:spPr/>
      <dgm:t>
        <a:bodyPr/>
        <a:lstStyle/>
        <a:p>
          <a:endParaRPr lang="ru-RU"/>
        </a:p>
      </dgm:t>
    </dgm:pt>
    <dgm:pt modelId="{9314ADE6-CD17-4D75-8801-0A847556A4A9}" type="pres">
      <dgm:prSet presAssocID="{6FDB0D05-A3CC-4D2A-8D60-BAAFD7506BC8}" presName="hierChild4" presStyleCnt="0"/>
      <dgm:spPr/>
    </dgm:pt>
    <dgm:pt modelId="{AFD785CF-CEEA-45F6-A8A1-FC8116708013}" type="pres">
      <dgm:prSet presAssocID="{6FDB0D05-A3CC-4D2A-8D60-BAAFD7506BC8}" presName="hierChild5" presStyleCnt="0"/>
      <dgm:spPr/>
    </dgm:pt>
    <dgm:pt modelId="{7ECCAE8C-9DDC-4BD1-89E6-66F995E88DF9}" type="pres">
      <dgm:prSet presAssocID="{EDA1AEF7-BA5D-42B0-A50B-557D7BE5C6EE}" presName="hierChild3" presStyleCnt="0"/>
      <dgm:spPr/>
    </dgm:pt>
  </dgm:ptLst>
  <dgm:cxnLst>
    <dgm:cxn modelId="{CDDE5838-018E-42A1-9AEA-12D8DD964113}" type="presOf" srcId="{4FEA3A91-083B-478F-85EB-CF67D58809DC}" destId="{F65AE1E1-1C50-4FA2-9047-D46ED532BB08}" srcOrd="0" destOrd="0" presId="urn:microsoft.com/office/officeart/2008/layout/NameandTitleOrganizationalChart"/>
    <dgm:cxn modelId="{93D5D3EB-AA5F-4899-9AAD-86E60D20B1C2}" srcId="{270622B2-9FB1-460D-92C0-E0757C2DB4C9}" destId="{EDA1AEF7-BA5D-42B0-A50B-557D7BE5C6EE}" srcOrd="0" destOrd="0" parTransId="{0783DB0C-CB38-41A7-B7BF-6BAF20926B3D}" sibTransId="{72C92917-36AF-4332-8741-C4FF64863989}"/>
    <dgm:cxn modelId="{CC0C842F-B461-4737-8927-AC4414FA9741}" type="presOf" srcId="{72C92917-36AF-4332-8741-C4FF64863989}" destId="{44F17EA0-F242-4E6C-B4B0-01EC89E87D6B}" srcOrd="0" destOrd="0" presId="urn:microsoft.com/office/officeart/2008/layout/NameandTitleOrganizationalChart"/>
    <dgm:cxn modelId="{D32D8005-B32A-4674-A2FD-4ECC854AF953}" type="presOf" srcId="{449BCF81-17F5-47A4-93EC-04221B1EA493}" destId="{9B761B9D-A60A-47C6-898F-874A69F99ADA}" srcOrd="0" destOrd="0" presId="urn:microsoft.com/office/officeart/2008/layout/NameandTitleOrganizationalChart"/>
    <dgm:cxn modelId="{6A0285DE-28FA-4C60-8772-AD5851D18D9E}" srcId="{EDA1AEF7-BA5D-42B0-A50B-557D7BE5C6EE}" destId="{26FA7B65-7FC1-491D-93EA-D811615EEC47}" srcOrd="1" destOrd="0" parTransId="{449BCF81-17F5-47A4-93EC-04221B1EA493}" sibTransId="{B10ABB58-5BDA-4CAE-910C-41174749289C}"/>
    <dgm:cxn modelId="{123B5D20-D797-46B5-83D9-DC344F8DA035}" type="presOf" srcId="{78923291-98AF-4DE7-A241-2FEB7B3E2322}" destId="{29D9245B-528D-441E-B9C3-80AC1E06BA1E}" srcOrd="0" destOrd="0" presId="urn:microsoft.com/office/officeart/2008/layout/NameandTitleOrganizationalChart"/>
    <dgm:cxn modelId="{E87D8D13-DA4E-4C75-8530-385501ABF7A8}" type="presOf" srcId="{225FEFF2-2B8B-4ADD-BF07-9AF777D0A9D4}" destId="{6F0335F9-531C-44FE-A9E4-09D59D3F8B56}" srcOrd="0" destOrd="0" presId="urn:microsoft.com/office/officeart/2008/layout/NameandTitleOrganizationalChart"/>
    <dgm:cxn modelId="{E729AAEC-3045-43CD-B77A-704BA17C978D}" type="presOf" srcId="{270622B2-9FB1-460D-92C0-E0757C2DB4C9}" destId="{B7D6804A-5AEB-42AC-A5E5-AD28C256F906}" srcOrd="0" destOrd="0" presId="urn:microsoft.com/office/officeart/2008/layout/NameandTitleOrganizationalChart"/>
    <dgm:cxn modelId="{87A4DC48-CBEA-4232-B8A0-7BD8DF529715}" type="presOf" srcId="{2D0863D6-CAA9-4010-B110-BFC21A72F4EE}" destId="{EEA5A205-6ABC-4600-A7E0-DDE609460F14}" srcOrd="0" destOrd="0" presId="urn:microsoft.com/office/officeart/2008/layout/NameandTitleOrganizationalChart"/>
    <dgm:cxn modelId="{78D5DE95-F32C-404E-9D5B-A1C0BBF32383}" type="presOf" srcId="{95F2C37B-B180-4894-8C3F-DEBC2FEBC01B}" destId="{E66EA74F-5E91-4CCC-AE0A-00CAE8F82FE3}" srcOrd="0" destOrd="0" presId="urn:microsoft.com/office/officeart/2008/layout/NameandTitleOrganizationalChart"/>
    <dgm:cxn modelId="{B1CF574E-4F16-4C0C-B569-20E6EF56FE64}" type="presOf" srcId="{EDA1AEF7-BA5D-42B0-A50B-557D7BE5C6EE}" destId="{16BE5CE5-BB38-40AC-AA6A-DCDC3B0FBD03}" srcOrd="0" destOrd="0" presId="urn:microsoft.com/office/officeart/2008/layout/NameandTitleOrganizationalChart"/>
    <dgm:cxn modelId="{E9741BFD-259D-49A5-B12F-9C76B7F9FBEE}" type="presOf" srcId="{26FA7B65-7FC1-491D-93EA-D811615EEC47}" destId="{7D6F3CE3-1A50-4B7E-9EA7-58458FEDCD7C}" srcOrd="1" destOrd="0" presId="urn:microsoft.com/office/officeart/2008/layout/NameandTitleOrganizationalChart"/>
    <dgm:cxn modelId="{6B8BB04C-3A73-49BB-9D3F-16F6F7D2DAE7}" srcId="{EDA1AEF7-BA5D-42B0-A50B-557D7BE5C6EE}" destId="{225FEFF2-2B8B-4ADD-BF07-9AF777D0A9D4}" srcOrd="2" destOrd="0" parTransId="{CDB37B68-2CC2-49CF-B97C-83E25E6A70C5}" sibTransId="{78923291-98AF-4DE7-A241-2FEB7B3E2322}"/>
    <dgm:cxn modelId="{F01C70AB-89D5-410F-933E-4F94D8EBE09B}" type="presOf" srcId="{B10ABB58-5BDA-4CAE-910C-41174749289C}" destId="{27238A48-5011-4DD6-93B1-DF38B79293FB}" srcOrd="0" destOrd="0" presId="urn:microsoft.com/office/officeart/2008/layout/NameandTitleOrganizationalChart"/>
    <dgm:cxn modelId="{0976CB09-0E34-45EF-B87A-0F4CF87E16F2}" type="presOf" srcId="{6FDB0D05-A3CC-4D2A-8D60-BAAFD7506BC8}" destId="{5EF7709A-C467-4B44-9A67-1EB7A6ED6C46}" srcOrd="1" destOrd="0" presId="urn:microsoft.com/office/officeart/2008/layout/NameandTitleOrganizationalChart"/>
    <dgm:cxn modelId="{F01CDA3B-6042-4B10-89A5-9BA278D07134}" type="presOf" srcId="{26FA7B65-7FC1-491D-93EA-D811615EEC47}" destId="{AB50D184-0F5D-465C-804D-5E33620F00D5}" srcOrd="0" destOrd="0" presId="urn:microsoft.com/office/officeart/2008/layout/NameandTitleOrganizationalChart"/>
    <dgm:cxn modelId="{B64AC0C7-E103-487E-A1D6-5CE5443AF665}" type="presOf" srcId="{6FDB0D05-A3CC-4D2A-8D60-BAAFD7506BC8}" destId="{2945BBFD-3273-4D06-B93E-14C9D6453BC7}" srcOrd="0" destOrd="0" presId="urn:microsoft.com/office/officeart/2008/layout/NameandTitleOrganizationalChart"/>
    <dgm:cxn modelId="{A05E2890-29DA-44A0-B2CA-04215B59D876}" type="presOf" srcId="{225FEFF2-2B8B-4ADD-BF07-9AF777D0A9D4}" destId="{E7EEBF4D-6555-42A1-9C48-FCACF16DEF4B}" srcOrd="1" destOrd="0" presId="urn:microsoft.com/office/officeart/2008/layout/NameandTitleOrganizationalChart"/>
    <dgm:cxn modelId="{DD4D25F0-F64F-4E77-B57F-FF345D1524C1}" type="presOf" srcId="{EDA1AEF7-BA5D-42B0-A50B-557D7BE5C6EE}" destId="{D7618359-10A2-42FB-BE09-AF9431783CAC}" srcOrd="1" destOrd="0" presId="urn:microsoft.com/office/officeart/2008/layout/NameandTitleOrganizationalChart"/>
    <dgm:cxn modelId="{9D260532-FFFD-417E-96BF-1734C6E5772C}" type="presOf" srcId="{C52E05D0-DD08-4BAB-B26A-755E32AA306C}" destId="{36A2B243-D828-416C-976C-027EBF08115B}" srcOrd="0" destOrd="0" presId="urn:microsoft.com/office/officeart/2008/layout/NameandTitleOrganizationalChart"/>
    <dgm:cxn modelId="{1C25C0BB-E752-4C11-BA4D-5DA0C9473949}" type="presOf" srcId="{CDB37B68-2CC2-49CF-B97C-83E25E6A70C5}" destId="{35AE0A7E-B625-4371-B801-E5211FF905D5}" srcOrd="0" destOrd="0" presId="urn:microsoft.com/office/officeart/2008/layout/NameandTitleOrganizationalChart"/>
    <dgm:cxn modelId="{B2506B50-3C3B-4A29-9029-AC9ADD88F9B6}" type="presOf" srcId="{E389D336-83AC-4EF8-96C5-C215C85BEC0C}" destId="{F46C7155-6E04-43D8-920B-F6CC80543323}" srcOrd="0" destOrd="0" presId="urn:microsoft.com/office/officeart/2008/layout/NameandTitleOrganizationalChart"/>
    <dgm:cxn modelId="{48B7EB98-369A-4C82-9A3F-9DF8AA83549C}" srcId="{EDA1AEF7-BA5D-42B0-A50B-557D7BE5C6EE}" destId="{4FEA3A91-083B-478F-85EB-CF67D58809DC}" srcOrd="0" destOrd="0" parTransId="{2D0863D6-CAA9-4010-B110-BFC21A72F4EE}" sibTransId="{95F2C37B-B180-4894-8C3F-DEBC2FEBC01B}"/>
    <dgm:cxn modelId="{29F70FE5-471C-48FB-9E6D-501619E34BA2}" srcId="{EDA1AEF7-BA5D-42B0-A50B-557D7BE5C6EE}" destId="{6FDB0D05-A3CC-4D2A-8D60-BAAFD7506BC8}" srcOrd="3" destOrd="0" parTransId="{C52E05D0-DD08-4BAB-B26A-755E32AA306C}" sibTransId="{E389D336-83AC-4EF8-96C5-C215C85BEC0C}"/>
    <dgm:cxn modelId="{30B34232-DF61-42EB-A430-FB47A4ACEABD}" type="presOf" srcId="{4FEA3A91-083B-478F-85EB-CF67D58809DC}" destId="{8168CA36-1632-41DF-B7F3-EBD6B3B73D55}" srcOrd="1" destOrd="0" presId="urn:microsoft.com/office/officeart/2008/layout/NameandTitleOrganizationalChart"/>
    <dgm:cxn modelId="{A40B6225-4D3B-421D-8A2E-FF25A3764784}" type="presParOf" srcId="{B7D6804A-5AEB-42AC-A5E5-AD28C256F906}" destId="{2FAEECF5-D882-4C1B-B5E3-D64DB924856B}" srcOrd="0" destOrd="0" presId="urn:microsoft.com/office/officeart/2008/layout/NameandTitleOrganizationalChart"/>
    <dgm:cxn modelId="{47F613A1-AFD2-4E0D-A145-A164049A86AF}" type="presParOf" srcId="{2FAEECF5-D882-4C1B-B5E3-D64DB924856B}" destId="{1FC09EC6-A552-4728-9785-D6D9479164C9}" srcOrd="0" destOrd="0" presId="urn:microsoft.com/office/officeart/2008/layout/NameandTitleOrganizationalChart"/>
    <dgm:cxn modelId="{67C7BAAD-31E6-4D6E-83E7-5AA2742BF487}" type="presParOf" srcId="{1FC09EC6-A552-4728-9785-D6D9479164C9}" destId="{16BE5CE5-BB38-40AC-AA6A-DCDC3B0FBD03}" srcOrd="0" destOrd="0" presId="urn:microsoft.com/office/officeart/2008/layout/NameandTitleOrganizationalChart"/>
    <dgm:cxn modelId="{964AFC08-218B-476B-9298-C4E30993965E}" type="presParOf" srcId="{1FC09EC6-A552-4728-9785-D6D9479164C9}" destId="{44F17EA0-F242-4E6C-B4B0-01EC89E87D6B}" srcOrd="1" destOrd="0" presId="urn:microsoft.com/office/officeart/2008/layout/NameandTitleOrganizationalChart"/>
    <dgm:cxn modelId="{2B025FED-9BCE-4CB0-9789-9839C6B95926}" type="presParOf" srcId="{1FC09EC6-A552-4728-9785-D6D9479164C9}" destId="{D7618359-10A2-42FB-BE09-AF9431783CAC}" srcOrd="2" destOrd="0" presId="urn:microsoft.com/office/officeart/2008/layout/NameandTitleOrganizationalChart"/>
    <dgm:cxn modelId="{B6F4EFBE-FBC8-4682-81A0-F9E3B9560509}" type="presParOf" srcId="{2FAEECF5-D882-4C1B-B5E3-D64DB924856B}" destId="{D6FA8F4F-E125-4528-A45F-CA836B12C049}" srcOrd="1" destOrd="0" presId="urn:microsoft.com/office/officeart/2008/layout/NameandTitleOrganizationalChart"/>
    <dgm:cxn modelId="{6A0C31EE-F232-479B-8D8B-7148FD32B120}" type="presParOf" srcId="{D6FA8F4F-E125-4528-A45F-CA836B12C049}" destId="{EEA5A205-6ABC-4600-A7E0-DDE609460F14}" srcOrd="0" destOrd="0" presId="urn:microsoft.com/office/officeart/2008/layout/NameandTitleOrganizationalChart"/>
    <dgm:cxn modelId="{90CED7BC-0866-4C98-950A-4DDB5CF085EF}" type="presParOf" srcId="{D6FA8F4F-E125-4528-A45F-CA836B12C049}" destId="{3C87CCFF-D6D0-42B0-B8F8-2A4520E53A46}" srcOrd="1" destOrd="0" presId="urn:microsoft.com/office/officeart/2008/layout/NameandTitleOrganizationalChart"/>
    <dgm:cxn modelId="{CA39A508-F921-492B-9037-B57CBF1C4B5A}" type="presParOf" srcId="{3C87CCFF-D6D0-42B0-B8F8-2A4520E53A46}" destId="{8D19074C-3DF2-441D-91BA-18E0C9B90A73}" srcOrd="0" destOrd="0" presId="urn:microsoft.com/office/officeart/2008/layout/NameandTitleOrganizationalChart"/>
    <dgm:cxn modelId="{4A31EB74-35EC-4C23-8A3D-3595194D2B48}" type="presParOf" srcId="{8D19074C-3DF2-441D-91BA-18E0C9B90A73}" destId="{F65AE1E1-1C50-4FA2-9047-D46ED532BB08}" srcOrd="0" destOrd="0" presId="urn:microsoft.com/office/officeart/2008/layout/NameandTitleOrganizationalChart"/>
    <dgm:cxn modelId="{F308F746-320B-462E-B47E-F66D16253EEA}" type="presParOf" srcId="{8D19074C-3DF2-441D-91BA-18E0C9B90A73}" destId="{E66EA74F-5E91-4CCC-AE0A-00CAE8F82FE3}" srcOrd="1" destOrd="0" presId="urn:microsoft.com/office/officeart/2008/layout/NameandTitleOrganizationalChart"/>
    <dgm:cxn modelId="{BB3766DB-7493-4836-AA6C-370F8B05ABA2}" type="presParOf" srcId="{8D19074C-3DF2-441D-91BA-18E0C9B90A73}" destId="{8168CA36-1632-41DF-B7F3-EBD6B3B73D55}" srcOrd="2" destOrd="0" presId="urn:microsoft.com/office/officeart/2008/layout/NameandTitleOrganizationalChart"/>
    <dgm:cxn modelId="{1C58A57F-FAB2-4C9F-97DF-A6A87F392B41}" type="presParOf" srcId="{3C87CCFF-D6D0-42B0-B8F8-2A4520E53A46}" destId="{D1FBF1A7-F43C-4BC1-98CA-E828FED8F51C}" srcOrd="1" destOrd="0" presId="urn:microsoft.com/office/officeart/2008/layout/NameandTitleOrganizationalChart"/>
    <dgm:cxn modelId="{E9F9472A-B8BD-422A-B81E-79061E2647A5}" type="presParOf" srcId="{3C87CCFF-D6D0-42B0-B8F8-2A4520E53A46}" destId="{3DE8379A-AC29-4DDA-9A8B-30B5A1970E5C}" srcOrd="2" destOrd="0" presId="urn:microsoft.com/office/officeart/2008/layout/NameandTitleOrganizationalChart"/>
    <dgm:cxn modelId="{2ECB879D-925A-4FAC-863C-4AC1CC399226}" type="presParOf" srcId="{D6FA8F4F-E125-4528-A45F-CA836B12C049}" destId="{9B761B9D-A60A-47C6-898F-874A69F99ADA}" srcOrd="2" destOrd="0" presId="urn:microsoft.com/office/officeart/2008/layout/NameandTitleOrganizationalChart"/>
    <dgm:cxn modelId="{4DFCD64D-FC48-4A81-B848-D971E8BB2389}" type="presParOf" srcId="{D6FA8F4F-E125-4528-A45F-CA836B12C049}" destId="{3DF0CA53-7B11-405B-9776-26825C5871B3}" srcOrd="3" destOrd="0" presId="urn:microsoft.com/office/officeart/2008/layout/NameandTitleOrganizationalChart"/>
    <dgm:cxn modelId="{9896A698-FDB9-479A-A26B-8C33680272FE}" type="presParOf" srcId="{3DF0CA53-7B11-405B-9776-26825C5871B3}" destId="{7857BDD0-4A7F-4256-9866-AA5A39C6B3DA}" srcOrd="0" destOrd="0" presId="urn:microsoft.com/office/officeart/2008/layout/NameandTitleOrganizationalChart"/>
    <dgm:cxn modelId="{954C220E-0E24-40F3-96C6-707FA5147938}" type="presParOf" srcId="{7857BDD0-4A7F-4256-9866-AA5A39C6B3DA}" destId="{AB50D184-0F5D-465C-804D-5E33620F00D5}" srcOrd="0" destOrd="0" presId="urn:microsoft.com/office/officeart/2008/layout/NameandTitleOrganizationalChart"/>
    <dgm:cxn modelId="{7B73902D-F012-42A3-82A5-46B4A1662DFC}" type="presParOf" srcId="{7857BDD0-4A7F-4256-9866-AA5A39C6B3DA}" destId="{27238A48-5011-4DD6-93B1-DF38B79293FB}" srcOrd="1" destOrd="0" presId="urn:microsoft.com/office/officeart/2008/layout/NameandTitleOrganizationalChart"/>
    <dgm:cxn modelId="{2D1DD60E-D262-46C7-8768-C104F0935863}" type="presParOf" srcId="{7857BDD0-4A7F-4256-9866-AA5A39C6B3DA}" destId="{7D6F3CE3-1A50-4B7E-9EA7-58458FEDCD7C}" srcOrd="2" destOrd="0" presId="urn:microsoft.com/office/officeart/2008/layout/NameandTitleOrganizationalChart"/>
    <dgm:cxn modelId="{0F21C1FC-CBAF-421F-8AFA-63BF8F2A4E9B}" type="presParOf" srcId="{3DF0CA53-7B11-405B-9776-26825C5871B3}" destId="{54027BD1-5F4C-48AA-A586-E0E4269089A0}" srcOrd="1" destOrd="0" presId="urn:microsoft.com/office/officeart/2008/layout/NameandTitleOrganizationalChart"/>
    <dgm:cxn modelId="{1DBB4629-E3A5-43F1-8ED0-26C013B87E4F}" type="presParOf" srcId="{3DF0CA53-7B11-405B-9776-26825C5871B3}" destId="{F3933423-FB51-470D-BAFA-31BC37B9BAF1}" srcOrd="2" destOrd="0" presId="urn:microsoft.com/office/officeart/2008/layout/NameandTitleOrganizationalChart"/>
    <dgm:cxn modelId="{93581704-3B5B-4AEE-AE42-5C57D909BF4A}" type="presParOf" srcId="{D6FA8F4F-E125-4528-A45F-CA836B12C049}" destId="{35AE0A7E-B625-4371-B801-E5211FF905D5}" srcOrd="4" destOrd="0" presId="urn:microsoft.com/office/officeart/2008/layout/NameandTitleOrganizationalChart"/>
    <dgm:cxn modelId="{48995DB5-AB3F-4341-B84E-A6FD3077595B}" type="presParOf" srcId="{D6FA8F4F-E125-4528-A45F-CA836B12C049}" destId="{16AE773D-24AE-4D0C-BE04-52C1517A8677}" srcOrd="5" destOrd="0" presId="urn:microsoft.com/office/officeart/2008/layout/NameandTitleOrganizationalChart"/>
    <dgm:cxn modelId="{944A2079-9A94-4492-9B5C-F268B81080D2}" type="presParOf" srcId="{16AE773D-24AE-4D0C-BE04-52C1517A8677}" destId="{BD40304D-5941-441D-B09F-0EE8B75B074E}" srcOrd="0" destOrd="0" presId="urn:microsoft.com/office/officeart/2008/layout/NameandTitleOrganizationalChart"/>
    <dgm:cxn modelId="{B48C209C-6731-4194-8BB9-293E2D89E3C6}" type="presParOf" srcId="{BD40304D-5941-441D-B09F-0EE8B75B074E}" destId="{6F0335F9-531C-44FE-A9E4-09D59D3F8B56}" srcOrd="0" destOrd="0" presId="urn:microsoft.com/office/officeart/2008/layout/NameandTitleOrganizationalChart"/>
    <dgm:cxn modelId="{005B80EB-16D3-4A9F-89A1-CEFB8C469B24}" type="presParOf" srcId="{BD40304D-5941-441D-B09F-0EE8B75B074E}" destId="{29D9245B-528D-441E-B9C3-80AC1E06BA1E}" srcOrd="1" destOrd="0" presId="urn:microsoft.com/office/officeart/2008/layout/NameandTitleOrganizationalChart"/>
    <dgm:cxn modelId="{14AD255F-A5BB-4FFE-9D26-5B9C0BF1EE09}" type="presParOf" srcId="{BD40304D-5941-441D-B09F-0EE8B75B074E}" destId="{E7EEBF4D-6555-42A1-9C48-FCACF16DEF4B}" srcOrd="2" destOrd="0" presId="urn:microsoft.com/office/officeart/2008/layout/NameandTitleOrganizationalChart"/>
    <dgm:cxn modelId="{E96E80A7-8A10-47FB-B40F-712A1E85107B}" type="presParOf" srcId="{16AE773D-24AE-4D0C-BE04-52C1517A8677}" destId="{CDE7EC68-F47C-48DF-80C2-56F280B3A60D}" srcOrd="1" destOrd="0" presId="urn:microsoft.com/office/officeart/2008/layout/NameandTitleOrganizationalChart"/>
    <dgm:cxn modelId="{345246CE-B20B-413D-B346-FD34FA657BA5}" type="presParOf" srcId="{16AE773D-24AE-4D0C-BE04-52C1517A8677}" destId="{6537323F-5609-4609-BE16-E78215148A4C}" srcOrd="2" destOrd="0" presId="urn:microsoft.com/office/officeart/2008/layout/NameandTitleOrganizationalChart"/>
    <dgm:cxn modelId="{5D3EC9B6-FFF9-4BDF-9BAC-A5075CA78BEF}" type="presParOf" srcId="{D6FA8F4F-E125-4528-A45F-CA836B12C049}" destId="{36A2B243-D828-416C-976C-027EBF08115B}" srcOrd="6" destOrd="0" presId="urn:microsoft.com/office/officeart/2008/layout/NameandTitleOrganizationalChart"/>
    <dgm:cxn modelId="{76C65E63-F314-421F-97BA-BB95DF78C27E}" type="presParOf" srcId="{D6FA8F4F-E125-4528-A45F-CA836B12C049}" destId="{BA43A7E7-933A-42AC-B93D-F538A0ABEE75}" srcOrd="7" destOrd="0" presId="urn:microsoft.com/office/officeart/2008/layout/NameandTitleOrganizationalChart"/>
    <dgm:cxn modelId="{6A3A1DE4-83EA-4AD2-B76A-0C217A6A4C10}" type="presParOf" srcId="{BA43A7E7-933A-42AC-B93D-F538A0ABEE75}" destId="{93B3637C-B4CD-4FC3-9BA0-C62FAB537A32}" srcOrd="0" destOrd="0" presId="urn:microsoft.com/office/officeart/2008/layout/NameandTitleOrganizationalChart"/>
    <dgm:cxn modelId="{EB9869AF-6901-4372-9EEC-10DC718E777A}" type="presParOf" srcId="{93B3637C-B4CD-4FC3-9BA0-C62FAB537A32}" destId="{2945BBFD-3273-4D06-B93E-14C9D6453BC7}" srcOrd="0" destOrd="0" presId="urn:microsoft.com/office/officeart/2008/layout/NameandTitleOrganizationalChart"/>
    <dgm:cxn modelId="{1BD56716-C88E-47D2-817F-4BB003A680DE}" type="presParOf" srcId="{93B3637C-B4CD-4FC3-9BA0-C62FAB537A32}" destId="{F46C7155-6E04-43D8-920B-F6CC80543323}" srcOrd="1" destOrd="0" presId="urn:microsoft.com/office/officeart/2008/layout/NameandTitleOrganizationalChart"/>
    <dgm:cxn modelId="{C4EFFBB1-415A-4F4E-AB3B-5B1F2BB615F3}" type="presParOf" srcId="{93B3637C-B4CD-4FC3-9BA0-C62FAB537A32}" destId="{5EF7709A-C467-4B44-9A67-1EB7A6ED6C46}" srcOrd="2" destOrd="0" presId="urn:microsoft.com/office/officeart/2008/layout/NameandTitleOrganizationalChart"/>
    <dgm:cxn modelId="{E88CADE0-0032-4D02-BDAA-F6CEE3B528B6}" type="presParOf" srcId="{BA43A7E7-933A-42AC-B93D-F538A0ABEE75}" destId="{9314ADE6-CD17-4D75-8801-0A847556A4A9}" srcOrd="1" destOrd="0" presId="urn:microsoft.com/office/officeart/2008/layout/NameandTitleOrganizationalChart"/>
    <dgm:cxn modelId="{6B7F901A-2016-410B-99F3-BF6D478F97DC}" type="presParOf" srcId="{BA43A7E7-933A-42AC-B93D-F538A0ABEE75}" destId="{AFD785CF-CEEA-45F6-A8A1-FC8116708013}" srcOrd="2" destOrd="0" presId="urn:microsoft.com/office/officeart/2008/layout/NameandTitleOrganizationalChart"/>
    <dgm:cxn modelId="{C82AC1BA-840B-4F54-B294-F6AC486772AD}" type="presParOf" srcId="{2FAEECF5-D882-4C1B-B5E3-D64DB924856B}" destId="{7ECCAE8C-9DDC-4BD1-89E6-66F995E88DF9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2B243-D828-416C-976C-027EBF08115B}">
      <dsp:nvSpPr>
        <dsp:cNvPr id="0" name=""/>
        <dsp:cNvSpPr/>
      </dsp:nvSpPr>
      <dsp:spPr>
        <a:xfrm>
          <a:off x="5360437" y="1591759"/>
          <a:ext cx="3891772" cy="86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4439"/>
              </a:lnTo>
              <a:lnTo>
                <a:pt x="3891772" y="624439"/>
              </a:lnTo>
              <a:lnTo>
                <a:pt x="3891772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E0A7E-B625-4371-B801-E5211FF905D5}">
      <dsp:nvSpPr>
        <dsp:cNvPr id="0" name=""/>
        <dsp:cNvSpPr/>
      </dsp:nvSpPr>
      <dsp:spPr>
        <a:xfrm>
          <a:off x="5360437" y="1591759"/>
          <a:ext cx="1267036" cy="8607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4439"/>
              </a:lnTo>
              <a:lnTo>
                <a:pt x="1267036" y="624439"/>
              </a:lnTo>
              <a:lnTo>
                <a:pt x="1267036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761B9D-A60A-47C6-898F-874A69F99ADA}">
      <dsp:nvSpPr>
        <dsp:cNvPr id="0" name=""/>
        <dsp:cNvSpPr/>
      </dsp:nvSpPr>
      <dsp:spPr>
        <a:xfrm>
          <a:off x="3924045" y="1591759"/>
          <a:ext cx="1436391" cy="903627"/>
        </a:xfrm>
        <a:custGeom>
          <a:avLst/>
          <a:gdLst/>
          <a:ahLst/>
          <a:cxnLst/>
          <a:rect l="0" t="0" r="0" b="0"/>
          <a:pathLst>
            <a:path>
              <a:moveTo>
                <a:pt x="1436391" y="0"/>
              </a:moveTo>
              <a:lnTo>
                <a:pt x="1436391" y="667276"/>
              </a:lnTo>
              <a:lnTo>
                <a:pt x="0" y="667276"/>
              </a:lnTo>
              <a:lnTo>
                <a:pt x="0" y="90362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A5A205-6ABC-4600-A7E0-DDE609460F14}">
      <dsp:nvSpPr>
        <dsp:cNvPr id="0" name=""/>
        <dsp:cNvSpPr/>
      </dsp:nvSpPr>
      <dsp:spPr>
        <a:xfrm>
          <a:off x="1088339" y="1591759"/>
          <a:ext cx="4272097" cy="860790"/>
        </a:xfrm>
        <a:custGeom>
          <a:avLst/>
          <a:gdLst/>
          <a:ahLst/>
          <a:cxnLst/>
          <a:rect l="0" t="0" r="0" b="0"/>
          <a:pathLst>
            <a:path>
              <a:moveTo>
                <a:pt x="4272097" y="0"/>
              </a:moveTo>
              <a:lnTo>
                <a:pt x="4272097" y="624439"/>
              </a:lnTo>
              <a:lnTo>
                <a:pt x="0" y="624439"/>
              </a:lnTo>
              <a:lnTo>
                <a:pt x="0" y="8607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BE5CE5-BB38-40AC-AA6A-DCDC3B0FBD03}">
      <dsp:nvSpPr>
        <dsp:cNvPr id="0" name=""/>
        <dsp:cNvSpPr/>
      </dsp:nvSpPr>
      <dsp:spPr>
        <a:xfrm>
          <a:off x="3936534" y="578825"/>
          <a:ext cx="2847805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142936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5400" kern="120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123,5</a:t>
          </a:r>
          <a:endParaRPr lang="uk-UA" sz="5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3936534" y="578825"/>
        <a:ext cx="2847805" cy="1012934"/>
      </dsp:txXfrm>
    </dsp:sp>
    <dsp:sp modelId="{44F17EA0-F242-4E6C-B4B0-01EC89E87D6B}">
      <dsp:nvSpPr>
        <dsp:cNvPr id="0" name=""/>
        <dsp:cNvSpPr/>
      </dsp:nvSpPr>
      <dsp:spPr>
        <a:xfrm>
          <a:off x="4773518" y="1597346"/>
          <a:ext cx="1760754" cy="43766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>
              <a:solidFill>
                <a:schemeClr val="tx1"/>
              </a:solidFill>
              <a:latin typeface="Arial Black" panose="020B0A04020102020204" pitchFamily="34" charset="0"/>
              <a:cs typeface="Arial" panose="020B0604020202020204" pitchFamily="34" charset="0"/>
            </a:rPr>
            <a:t>ВСЬОГО</a:t>
          </a:r>
          <a:endParaRPr lang="uk-UA" sz="2000" kern="1200" dirty="0"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4773518" y="1597346"/>
        <a:ext cx="1760754" cy="437665"/>
      </dsp:txXfrm>
    </dsp:sp>
    <dsp:sp modelId="{F65AE1E1-1C50-4FA2-9047-D46ED532BB08}">
      <dsp:nvSpPr>
        <dsp:cNvPr id="0" name=""/>
        <dsp:cNvSpPr/>
      </dsp:nvSpPr>
      <dsp:spPr>
        <a:xfrm>
          <a:off x="110142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14293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8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30,9</a:t>
          </a:r>
          <a:endParaRPr lang="uk-UA" sz="38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110142" y="2452550"/>
        <a:ext cx="1956394" cy="1012934"/>
      </dsp:txXfrm>
    </dsp:sp>
    <dsp:sp modelId="{E66EA74F-5E91-4CCC-AE0A-00CAE8F82FE3}">
      <dsp:nvSpPr>
        <dsp:cNvPr id="0" name=""/>
        <dsp:cNvSpPr/>
      </dsp:nvSpPr>
      <dsp:spPr>
        <a:xfrm>
          <a:off x="425286" y="3253591"/>
          <a:ext cx="1913024" cy="6602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 РОЗВИТКУ (власний ресурс)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5286" y="3253591"/>
        <a:ext cx="1913024" cy="660213"/>
      </dsp:txXfrm>
    </dsp:sp>
    <dsp:sp modelId="{AB50D184-0F5D-465C-804D-5E33620F00D5}">
      <dsp:nvSpPr>
        <dsp:cNvPr id="0" name=""/>
        <dsp:cNvSpPr/>
      </dsp:nvSpPr>
      <dsp:spPr>
        <a:xfrm>
          <a:off x="2945848" y="2495387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59,7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2945848" y="2495387"/>
        <a:ext cx="1956394" cy="1012934"/>
      </dsp:txXfrm>
    </dsp:sp>
    <dsp:sp modelId="{27238A48-5011-4DD6-93B1-DF38B79293FB}">
      <dsp:nvSpPr>
        <dsp:cNvPr id="0" name=""/>
        <dsp:cNvSpPr/>
      </dsp:nvSpPr>
      <dsp:spPr>
        <a:xfrm>
          <a:off x="3122037" y="3263548"/>
          <a:ext cx="2187808" cy="6761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ЦІЛЬОВІ КОШТИ БЮДЖЕТНИХ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УСТАНОВ ТА ЦІЛЬОВИХ ФОНДІВ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2037" y="3263548"/>
        <a:ext cx="2187808" cy="676103"/>
      </dsp:txXfrm>
    </dsp:sp>
    <dsp:sp modelId="{6F0335F9-531C-44FE-A9E4-09D59D3F8B56}">
      <dsp:nvSpPr>
        <dsp:cNvPr id="0" name=""/>
        <dsp:cNvSpPr/>
      </dsp:nvSpPr>
      <dsp:spPr>
        <a:xfrm>
          <a:off x="5649276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9,0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5649276" y="2452550"/>
        <a:ext cx="1956394" cy="1012934"/>
      </dsp:txXfrm>
    </dsp:sp>
    <dsp:sp modelId="{29D9245B-528D-441E-B9C3-80AC1E06BA1E}">
      <dsp:nvSpPr>
        <dsp:cNvPr id="0" name=""/>
        <dsp:cNvSpPr/>
      </dsp:nvSpPr>
      <dsp:spPr>
        <a:xfrm rot="10800000">
          <a:off x="8647422" y="3332134"/>
          <a:ext cx="1760754" cy="6628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47422" y="3332134"/>
        <a:ext cx="1760754" cy="662853"/>
      </dsp:txXfrm>
    </dsp:sp>
    <dsp:sp modelId="{2945BBFD-3273-4D06-B93E-14C9D6453BC7}">
      <dsp:nvSpPr>
        <dsp:cNvPr id="0" name=""/>
        <dsp:cNvSpPr/>
      </dsp:nvSpPr>
      <dsp:spPr>
        <a:xfrm>
          <a:off x="8274012" y="2452550"/>
          <a:ext cx="1956394" cy="1012934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142936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400" b="1" kern="1200" dirty="0" smtClean="0">
              <a:solidFill>
                <a:schemeClr val="bg1"/>
              </a:solidFill>
              <a:latin typeface="Arial Black" panose="020B0A04020102020204" pitchFamily="34" charset="0"/>
              <a:cs typeface="Arial" panose="020B0604020202020204" pitchFamily="34" charset="0"/>
            </a:rPr>
            <a:t>23,9</a:t>
          </a:r>
          <a:endParaRPr lang="uk-UA" sz="4400" kern="1200" dirty="0">
            <a:solidFill>
              <a:schemeClr val="bg1"/>
            </a:solidFill>
            <a:latin typeface="Arial Black" panose="020B0A04020102020204" pitchFamily="34" charset="0"/>
            <a:cs typeface="Arial" panose="020B0604020202020204" pitchFamily="34" charset="0"/>
          </a:endParaRPr>
        </a:p>
      </dsp:txBody>
      <dsp:txXfrm>
        <a:off x="8274012" y="2452550"/>
        <a:ext cx="1956394" cy="1012934"/>
      </dsp:txXfrm>
    </dsp:sp>
    <dsp:sp modelId="{F46C7155-6E04-43D8-920B-F6CC80543323}">
      <dsp:nvSpPr>
        <dsp:cNvPr id="0" name=""/>
        <dsp:cNvSpPr/>
      </dsp:nvSpPr>
      <dsp:spPr>
        <a:xfrm>
          <a:off x="5944837" y="3275180"/>
          <a:ext cx="2130125" cy="66779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КОШТИ </a:t>
          </a: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ДЕРЖАВНОГО</a:t>
          </a:r>
        </a:p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ТА ОБЛАСНОГО БЮДЖЕТІВ</a:t>
          </a:r>
          <a:endParaRPr lang="uk-UA" sz="1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44837" y="3275180"/>
        <a:ext cx="2130125" cy="6677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763" y="1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73AF5-EFB1-4FD0-9AFD-4479219C7A6C}" type="datetimeFigureOut">
              <a:rPr lang="uk-UA" smtClean="0"/>
              <a:pPr/>
              <a:t>15.05.2025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1014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763" y="9371014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EA1346-D149-497F-ABF4-5A71F603928D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22792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5374" y="2"/>
            <a:ext cx="2918831" cy="495029"/>
          </a:xfrm>
          <a:prstGeom prst="rect">
            <a:avLst/>
          </a:prstGeom>
        </p:spPr>
        <p:txBody>
          <a:bodyPr vert="horz" lIns="91435" tIns="45717" rIns="91435" bIns="45717" rtlCol="0"/>
          <a:lstStyle>
            <a:lvl1pPr algn="r">
              <a:defRPr sz="1200"/>
            </a:lvl1pPr>
          </a:lstStyle>
          <a:p>
            <a:fld id="{FBF03646-71CD-4A9A-8F8B-21BD5E94C2DF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5" tIns="45717" rIns="91435" bIns="45717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577" y="4748166"/>
            <a:ext cx="5388610" cy="3884861"/>
          </a:xfrm>
          <a:prstGeom prst="rect">
            <a:avLst/>
          </a:prstGeom>
        </p:spPr>
        <p:txBody>
          <a:bodyPr vert="horz" lIns="91435" tIns="45717" rIns="91435" bIns="45717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35" tIns="45717" rIns="91435" bIns="45717" rtlCol="0" anchor="b"/>
          <a:lstStyle>
            <a:lvl1pPr algn="r">
              <a:defRPr sz="1200"/>
            </a:lvl1pPr>
          </a:lstStyle>
          <a:p>
            <a:fld id="{952225EB-D613-4E46-857E-3A7C61EB5D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14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707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5363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uk-UA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23E0A69A-BD5D-4AA1-8448-6CD2D15D2600}" type="slidenum">
              <a:rPr lang="ru-RU" sz="1200">
                <a:solidFill>
                  <a:prstClr val="black"/>
                </a:solidFill>
                <a:latin typeface="Calibri" panose="020F0502020204030204"/>
                <a:cs typeface="+mn-cs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prstClr val="black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4641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headEnd/>
            <a:tailEnd/>
          </a:ln>
        </p:spPr>
      </p:sp>
      <p:sp>
        <p:nvSpPr>
          <p:cNvPr id="19459" name="Заметки 2"/>
          <p:cNvSpPr txBox="1"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902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17924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225EB-D613-4E46-857E-3A7C61EB5DD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7144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36AB57-DF07-19F8-2AA5-870A1B86EA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="" xmlns:a16="http://schemas.microsoft.com/office/drawing/2014/main" id="{E73370A8-7586-A6C0-F665-4DD93D581F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BA462C6D-0E85-A818-2023-15CCA97BF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A2209817-55DC-9E5D-3FA9-CA0DFC2FA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91C0667C-EBBC-2A34-7A62-E160C380F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881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65693D-6D81-CBF8-1EEA-9A286E7EC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="" xmlns:a16="http://schemas.microsoft.com/office/drawing/2014/main" id="{F2E7563F-5B46-E393-C685-7325DA298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B9D45DAB-C419-A4AC-7248-5E9A5CBC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23483B6C-4B11-17C2-E2C8-5404B6117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D36E78CC-F89E-36AC-FE3C-A77226095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780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="" xmlns:a16="http://schemas.microsoft.com/office/drawing/2014/main" id="{13522A78-017B-8499-E7EF-FF01473DF1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="" xmlns:a16="http://schemas.microsoft.com/office/drawing/2014/main" id="{CFA63F70-CC8E-DCAA-5D64-EEEAE25C6A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B7954A0A-4918-1D0D-99CF-A93E0BD9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DDDD5E6F-1C23-577B-6F70-FD4195B1E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6F8CE986-EFE7-B4C8-3992-EF8A4371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42989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>
            <a:spLocks noGrp="1"/>
          </p:cNvSpPr>
          <p:nvPr>
            <p:ph type="title"/>
          </p:nvPr>
        </p:nvSpPr>
        <p:spPr>
          <a:xfrm>
            <a:off x="2565200" y="796567"/>
            <a:ext cx="7061600" cy="1340400"/>
          </a:xfrm>
          <a:prstGeom prst="rect">
            <a:avLst/>
          </a:prstGeom>
        </p:spPr>
        <p:txBody>
          <a:bodyPr spcFirstLastPara="1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270769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7C473FE-4B3A-D047-E2E7-62559C8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="" xmlns:a16="http://schemas.microsoft.com/office/drawing/2014/main" id="{59BC3260-8C9F-C299-0367-2C9B28004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AE1D8F93-AEC5-2890-586A-F183377A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3D386BE1-4617-2A4A-EE4B-AA39C0D98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E1179948-3626-C8AB-CED3-643D51BD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7767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F4EFCD3-30EF-A61C-7BF2-EF447A4B7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BC965E5D-C579-7C88-6E62-5E32FA233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C24CAE49-AD0C-079C-8EDC-521F322B6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583F5968-D4D5-BE47-1AA4-94D5ED11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BB1B068B-5EEC-29BA-6D90-C31AAFC9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0140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B37A75-C3AD-5D6A-1012-2FC0959D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="" xmlns:a16="http://schemas.microsoft.com/office/drawing/2014/main" id="{467E52EB-480B-CFD7-1927-53BE7461E8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="" xmlns:a16="http://schemas.microsoft.com/office/drawing/2014/main" id="{8869690E-F454-8E88-89FF-9A4DA0EEB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="" xmlns:a16="http://schemas.microsoft.com/office/drawing/2014/main" id="{7CDAE66E-44D5-4479-DFF7-D9FCB2928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="" xmlns:a16="http://schemas.microsoft.com/office/drawing/2014/main" id="{2CCE0CCF-FF51-8AC1-A11F-995E3051C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="" xmlns:a16="http://schemas.microsoft.com/office/drawing/2014/main" id="{4C9FE968-DE02-9177-E590-1CB1DBE8F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8890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D3F407C-951D-ADC2-68EF-2551F8D9C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1F86DA29-8AB0-A367-700A-3FCCCB01D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="" xmlns:a16="http://schemas.microsoft.com/office/drawing/2014/main" id="{E63D1F5D-3E9A-2AFF-C263-9CDD620C1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="" xmlns:a16="http://schemas.microsoft.com/office/drawing/2014/main" id="{71B5AB39-CA20-2BE1-22D2-86E693F0E4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="" xmlns:a16="http://schemas.microsoft.com/office/drawing/2014/main" id="{CEC48D66-7E72-A3B6-544E-0BF2A1F76A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="" xmlns:a16="http://schemas.microsoft.com/office/drawing/2014/main" id="{6B4BEA18-21EB-59BE-73E8-9A99CC758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="" xmlns:a16="http://schemas.microsoft.com/office/drawing/2014/main" id="{A5319C55-A25D-FD9B-3F61-EE08951DD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="" xmlns:a16="http://schemas.microsoft.com/office/drawing/2014/main" id="{92AD1556-1202-9A58-EE81-14D2036D7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8513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02D6C2-90A4-D7C0-FB18-7E9C13228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="" xmlns:a16="http://schemas.microsoft.com/office/drawing/2014/main" id="{CF268AE5-2D42-0D67-28D3-81666062E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="" xmlns:a16="http://schemas.microsoft.com/office/drawing/2014/main" id="{A0064FF1-3B78-108A-AA35-A1963225D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="" xmlns:a16="http://schemas.microsoft.com/office/drawing/2014/main" id="{D572B3BE-6B5D-CB6C-4509-45F3D7BB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9142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="" xmlns:a16="http://schemas.microsoft.com/office/drawing/2014/main" id="{50943F2E-4D5B-C564-2C8F-B28C699BE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="" xmlns:a16="http://schemas.microsoft.com/office/drawing/2014/main" id="{0D5EF3E5-D304-1B3A-AD10-A371861BA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="" xmlns:a16="http://schemas.microsoft.com/office/drawing/2014/main" id="{BCDEF1EB-98DB-D071-1BD9-6053F1799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978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129285-91BC-8897-1014-57A170F2B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="" xmlns:a16="http://schemas.microsoft.com/office/drawing/2014/main" id="{00740A44-9679-9926-F191-09132FFBA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="" xmlns:a16="http://schemas.microsoft.com/office/drawing/2014/main" id="{2E024FBC-37C6-303D-12C6-EB41FDF7D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="" xmlns:a16="http://schemas.microsoft.com/office/drawing/2014/main" id="{D3816E69-53DA-CC66-FEEC-6E8F017D2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="" xmlns:a16="http://schemas.microsoft.com/office/drawing/2014/main" id="{CA78EA4D-F4D3-DCF4-7F4C-D83DF03C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="" xmlns:a16="http://schemas.microsoft.com/office/drawing/2014/main" id="{71D993E4-9A94-4B63-5284-113579CFD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7469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9C615E-BED9-8F63-4B23-DE62D7618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="" xmlns:a16="http://schemas.microsoft.com/office/drawing/2014/main" id="{7BCC950B-7FAC-B11F-CA32-E32AF4A25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="" xmlns:a16="http://schemas.microsoft.com/office/drawing/2014/main" id="{82383AB0-ADE5-7CE3-A0D4-38D9E06B69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="" xmlns:a16="http://schemas.microsoft.com/office/drawing/2014/main" id="{0C37FBC0-27F7-2C20-11DC-FD2D0C244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="" xmlns:a16="http://schemas.microsoft.com/office/drawing/2014/main" id="{EF3EE38A-E3FC-8A8D-3FDA-2E6B805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="" xmlns:a16="http://schemas.microsoft.com/office/drawing/2014/main" id="{485377D7-C71F-A314-3B4B-F60D10383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719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="" xmlns:a16="http://schemas.microsoft.com/office/drawing/2014/main" id="{65ECF8AC-EBCD-FD70-9C50-B6FF32D39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="" xmlns:a16="http://schemas.microsoft.com/office/drawing/2014/main" id="{8483F1BF-C4D5-E806-BBA8-AA358F211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="" xmlns:a16="http://schemas.microsoft.com/office/drawing/2014/main" id="{2017DF83-0E23-93AF-2708-E2141238B9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9D799-C5A0-445E-86BA-65B8CEB10103}" type="datetimeFigureOut">
              <a:rPr lang="ru-RU" smtClean="0"/>
              <a:pPr/>
              <a:t>15.05.2025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="" xmlns:a16="http://schemas.microsoft.com/office/drawing/2014/main" id="{A0138647-A556-FD88-CF38-144B666F2A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="" xmlns:a16="http://schemas.microsoft.com/office/drawing/2014/main" id="{856C5C01-58E2-3DF4-2F48-5F909A0F0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31433-4D13-4A5A-A9B0-16A8006E23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349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mailto:fin@zt-rada.gov.u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="" xmlns:a16="http://schemas.microsoft.com/office/drawing/2014/main" id="{A0B153DB-C8D3-6B2E-7569-42D9F4AC7F08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0409"/>
            <a:ext cx="12192000" cy="1147591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00AE71F-BA0B-00AD-8179-F3DA6B2CB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330036" y="96776"/>
            <a:ext cx="10257906" cy="418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68CE9D66-6E49-B913-190E-6439E2E1946D}"/>
              </a:ext>
            </a:extLst>
          </p:cNvPr>
          <p:cNvSpPr txBox="1"/>
          <p:nvPr/>
        </p:nvSpPr>
        <p:spPr>
          <a:xfrm>
            <a:off x="904973" y="4350707"/>
            <a:ext cx="106829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37160" algn="ctr" defTabSz="912813" eaLnBrk="1" fontAlgn="auto" hangingPunct="1">
              <a:lnSpc>
                <a:spcPts val="4000"/>
              </a:lnSpc>
              <a:spcAft>
                <a:spcPts val="0"/>
              </a:spcAft>
              <a:buFontTx/>
              <a:buNone/>
              <a:defRPr/>
            </a:pP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ЗВІТ про виконання бюджету 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3000" b="1" dirty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ЖИТОМИРСЬКОЇ МІСЬКОЇ ТЕРИТОРІАЛЬНОЇ ГРОМАДИ</a:t>
            </a:r>
            <a: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/>
            </a:r>
            <a:br>
              <a:rPr lang="uk-UA" sz="2800" b="1" dirty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</a:br>
            <a:r>
              <a:rPr lang="uk-UA" sz="2800" b="1" dirty="0" smtClean="0">
                <a:latin typeface="Arial Black" panose="020B0A04020102020204" pitchFamily="34" charset="0"/>
                <a:ea typeface="Malgun Gothic" pitchFamily="34" charset="-127"/>
                <a:cs typeface="Angsana New" pitchFamily="18" charset="-34"/>
              </a:rPr>
              <a:t>за</a:t>
            </a:r>
            <a:r>
              <a:rPr lang="uk-UA" sz="3400" b="1" dirty="0" smtClean="0">
                <a:latin typeface="Arial" panose="020B0604020202020204" pitchFamily="34" charset="0"/>
                <a:ea typeface="Malgun Gothic" pitchFamily="34" charset="-127"/>
                <a:cs typeface="Arial" panose="020B0604020202020204" pitchFamily="34" charset="0"/>
              </a:rPr>
              <a:t> І квартал 2025 рік</a:t>
            </a:r>
            <a:endParaRPr lang="uk-UA" sz="3400" b="1" i="1" u="sng" dirty="0">
              <a:latin typeface="Arial" panose="020B0604020202020204" pitchFamily="34" charset="0"/>
              <a:ea typeface="Malgun Gothic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0859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282"/>
    </mc:Choice>
    <mc:Fallback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xmlns="" id="{0A3992B5-A068-6282-3DD5-9C2E4F1661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727837606"/>
              </p:ext>
            </p:extLst>
          </p:nvPr>
        </p:nvGraphicFramePr>
        <p:xfrm>
          <a:off x="942284" y="1022464"/>
          <a:ext cx="10720874" cy="4551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 сполучна лінія 4">
            <a:extLst>
              <a:ext uri="{FF2B5EF4-FFF2-40B4-BE49-F238E27FC236}">
                <a16:creationId xmlns:a16="http://schemas.microsoft.com/office/drawing/2014/main" xmlns="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826844" y="874878"/>
            <a:ext cx="95545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B4DC567-DBAB-402E-3AE1-09A00FE9D9F8}"/>
              </a:ext>
            </a:extLst>
          </p:cNvPr>
          <p:cNvSpPr txBox="1"/>
          <p:nvPr/>
        </p:nvSpPr>
        <p:spPr>
          <a:xfrm>
            <a:off x="435787" y="316940"/>
            <a:ext cx="110179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uk-UA" sz="4200" dirty="0" smtClean="0">
                <a:latin typeface="Arial Black" panose="020B0A04020102020204" pitchFamily="34" charset="0"/>
                <a:cs typeface="Mongolian Baiti" panose="03000500000000000000" pitchFamily="66" charset="0"/>
              </a:rPr>
              <a:t>ВИДАТКИ СПЕЦІАЛЬНОГО ФОНДУ</a:t>
            </a:r>
            <a:endParaRPr lang="uk-UA" sz="4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Mongolian Baiti" panose="03000500000000000000" pitchFamily="66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315784DA-C14D-E63D-EF6A-45A18CCF9812}"/>
              </a:ext>
            </a:extLst>
          </p:cNvPr>
          <p:cNvSpPr txBox="1"/>
          <p:nvPr/>
        </p:nvSpPr>
        <p:spPr>
          <a:xfrm>
            <a:off x="9792386" y="1412628"/>
            <a:ext cx="12266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млн грн</a:t>
            </a:r>
            <a:endParaRPr lang="uk-UA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64506773"/>
              </p:ext>
            </p:extLst>
          </p:nvPr>
        </p:nvGraphicFramePr>
        <p:xfrm>
          <a:off x="698500" y="5960282"/>
          <a:ext cx="10594811" cy="609600"/>
        </p:xfrm>
        <a:graphic>
          <a:graphicData uri="http://schemas.openxmlformats.org/drawingml/2006/table">
            <a:tbl>
              <a:tblPr/>
              <a:tblGrid>
                <a:gridCol w="105948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бюджету розвитку – 4,8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58792" y="4282871"/>
            <a:ext cx="1745672" cy="689956"/>
          </a:xfrm>
          <a:prstGeom prst="rect">
            <a:avLst/>
          </a:prstGeom>
          <a:solidFill>
            <a:schemeClr val="bg1"/>
          </a:solidFill>
          <a:ln>
            <a:solidFill>
              <a:srgbClr val="1E6BA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КОШТИ МІЖНАРОДНИХ ОРГАНІЗАЦІЙ</a:t>
            </a:r>
            <a:endParaRPr lang="uk-UA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1494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282"/>
    </mc:Choice>
    <mc:Fallback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80253" y="1241927"/>
            <a:ext cx="98074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400" b="1" dirty="0" smtClean="0">
                <a:solidFill>
                  <a:schemeClr val="tx2"/>
                </a:solidFill>
                <a:cs typeface="Arial" charset="0"/>
              </a:rPr>
              <a:t>У І кварталі 2025 </a:t>
            </a: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року забезпечено </a:t>
            </a:r>
          </a:p>
          <a:p>
            <a:pPr algn="ctr" eaLnBrk="1" hangingPunct="1">
              <a:defRPr/>
            </a:pPr>
            <a:r>
              <a:rPr lang="uk-UA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своєчасну та в повному обсязі </a:t>
            </a:r>
          </a:p>
          <a:p>
            <a:pPr algn="ctr" eaLnBrk="1" hangingPunct="1">
              <a:defRPr/>
            </a:pP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виплату заробітної плати працівникам бюджетної сфери, </a:t>
            </a:r>
          </a:p>
          <a:p>
            <a:pPr algn="ctr" eaLnBrk="1" hangingPunct="1">
              <a:defRPr/>
            </a:pPr>
            <a:r>
              <a:rPr lang="uk-UA" sz="4400" b="1" dirty="0">
                <a:solidFill>
                  <a:schemeClr val="tx2"/>
                </a:solidFill>
                <a:cs typeface="Arial" charset="0"/>
              </a:rPr>
              <a:t>оплату комунальних послуг та спожитих </a:t>
            </a:r>
            <a:r>
              <a:rPr lang="uk-UA" sz="4400" b="1" dirty="0" smtClean="0">
                <a:solidFill>
                  <a:schemeClr val="tx2"/>
                </a:solidFill>
                <a:cs typeface="Arial" charset="0"/>
              </a:rPr>
              <a:t>енергоносіїв</a:t>
            </a:r>
          </a:p>
        </p:txBody>
      </p:sp>
    </p:spTree>
    <p:extLst>
      <p:ext uri="{BB962C8B-B14F-4D97-AF65-F5344CB8AC3E}">
        <p14:creationId xmlns:p14="http://schemas.microsoft.com/office/powerpoint/2010/main" xmlns="" val="176042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4167" y="658186"/>
            <a:ext cx="11496502" cy="4911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uk-UA" sz="4000" b="1" u="sng" dirty="0" smtClean="0">
                <a:solidFill>
                  <a:schemeClr val="tx2"/>
                </a:solidFill>
                <a:cs typeface="Arial" charset="0"/>
              </a:rPr>
              <a:t>ВДЯЧНІСТЬ</a:t>
            </a:r>
          </a:p>
          <a:p>
            <a:pPr algn="ctr" eaLnBrk="1" hangingPunct="1">
              <a:defRPr/>
            </a:pPr>
            <a:endParaRPr lang="uk-UA" sz="2400" b="1" dirty="0" smtClean="0">
              <a:solidFill>
                <a:schemeClr val="tx2"/>
              </a:solidFill>
              <a:cs typeface="Arial" charset="0"/>
            </a:endParaRPr>
          </a:p>
          <a:p>
            <a:pPr algn="ctr">
              <a:defRPr/>
            </a:pPr>
            <a:r>
              <a:rPr lang="uk-UA" sz="4000" dirty="0" smtClean="0">
                <a:solidFill>
                  <a:schemeClr val="tx2"/>
                </a:solidFill>
              </a:rPr>
              <a:t>усім </a:t>
            </a:r>
            <a:r>
              <a:rPr lang="uk-UA" sz="4000" dirty="0">
                <a:solidFill>
                  <a:schemeClr val="tx2"/>
                </a:solidFill>
              </a:rPr>
              <a:t>суб’єктам господарювання за уміння поєднувати розвиток підприємства і власного бізнесу, та за підтримку економіки держави, які виконують свій податковий обов’язок та продовжують у цих складних умовах наповнювати бюджет громади</a:t>
            </a:r>
            <a:endParaRPr lang="uk-UA" sz="4000" b="1" dirty="0">
              <a:solidFill>
                <a:schemeClr val="tx2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74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Borys\Desktop\Листівка\трава.tif">
            <a:extLst>
              <a:ext uri="{FF2B5EF4-FFF2-40B4-BE49-F238E27FC236}">
                <a16:creationId xmlns="" xmlns:a16="http://schemas.microsoft.com/office/drawing/2014/main" id="{425923B6-795F-F4E4-3470-A702BC36F3F7}"/>
              </a:ext>
            </a:extLst>
          </p:cNvPr>
          <p:cNvPicPr>
            <a:picLocks noChangeArrowheads="1"/>
          </p:cNvPicPr>
          <p:nvPr/>
        </p:nvPicPr>
        <p:blipFill>
          <a:blip r:embed="rId3" cstate="print"/>
          <a:srcRect l="14650" t="34989" r="10575" b="50000"/>
          <a:stretch>
            <a:fillRect/>
          </a:stretch>
        </p:blipFill>
        <p:spPr bwMode="auto">
          <a:xfrm>
            <a:off x="0" y="5719664"/>
            <a:ext cx="12192000" cy="1147591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45904CC-43CC-1D57-9DB3-6BD380A76362}"/>
              </a:ext>
            </a:extLst>
          </p:cNvPr>
          <p:cNvSpPr txBox="1"/>
          <p:nvPr/>
        </p:nvSpPr>
        <p:spPr>
          <a:xfrm>
            <a:off x="499398" y="4217822"/>
            <a:ext cx="7059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5400" b="1" dirty="0">
                <a:latin typeface="Montserrat ExtraBold" panose="00000900000000000000" pitchFamily="2" charset="-52"/>
                <a:ea typeface="Malgun Gothic" pitchFamily="34" charset="-127"/>
                <a:cs typeface="Angsana New" pitchFamily="18" charset="-34"/>
              </a:rPr>
              <a:t>ДЯКУЮ ЗА УВАГУ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="" xmlns:a16="http://schemas.microsoft.com/office/drawing/2014/main" id="{6CC896C4-1552-FE9A-45CF-9CCF0EDBE7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221"/>
          <a:stretch/>
        </p:blipFill>
        <p:spPr bwMode="auto">
          <a:xfrm>
            <a:off x="1" y="0"/>
            <a:ext cx="8528358" cy="42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D60E91D-600E-3E8C-FA77-C598187CB3D0}"/>
              </a:ext>
            </a:extLst>
          </p:cNvPr>
          <p:cNvSpPr txBox="1"/>
          <p:nvPr/>
        </p:nvSpPr>
        <p:spPr>
          <a:xfrm>
            <a:off x="8106054" y="394981"/>
            <a:ext cx="374050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ДЕПАРТАМЕНТ БЮДЖЕТУ ТА ФІНАНСІВ ЖИТОМИРСЬКОЇ МІСЬКОЇ РАДИ</a:t>
            </a:r>
          </a:p>
          <a:p>
            <a:r>
              <a:rPr lang="ru-RU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en-US" sz="1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+38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0412 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48-12-25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E-mail:</a:t>
            </a:r>
            <a:r>
              <a:rPr lang="uk-UA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fin@zt-rada.gov.ua</a:t>
            </a:r>
            <a:r>
              <a:rPr lang="uk-UA" sz="1400" b="0" i="0" dirty="0">
                <a:solidFill>
                  <a:srgbClr val="4F5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1400" b="0" i="0" dirty="0" smtClean="0">
              <a:solidFill>
                <a:srgbClr val="4F505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https://zt-rada.gov.ua/?pages=1842</a:t>
            </a:r>
            <a:endParaRPr lang="uk-UA" sz="1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8437" y="1564533"/>
            <a:ext cx="3668507" cy="2653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308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282"/>
    </mc:Choice>
    <mc:Fallback>
      <p:transition spd="slow" advTm="628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 сполучна лінія 4">
            <a:extLst>
              <a:ext uri="{FF2B5EF4-FFF2-40B4-BE49-F238E27FC236}">
                <a16:creationId xmlns="" xmlns:a16="http://schemas.microsoft.com/office/drawing/2014/main" id="{25D4F310-EA6E-672D-179B-4DB80009CDBD}"/>
              </a:ext>
            </a:extLst>
          </p:cNvPr>
          <p:cNvCxnSpPr>
            <a:cxnSpLocks/>
          </p:cNvCxnSpPr>
          <p:nvPr/>
        </p:nvCxnSpPr>
        <p:spPr>
          <a:xfrm>
            <a:off x="438152" y="912284"/>
            <a:ext cx="95546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F4D6B7A-8079-2B77-0F5E-526CA40E0D12}"/>
              </a:ext>
            </a:extLst>
          </p:cNvPr>
          <p:cNvSpPr txBox="1"/>
          <p:nvPr/>
        </p:nvSpPr>
        <p:spPr>
          <a:xfrm>
            <a:off x="438152" y="423333"/>
            <a:ext cx="9554633" cy="477054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 defTabSz="6858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>
              <a:lnSpc>
                <a:spcPts val="3000"/>
              </a:lnSpc>
            </a:pPr>
            <a:r>
              <a:rPr lang="uk-UA" altLang="uk-UA" sz="3200" dirty="0">
                <a:latin typeface="Arial Black" panose="020B0A04020102020204" pitchFamily="34" charset="0"/>
              </a:rPr>
              <a:t>ОСНОВНІ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ПРІОРИТЕТИ </a:t>
            </a:r>
            <a:r>
              <a:rPr lang="uk-UA" altLang="uk-UA" sz="3200" dirty="0">
                <a:latin typeface="Arial Black" panose="020B0A04020102020204" pitchFamily="34" charset="0"/>
              </a:rPr>
              <a:t>БЮДЖЕТУ </a:t>
            </a:r>
            <a:r>
              <a:rPr lang="uk-UA" altLang="uk-UA" sz="3200" dirty="0" smtClean="0">
                <a:latin typeface="Arial Black" panose="020B0A04020102020204" pitchFamily="34" charset="0"/>
              </a:rPr>
              <a:t>2025 </a:t>
            </a:r>
            <a:endParaRPr lang="uk-UA" altLang="uk-UA" sz="3200" b="1" dirty="0">
              <a:solidFill>
                <a:srgbClr val="00B05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graphicFrame>
        <p:nvGraphicFramePr>
          <p:cNvPr id="14" name="Таблиця 13">
            <a:extLst>
              <a:ext uri="{FF2B5EF4-FFF2-40B4-BE49-F238E27FC236}">
                <a16:creationId xmlns="" xmlns:a16="http://schemas.microsoft.com/office/drawing/2014/main" id="{9CC7E1E1-8134-C363-DAAD-EC30FE1CBC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5420827"/>
              </p:ext>
            </p:extLst>
          </p:nvPr>
        </p:nvGraphicFramePr>
        <p:xfrm>
          <a:off x="584199" y="1231901"/>
          <a:ext cx="8667865" cy="537916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2956">
                  <a:extLst>
                    <a:ext uri="{9D8B030D-6E8A-4147-A177-3AD203B41FA5}">
                      <a16:colId xmlns="" xmlns:a16="http://schemas.microsoft.com/office/drawing/2014/main" val="3014162385"/>
                    </a:ext>
                  </a:extLst>
                </a:gridCol>
                <a:gridCol w="7574909">
                  <a:extLst>
                    <a:ext uri="{9D8B030D-6E8A-4147-A177-3AD203B41FA5}">
                      <a16:colId xmlns="" xmlns:a16="http://schemas.microsoft.com/office/drawing/2014/main" val="3191909590"/>
                    </a:ext>
                  </a:extLst>
                </a:gridCol>
              </a:tblGrid>
              <a:tr h="1403883"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endParaRPr lang="uk-UA" sz="3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 Black" panose="020B0A040201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3000"/>
                        </a:lnSpc>
                      </a:pP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Пріоритетне спрямування</a:t>
                      </a:r>
                      <a:r>
                        <a:rPr lang="uk-UA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коштів бюджету громади на </a:t>
                      </a:r>
                      <a:r>
                        <a:rPr lang="uk-UA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підтримку </a:t>
                      </a:r>
                      <a:r>
                        <a:rPr lang="uk-UA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Збройних Сил України та заходів 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безпеки</a:t>
                      </a:r>
                      <a:endParaRPr lang="uk-UA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83737401"/>
                  </a:ext>
                </a:extLst>
              </a:tr>
              <a:tr h="1139000">
                <a:tc>
                  <a:txBody>
                    <a:bodyPr/>
                    <a:lstStyle/>
                    <a:p>
                      <a:pPr algn="ctr"/>
                      <a:endParaRPr lang="uk-UA" sz="1900" b="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4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соціальної підтримки військовослужбовців, членів їх</a:t>
                      </a:r>
                      <a:r>
                        <a:rPr lang="uk-UA" sz="2400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сімей, родин загиблих під час військової агресії російської федерації проти України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95340788"/>
                  </a:ext>
                </a:extLst>
              </a:tr>
              <a:tr h="1734986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r>
                        <a:rPr lang="uk-UA" sz="2400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Забезпечення своєчасного фінансування бюджетної сфери, житлово-комунального господарства, транспортної інфраструктури</a:t>
                      </a: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700289625"/>
                  </a:ext>
                </a:extLst>
              </a:tr>
              <a:tr h="410573">
                <a:tc>
                  <a:txBody>
                    <a:bodyPr/>
                    <a:lstStyle/>
                    <a:p>
                      <a:pPr algn="ctr"/>
                      <a:endParaRPr lang="uk-UA" sz="13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sz="28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793246812"/>
                  </a:ext>
                </a:extLst>
              </a:tr>
              <a:tr h="397329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3000"/>
                        </a:lnSpc>
                      </a:pPr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758638084"/>
                  </a:ext>
                </a:extLst>
              </a:tr>
            </a:tbl>
          </a:graphicData>
        </a:graphic>
      </p:graphicFrame>
      <p:cxnSp>
        <p:nvCxnSpPr>
          <p:cNvPr id="29" name="Пряма сполучна лінія 28">
            <a:extLst>
              <a:ext uri="{FF2B5EF4-FFF2-40B4-BE49-F238E27FC236}">
                <a16:creationId xmlns="" xmlns:a16="http://schemas.microsoft.com/office/drawing/2014/main" id="{540AC423-40A6-CC85-70F3-65273F8FAE17}"/>
              </a:ext>
            </a:extLst>
          </p:cNvPr>
          <p:cNvCxnSpPr/>
          <p:nvPr/>
        </p:nvCxnSpPr>
        <p:spPr>
          <a:xfrm>
            <a:off x="10008254" y="1590760"/>
            <a:ext cx="0" cy="455083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Стрелка вправо 1"/>
          <p:cNvSpPr/>
          <p:nvPr/>
        </p:nvSpPr>
        <p:spPr>
          <a:xfrm>
            <a:off x="789706" y="313389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09099" y="466620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811876" y="1801088"/>
            <a:ext cx="706582" cy="266007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scene3d>
            <a:camera prst="obliqueTop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/>
                </a:solidFill>
              </a:ln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98492"/>
      </p:ext>
    </p:extLst>
  </p:cSld>
  <p:clrMapOvr>
    <a:masterClrMapping/>
  </p:clrMapOvr>
  <p:transition spd="slow" advTm="6282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Users\User\Desktop\89083557_2705746462867567_1301258778678657024_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16200000" flipH="1" flipV="1">
            <a:off x="691549" y="233032"/>
            <a:ext cx="2828982" cy="342837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145130" y="81975"/>
            <a:ext cx="4950573" cy="650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НАДХОДЖЕННЯ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698499" y="132668"/>
            <a:ext cx="10928128" cy="3219187"/>
            <a:chOff x="4034974" y="248029"/>
            <a:chExt cx="6655917" cy="2339443"/>
          </a:xfrm>
        </p:grpSpPr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051086" y="464321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238216" y="229695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8663449" y="953434"/>
              <a:ext cx="2027442" cy="127490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1 007,2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000" b="1" i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313304" y="747972"/>
              <a:ext cx="1898969" cy="134936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5333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 1 106,9</a:t>
              </a:r>
              <a:endParaRPr lang="uk-UA" sz="5333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</p:grp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28807259"/>
              </p:ext>
            </p:extLst>
          </p:nvPr>
        </p:nvGraphicFramePr>
        <p:xfrm>
          <a:off x="517806" y="6150775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доходів – 25,9 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 bwMode="auto">
          <a:xfrm flipH="1">
            <a:off x="8349245" y="953615"/>
            <a:ext cx="345833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99,7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млн </a:t>
            </a:r>
            <a:r>
              <a:rPr lang="uk-UA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грн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СПЕЦІАЛЬНИЙ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фонд</a:t>
            </a:r>
            <a:endParaRPr lang="uk-UA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225" y="3166503"/>
            <a:ext cx="2748248" cy="2504668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8765" y="3194884"/>
            <a:ext cx="2748248" cy="2504668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59" y="3350470"/>
            <a:ext cx="2748248" cy="2504668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868" y="3366888"/>
            <a:ext cx="2748248" cy="2504668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 bwMode="auto">
          <a:xfrm flipH="1">
            <a:off x="465506" y="3920531"/>
            <a:ext cx="187036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837,2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власні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 rot="10800000" flipH="1" flipV="1">
            <a:off x="6609474" y="3723974"/>
            <a:ext cx="12764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Impact" panose="020B0806030902050204" pitchFamily="34" charset="0"/>
                <a:cs typeface="Arial" charset="0"/>
                <a:sym typeface="Arial" charset="0"/>
              </a:rPr>
              <a:t>95,0 </a:t>
            </a:r>
            <a:r>
              <a:rPr lang="uk-UA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в</a:t>
            </a: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ласні доходи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3" name="TextBox 52"/>
          <p:cNvSpPr txBox="1"/>
          <p:nvPr/>
        </p:nvSpPr>
        <p:spPr bwMode="auto">
          <a:xfrm flipH="1">
            <a:off x="10366914" y="3716028"/>
            <a:ext cx="1880923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0,07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допомога міжнародних організацій   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54" name="TextBox 53"/>
          <p:cNvSpPr txBox="1"/>
          <p:nvPr/>
        </p:nvSpPr>
        <p:spPr bwMode="auto">
          <a:xfrm flipH="1">
            <a:off x="2912213" y="3890356"/>
            <a:ext cx="1870363" cy="1233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170,0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20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251108" y="3000895"/>
            <a:ext cx="856212" cy="548640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824720" y="2993255"/>
            <a:ext cx="822553" cy="547012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8253842" y="2870255"/>
            <a:ext cx="930505" cy="700738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10041745" y="2912754"/>
            <a:ext cx="800847" cy="636781"/>
          </a:xfrm>
          <a:prstGeom prst="straightConnector1">
            <a:avLst/>
          </a:prstGeom>
          <a:ln w="38100">
            <a:tailEnd type="triangle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5" name="Шеврон 16384"/>
          <p:cNvSpPr/>
          <p:nvPr/>
        </p:nvSpPr>
        <p:spPr>
          <a:xfrm rot="10800000">
            <a:off x="3793529" y="1414016"/>
            <a:ext cx="664584" cy="575035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386" name="Шеврон 16385"/>
          <p:cNvSpPr/>
          <p:nvPr/>
        </p:nvSpPr>
        <p:spPr>
          <a:xfrm>
            <a:off x="7678680" y="1406118"/>
            <a:ext cx="711174" cy="570064"/>
          </a:xfrm>
          <a:prstGeom prst="chevron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158" y="3971799"/>
            <a:ext cx="2748248" cy="2504668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9455006" y="3166503"/>
            <a:ext cx="185536" cy="8740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 bwMode="auto">
          <a:xfrm>
            <a:off x="8516278" y="4605271"/>
            <a:ext cx="180137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32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4,6 </a:t>
            </a: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endParaRPr lang="uk-UA" sz="1200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трансферти</a:t>
            </a:r>
            <a:endParaRPr lang="uk-UA" sz="20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8428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143934" y="160867"/>
            <a:ext cx="11904133" cy="886884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власних доходів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/>
            </a:r>
            <a:b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загального фонду бюджету за </a:t>
            </a: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І квартал 2025 </a:t>
            </a:r>
            <a:r>
              <a:rPr lang="uk-UA" altLang="ru-RU" sz="2667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по джерелах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  <p:graphicFrame>
        <p:nvGraphicFramePr>
          <p:cNvPr id="3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30273842"/>
              </p:ext>
            </p:extLst>
          </p:nvPr>
        </p:nvGraphicFramePr>
        <p:xfrm>
          <a:off x="239185" y="1314453"/>
          <a:ext cx="11658598" cy="521651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44517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685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5338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089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905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6746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</a:t>
                      </a:r>
                      <a:endParaRPr kumimoji="0" lang="ru-RU" sz="2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 / -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70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 %</a:t>
                      </a:r>
                      <a:endParaRPr kumimoji="0" lang="uk-UA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062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доходи фізичних осіб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477,4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503,0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25,6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105,4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Єдиний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168,5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170,0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1,5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100,9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Податок на майно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59,8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63,4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3,6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106,0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Акцизний податок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83,3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84,0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0,7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100,8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0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>
                          <a:ln>
                            <a:noFill/>
                          </a:ln>
                          <a:effectLst/>
                          <a:sym typeface="Arial" charset="0"/>
                        </a:rPr>
                        <a:t>Інші</a:t>
                      </a:r>
                      <a:endParaRPr kumimoji="0" lang="ru-RU" sz="3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11,6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16,8</a:t>
                      </a:r>
                      <a:endParaRPr kumimoji="0" lang="ru-RU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  <a:sym typeface="Arial" charset="0"/>
                        </a:rPr>
                        <a:t>5,2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2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144,8</a:t>
                      </a:r>
                      <a:endParaRPr kumimoji="0" lang="uk-UA" sz="3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0065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43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РАЗОМ</a:t>
                      </a:r>
                      <a:endParaRPr kumimoji="0" lang="ru-RU" sz="4300" b="1" i="0" u="none" strike="noStrike" cap="none" normalizeH="0" baseline="0" dirty="0">
                        <a:ln>
                          <a:noFill/>
                        </a:ln>
                        <a:solidFill>
                          <a:srgbClr val="BC221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1" marR="121921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800,6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837,2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36,6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104,6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4" marR="121924" marT="60927" marB="60927"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378" name="TextBox 3"/>
          <p:cNvSpPr txBox="1">
            <a:spLocks noChangeArrowheads="1"/>
          </p:cNvSpPr>
          <p:nvPr/>
        </p:nvSpPr>
        <p:spPr bwMode="auto">
          <a:xfrm>
            <a:off x="10991851" y="836084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1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1137633"/>
              </p:ext>
            </p:extLst>
          </p:nvPr>
        </p:nvGraphicFramePr>
        <p:xfrm>
          <a:off x="464024" y="897775"/>
          <a:ext cx="11428905" cy="590291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2440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200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50400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260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5439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966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Джерело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План                    І кв.2025</a:t>
                      </a: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6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Факт                     І кв.2025</a:t>
                      </a:r>
                      <a:endParaRPr kumimoji="0" lang="ru-RU" sz="26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+/-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8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%</a:t>
                      </a:r>
                      <a:endParaRPr kumimoji="0" lang="uk-UA" sz="2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32155833"/>
                  </a:ext>
                </a:extLst>
              </a:tr>
              <a:tr h="6712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Бюджет розвитку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18,8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18,5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-0,3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98,3</a:t>
                      </a:r>
                      <a:endParaRPr kumimoji="0" lang="uk-UA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779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майна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2,0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1,1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-0,9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4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55,2</a:t>
                      </a:r>
                      <a:endParaRPr kumimoji="0" lang="uk-UA" sz="2400" b="0" i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ea typeface="+mn-ea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1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sym typeface="Arial" charset="0"/>
                        </a:rPr>
                        <a:t>Продаж землі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16,8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17,4</a:t>
                      </a:r>
                      <a:endParaRPr kumimoji="0" lang="ru-RU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0,6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sym typeface="Arial" charset="0"/>
                        </a:rPr>
                        <a:t>103,6</a:t>
                      </a:r>
                      <a:endParaRPr kumimoji="0" lang="uk-UA" sz="2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Impact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Цільовий фонд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1,0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1,1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0,1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106,9</a:t>
                      </a:r>
                      <a:endParaRPr kumimoji="0" lang="uk-UA" sz="3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Фонд природи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0,4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0,7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0,3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179,3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95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Narrow" pitchFamily="34" charset="0"/>
                          <a:cs typeface="Arial" charset="0"/>
                          <a:sym typeface="Arial" charset="0"/>
                        </a:rPr>
                        <a:t>Разом</a:t>
                      </a:r>
                      <a:endParaRPr kumimoji="0" lang="ru-RU" sz="2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20,2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20,2</a:t>
                      </a:r>
                      <a:endParaRPr kumimoji="0" lang="ru-RU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3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  <a:sym typeface="Arial" charset="0"/>
                        </a:rPr>
                        <a:t>100,2</a:t>
                      </a: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862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Власні </a:t>
                      </a:r>
                      <a:r>
                        <a:rPr kumimoji="0" lang="ru-RU" sz="2400" u="none" strike="noStrike" cap="none" normalizeH="0" baseline="0" dirty="0" smtClean="0">
                          <a:ln>
                            <a:noFill/>
                          </a:ln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sym typeface="Arial" charset="0"/>
                        </a:rPr>
                        <a:t>надходження бюджетних установ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660AB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 Narrow" pitchFamily="34" charset="0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sym typeface="Arial" charset="0"/>
                        </a:rPr>
                        <a:t>74,8</a:t>
                      </a:r>
                      <a:endParaRPr kumimoji="0" lang="ru-RU" sz="3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6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uk-UA" sz="3700" b="1" i="0" u="none" strike="noStrike" cap="none" normalizeH="0" baseline="0" dirty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+mn-lt"/>
                        <a:cs typeface="Arial" charset="0"/>
                        <a:sym typeface="Arial" charset="0"/>
                      </a:endParaRPr>
                    </a:p>
                  </a:txBody>
                  <a:tcPr marL="121920" marR="121920" marT="60984" marB="60984" anchor="ctr" horzOverflow="overflow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409" name="TextBox 6"/>
          <p:cNvSpPr txBox="1">
            <a:spLocks noChangeArrowheads="1"/>
          </p:cNvSpPr>
          <p:nvPr/>
        </p:nvSpPr>
        <p:spPr bwMode="auto">
          <a:xfrm>
            <a:off x="10988515" y="568558"/>
            <a:ext cx="904415" cy="37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uk-UA" altLang="ru-RU" sz="1867" i="1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млн грн</a:t>
            </a:r>
            <a:endParaRPr lang="ru-RU" altLang="ru-RU" sz="1867" i="1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3934" y="66597"/>
            <a:ext cx="11904133" cy="886884"/>
          </a:xfrm>
          <a:prstGeom prst="rect">
            <a:avLst/>
          </a:prstGeom>
        </p:spPr>
        <p:txBody>
          <a:bodyPr spcFirstLastPara="1" vert="horz" lIns="91440" tIns="45720" rIns="91440" bIns="45720" rtlCol="0" anchor="ctr">
            <a:noAutofit/>
          </a:bodyPr>
          <a:lstStyle>
            <a:lvl1pPr lvl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Font typeface="Archivo Black"/>
              <a:buNone/>
              <a:defRPr sz="4000"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  <a:buClr>
                <a:srgbClr val="263238"/>
              </a:buClr>
              <a:buFont typeface="Archivo Black" charset="0"/>
              <a:buNone/>
            </a:pP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Виконання планових показників власних доходів </a:t>
            </a:r>
            <a:b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</a:br>
            <a:r>
              <a:rPr lang="uk-UA" altLang="ru-RU" sz="2667" b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  <a:sym typeface="Archivo Black" charset="0"/>
              </a:rPr>
              <a:t>спеціального фонду бюджету</a:t>
            </a:r>
            <a:endParaRPr lang="ru-RU" altLang="ru-RU" sz="2667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  <a:sym typeface="Archiv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9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 rot="10800000">
            <a:off x="9645805" y="188795"/>
            <a:ext cx="1919817" cy="1727200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4" name="Овал 3"/>
          <p:cNvSpPr/>
          <p:nvPr/>
        </p:nvSpPr>
        <p:spPr>
          <a:xfrm rot="10800000">
            <a:off x="7017641" y="410002"/>
            <a:ext cx="1919816" cy="1441451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>
              <a:sym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617951" y="183187"/>
            <a:ext cx="2015067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30 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міських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17641" y="338229"/>
            <a:ext cx="1919816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140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buClr>
                <a:srgbClr val="000000"/>
              </a:buClr>
              <a:buFont typeface="Arial" charset="0"/>
              <a:buNone/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бюджетних програм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33" name="Google Shape;90;p15"/>
          <p:cNvSpPr txBox="1">
            <a:spLocks noChangeArrowheads="1"/>
          </p:cNvSpPr>
          <p:nvPr/>
        </p:nvSpPr>
        <p:spPr bwMode="auto">
          <a:xfrm>
            <a:off x="725633" y="165100"/>
            <a:ext cx="3162755" cy="95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charset="0"/>
              <a:buNone/>
              <a:defRPr/>
            </a:pPr>
            <a:r>
              <a:rPr lang="uk-UA" sz="4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Arial" charset="0"/>
                <a:sym typeface="Raleway ExtraBold" charset="0"/>
              </a:rPr>
              <a:t>ВИДАТКИ</a:t>
            </a:r>
            <a:endParaRPr lang="ru-RU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cs typeface="Arial" charset="0"/>
              <a:sym typeface="Raleway ExtraBold" charset="0"/>
            </a:endParaRPr>
          </a:p>
        </p:txBody>
      </p:sp>
      <p:sp>
        <p:nvSpPr>
          <p:cNvPr id="25" name="Овал 24"/>
          <p:cNvSpPr/>
          <p:nvPr/>
        </p:nvSpPr>
        <p:spPr>
          <a:xfrm rot="10800000">
            <a:off x="8085667" y="2300818"/>
            <a:ext cx="2592917" cy="1153583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olidFill>
                <a:schemeClr val="tx2"/>
              </a:solidFill>
              <a:sym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0501" y="2334685"/>
            <a:ext cx="30861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12 </a:t>
            </a:r>
            <a:r>
              <a:rPr lang="uk-UA" sz="3733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ГРК</a:t>
            </a:r>
            <a:endParaRPr lang="ru-RU" sz="3733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10171455" y="1934634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8534989" y="1881345"/>
            <a:ext cx="190500" cy="4804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16395" name="Группа 19"/>
          <p:cNvGrpSpPr>
            <a:grpSpLocks/>
          </p:cNvGrpSpPr>
          <p:nvPr/>
        </p:nvGrpSpPr>
        <p:grpSpPr bwMode="auto">
          <a:xfrm flipH="1">
            <a:off x="71967" y="1028701"/>
            <a:ext cx="6383867" cy="5471584"/>
            <a:chOff x="4437063" y="371860"/>
            <a:chExt cx="3888182" cy="3976302"/>
          </a:xfrm>
        </p:grpSpPr>
        <p:sp>
          <p:nvSpPr>
            <p:cNvPr id="16408" name="Google Shape;181;p23"/>
            <p:cNvSpPr>
              <a:spLocks noChangeArrowheads="1"/>
            </p:cNvSpPr>
            <p:nvPr/>
          </p:nvSpPr>
          <p:spPr bwMode="auto">
            <a:xfrm rot="6597701" flipV="1">
              <a:off x="5330825" y="1595438"/>
              <a:ext cx="274637" cy="2746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E5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00" tIns="121900" rIns="121900" bIns="121900" anchor="ctr"/>
            <a:lstStyle>
              <a:lvl1pPr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Clr>
                  <a:srgbClr val="000000"/>
                </a:buClr>
                <a:buFont typeface="Arial" panose="020B0604020202020204" pitchFamily="34" charset="0"/>
                <a:buNone/>
              </a:pPr>
              <a:endParaRPr lang="en-US" altLang="en-US" sz="1867">
                <a:latin typeface="Raleway Light"/>
                <a:sym typeface="Raleway Light"/>
              </a:endParaRPr>
            </a:p>
          </p:txBody>
        </p:sp>
        <p:pic>
          <p:nvPicPr>
            <p:cNvPr id="25626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038916" y="2061833"/>
              <a:ext cx="2268550" cy="2304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4455397" y="1270322"/>
              <a:ext cx="2339443" cy="237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8" name="Picture 2" descr="C:\Users\User\Desktop\89083557_2705746462867567_1301258778678657024_n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 rot="5400000" flipV="1">
              <a:off x="6172406" y="355748"/>
              <a:ext cx="2055874" cy="208809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 bwMode="auto">
            <a:xfrm>
              <a:off x="4538907" y="1714727"/>
              <a:ext cx="1799702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876,4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 smtClean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</a:t>
              </a: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ЗАГАЛЬНИЙ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6164571" y="2388468"/>
              <a:ext cx="1798413" cy="1468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defRPr/>
              </a:pPr>
              <a:r>
                <a:rPr lang="uk-UA" sz="48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123,5</a:t>
              </a:r>
              <a:endParaRPr lang="uk-UA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СПЕЦІАЛЬНИЙ</a:t>
              </a:r>
            </a:p>
            <a:p>
              <a:pPr algn="ctr">
                <a:buClr>
                  <a:srgbClr val="000000"/>
                </a:buClr>
                <a:defRPr/>
              </a:pPr>
              <a:r>
                <a:rPr lang="uk-UA" sz="2667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фонд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6133630" y="701039"/>
              <a:ext cx="1898969" cy="142396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6000" dirty="0" smtClean="0">
                  <a:solidFill>
                    <a:schemeClr val="tx2"/>
                  </a:solidFill>
                  <a:latin typeface="Impact" panose="020B0806030902050204" pitchFamily="34" charset="0"/>
                  <a:sym typeface="Arial" charset="0"/>
                </a:rPr>
                <a:t>999,9</a:t>
              </a:r>
              <a:endParaRPr lang="uk-UA" sz="60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endParaRP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24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млн грн</a:t>
              </a:r>
            </a:p>
            <a:p>
              <a:pPr algn="ctr">
                <a:buClr>
                  <a:srgbClr val="000000"/>
                </a:buClr>
                <a:buFont typeface="Arial" charset="0"/>
                <a:buNone/>
                <a:defRPr/>
              </a:pPr>
              <a:r>
                <a:rPr lang="uk-UA" sz="3733" b="1" u="sng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cs typeface="Arial" charset="0"/>
                  <a:sym typeface="Arial" charset="0"/>
                </a:rPr>
                <a:t>РАЗОМ</a:t>
              </a:r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flipH="1">
              <a:off x="6301225" y="1563982"/>
              <a:ext cx="143099" cy="3614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>
              <a:off x="7097941" y="1996221"/>
              <a:ext cx="0" cy="43070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2" name="Овал 21"/>
          <p:cNvSpPr/>
          <p:nvPr/>
        </p:nvSpPr>
        <p:spPr>
          <a:xfrm rot="10800000">
            <a:off x="1003511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840385" y="4004733"/>
            <a:ext cx="211243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53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одержувачів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sp>
        <p:nvSpPr>
          <p:cNvPr id="27" name="Овал 26"/>
          <p:cNvSpPr/>
          <p:nvPr/>
        </p:nvSpPr>
        <p:spPr>
          <a:xfrm rot="10800000">
            <a:off x="7056967" y="3812117"/>
            <a:ext cx="1727200" cy="1634067"/>
          </a:xfrm>
          <a:prstGeom prst="ellipse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endParaRPr lang="ru-RU" sz="2400" kern="0" dirty="0">
              <a:sym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96063" y="3765728"/>
            <a:ext cx="17145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</a:t>
            </a:r>
            <a:r>
              <a:rPr lang="uk-UA" sz="4800" dirty="0" smtClean="0">
                <a:solidFill>
                  <a:schemeClr val="tx2"/>
                </a:solidFill>
                <a:latin typeface="Impact" panose="020B0806030902050204" pitchFamily="34" charset="0"/>
                <a:sym typeface="Arial" charset="0"/>
              </a:rPr>
              <a:t>11</a:t>
            </a:r>
            <a:endParaRPr lang="uk-UA" sz="4800" dirty="0">
              <a:solidFill>
                <a:schemeClr val="tx2"/>
              </a:solidFill>
              <a:latin typeface="Impact" panose="020B0806030902050204" pitchFamily="34" charset="0"/>
              <a:sym typeface="Arial" charset="0"/>
            </a:endParaRPr>
          </a:p>
          <a:p>
            <a:pPr algn="ctr">
              <a:defRPr/>
            </a:pP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РК</a:t>
            </a:r>
            <a:r>
              <a:rPr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 </a:t>
            </a:r>
            <a:r>
              <a:rPr lang="uk-UA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  <a:sym typeface="Arial" charset="0"/>
              </a:rPr>
              <a:t>нижчого рівня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  <a:sym typeface="Arial" charset="0"/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9840385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8591552" y="3429001"/>
            <a:ext cx="385233" cy="6731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aphicFrame>
        <p:nvGraphicFramePr>
          <p:cNvPr id="37" name="Таблица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5392738"/>
              </p:ext>
            </p:extLst>
          </p:nvPr>
        </p:nvGraphicFramePr>
        <p:xfrm>
          <a:off x="698500" y="6064251"/>
          <a:ext cx="8949267" cy="609600"/>
        </p:xfrm>
        <a:graphic>
          <a:graphicData uri="http://schemas.openxmlformats.org/drawingml/2006/table">
            <a:tbl>
              <a:tblPr/>
              <a:tblGrid>
                <a:gridCol w="89492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60960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alt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виконання річного показника видатків – 20,7</a:t>
                      </a:r>
                      <a:r>
                        <a:rPr kumimoji="0" lang="uk-UA" alt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%</a:t>
                      </a:r>
                      <a:endParaRPr kumimoji="0" lang="en-US" altLang="en-US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121920" marR="121920" marT="60960" marB="60960" horzOverflow="overflow">
                    <a:lnL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217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734733" y="165100"/>
            <a:ext cx="7061200" cy="47625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uk-UA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загального фонду  ГРК</a:t>
            </a:r>
            <a:endParaRPr lang="ru-RU" altLang="en-US" sz="2667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3372304"/>
              </p:ext>
            </p:extLst>
          </p:nvPr>
        </p:nvGraphicFramePr>
        <p:xfrm>
          <a:off x="756744" y="815990"/>
          <a:ext cx="10908206" cy="561386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47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202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2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61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81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855155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Найменування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anchorCtr="1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І кв. 2024 року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endParaRPr kumimoji="0" lang="ru-RU" altLang="en-US" sz="1900" b="1" u="none" strike="noStrike" cap="none" normalizeH="0" baseline="0" dirty="0" smtClean="0">
                        <a:ln>
                          <a:noFill/>
                        </a:ln>
                        <a:effectLst/>
                        <a:sym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І кв. 2025 рік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+ /-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uk-UA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п</a:t>
                      </a:r>
                      <a:r>
                        <a:rPr kumimoji="0" lang="ru-RU" altLang="en-US" sz="19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итома вага</a:t>
                      </a:r>
                      <a:endParaRPr kumimoji="0" lang="ru-RU" alt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9791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+mn-lt"/>
                          <a:sym typeface="Arial" panose="020B0604020202020204" pitchFamily="34" charset="0"/>
                        </a:rPr>
                        <a:t>Департамент освіти 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402,2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453,0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50,8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51,7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  <a:sym typeface="Arial" panose="020B0604020202020204" pitchFamily="34" charset="0"/>
                        </a:rPr>
                        <a:t>Управління комунального господарства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34,9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90,0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55,1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10,3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бюджету та фінансів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19,1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76,1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57,0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8,7</a:t>
                      </a:r>
                    </a:p>
                  </a:txBody>
                  <a:tcPr marL="8679" marR="8679" marT="8681" marB="0" anchor="ctr" horzOverflow="overflow"/>
                </a:tc>
              </a:tr>
              <a:tr h="33454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транспорту і зв'язку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57,4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71,4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14,0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8,2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Виконавчий комітет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53,5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66,1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12,6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7,5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3454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altLang="en-US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  <a:sym typeface="Arial" panose="020B0604020202020204" pitchFamily="34" charset="0"/>
                        </a:rPr>
                        <a:t>У</a:t>
                      </a: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правління охорони </a:t>
                      </a:r>
                      <a:r>
                        <a:rPr kumimoji="0" lang="ru-RU" altLang="en-US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  <a:sym typeface="Arial" panose="020B0604020202020204" pitchFamily="34" charset="0"/>
                        </a:rPr>
                        <a:t>здоров’я</a:t>
                      </a:r>
                      <a:endParaRPr kumimoji="0" lang="ru-RU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Calibri" pitchFamily="34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23,6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38,9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15,3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4,4</a:t>
                      </a:r>
                    </a:p>
                  </a:txBody>
                  <a:tcPr marL="8679" marR="8679" marT="8681" marB="0" anchor="ctr" horzOverflow="overflow"/>
                </a:tc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соціальної  політики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35,3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36,3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4,1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4544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  <a:sym typeface="Arial" panose="020B0604020202020204" pitchFamily="34" charset="0"/>
                        </a:rPr>
                        <a:t>Управління культури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27,0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29,3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33811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у справах сім'ї, молоді та спорту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6,9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7,7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0,9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95587">
                <a:tc>
                  <a:txBody>
                    <a:bodyPr/>
                    <a:lstStyle/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Департамент містобудування та земельних відносин 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2,9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3,5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0,4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27432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житлового господарства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2,6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0,3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5374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17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Управління капітального будівництва</a:t>
                      </a:r>
                      <a:endParaRPr kumimoji="0" lang="ru-RU" alt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1,2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1,5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0,3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en-US" sz="2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Arial" panose="020B0604020202020204" pitchFamily="34" charset="0"/>
                        </a:rPr>
                        <a:t>0,2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15160"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100" b="1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Arial" panose="020B0604020202020204" pitchFamily="34" charset="0"/>
                        </a:rPr>
                        <a:t>Всього</a:t>
                      </a:r>
                      <a:endParaRPr kumimoji="0" lang="ru-RU" altLang="en-US" sz="2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 panose="020B0604020202020204" pitchFamily="34" charset="0"/>
                      </a:endParaRP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666,6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876,4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209,8</a:t>
                      </a:r>
                    </a:p>
                  </a:txBody>
                  <a:tcPr marL="8679" marR="8679" marT="8681" marB="0" anchor="ctr" horzOverflow="overflow"/>
                </a:tc>
                <a:tc>
                  <a:txBody>
                    <a:bodyPr/>
                    <a:lstStyle>
                      <a:lvl1pPr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1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1pPr>
                      <a:lvl2pPr marL="742950" indent="-28575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10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2pPr>
                      <a:lvl3pPr marL="11430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9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3pPr>
                      <a:lvl4pPr marL="16002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4pPr>
                      <a:lvl5pPr marL="2057400" indent="-228600" defTabSz="342900">
                        <a:spcBef>
                          <a:spcPts val="750"/>
                        </a:spcBef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5pPr>
                      <a:lvl6pPr marL="25146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6pPr>
                      <a:lvl7pPr marL="29718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7pPr>
                      <a:lvl8pPr marL="34290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8pPr>
                      <a:lvl9pPr marL="3886200" indent="-228600" defTabSz="342900" eaLnBrk="0" fontAlgn="base" hangingPunct="0">
                        <a:spcBef>
                          <a:spcPts val="75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3" panose="05040102010807070707" pitchFamily="18" charset="2"/>
                        <a:defRPr sz="800">
                          <a:solidFill>
                            <a:srgbClr val="404040"/>
                          </a:solidFill>
                          <a:latin typeface="Trebuchet MS" panose="020B0603020202020204" pitchFamily="34" charset="0"/>
                        </a:defRPr>
                      </a:lvl9pPr>
                    </a:lstStyle>
                    <a:p>
                      <a:pPr marL="0" marR="0" lvl="0" indent="0" algn="ctr" defTabSz="3429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en-US" sz="27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Arial" panose="020B0604020202020204" pitchFamily="34" charset="0"/>
                          <a:sym typeface="Arial" panose="020B0604020202020204" pitchFamily="34" charset="0"/>
                        </a:rPr>
                        <a:t>100,0</a:t>
                      </a:r>
                    </a:p>
                  </a:txBody>
                  <a:tcPr marL="8679" marR="8679" marT="8681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991851" y="260352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</p:spTree>
    <p:extLst>
      <p:ext uri="{BB962C8B-B14F-4D97-AF65-F5344CB8AC3E}">
        <p14:creationId xmlns:p14="http://schemas.microsoft.com/office/powerpoint/2010/main" xmlns="" val="1738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95400" y="92786"/>
            <a:ext cx="9984317" cy="575733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r>
              <a:rPr lang="ru-RU" altLang="en-US" sz="2667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видатків загального фонду за </a:t>
            </a:r>
            <a:r>
              <a:rPr lang="ru-RU" altLang="en-US" sz="2667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напрямками</a:t>
            </a:r>
            <a:endParaRPr lang="ru-RU" altLang="en-US" sz="26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8525673"/>
              </p:ext>
            </p:extLst>
          </p:nvPr>
        </p:nvGraphicFramePr>
        <p:xfrm>
          <a:off x="624417" y="878272"/>
          <a:ext cx="11328400" cy="5555529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4721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0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8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204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4433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/>
                        <a:t>Найменування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700" b="1" u="none" strike="noStrike" cap="none" dirty="0">
                          <a:sym typeface="Arial"/>
                        </a:rPr>
                        <a:t>Річний план</a:t>
                      </a:r>
                      <a:endParaRPr lang="ru-RU" sz="17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Видатки з  </a:t>
                      </a:r>
                      <a:r>
                        <a:rPr lang="ru-RU" sz="1700" b="1" u="none" strike="noStrike" dirty="0"/>
                        <a:t>початку року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700" b="1" u="none" strike="noStrike" dirty="0" smtClean="0"/>
                        <a:t>Питома</a:t>
                      </a:r>
                    </a:p>
                    <a:p>
                      <a:pPr algn="ctr" fontAlgn="ctr"/>
                      <a:r>
                        <a:rPr lang="ru-RU" sz="1700" b="1" u="none" strike="noStrike" dirty="0" smtClean="0"/>
                        <a:t> </a:t>
                      </a:r>
                      <a:r>
                        <a:rPr lang="ru-RU" sz="1700" b="1" u="none" strike="noStrike" dirty="0"/>
                        <a:t>вага</a:t>
                      </a:r>
                      <a:endParaRPr lang="ru-RU" sz="17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/>
                        <a:t>% виконання до плану 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>
                          <a:latin typeface="+mn-lt"/>
                        </a:rPr>
                        <a:t>Оплата праці і </a:t>
                      </a:r>
                      <a:r>
                        <a:rPr lang="ru-RU" sz="1900" b="0" u="none" strike="noStrike" dirty="0" smtClean="0">
                          <a:latin typeface="+mn-lt"/>
                        </a:rPr>
                        <a:t>нарахування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1 586,9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418,3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Поточні</a:t>
                      </a:r>
                      <a:r>
                        <a:rPr lang="ru-RU" sz="1900" b="0" i="0" u="none" strike="noStrike" baseline="0" dirty="0" smtClean="0">
                          <a:solidFill>
                            <a:schemeClr val="tx1"/>
                          </a:solidFill>
                          <a:latin typeface="+mn-lt"/>
                          <a:cs typeface="+mn-cs"/>
                        </a:rPr>
                        <a:t> трансферти підприємствам та органам державного управління ін.рівнів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856,2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225,7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1748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Предмети, матеріали, обладнання, медикаменти, продукти харчування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59,8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5029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Реверсна дотація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227,3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56,8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25,0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</a:tr>
              <a:tr h="432337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Оплата комунальних послуг та енергоносіїв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241,8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55,1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9609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Інші поточні видатки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170,1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33,4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19,6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u="none" strike="noStrike" dirty="0" smtClean="0">
                          <a:latin typeface="+mn-lt"/>
                        </a:rPr>
                        <a:t>Соціальне забезпечення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Оплата послуг (крім комунальних)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134,2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12,6</a:t>
                      </a:r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  <a:cs typeface="Times New Roman" pitchFamily="18" charset="0"/>
                        </a:rPr>
                        <a:t>Резервний фонд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9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62,3</a:t>
                      </a:r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19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011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u="none" strike="noStrike" dirty="0" smtClean="0"/>
                        <a:t>Всього</a:t>
                      </a:r>
                      <a:endParaRPr lang="ru-RU" sz="21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3 560,9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876,4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24,6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6" marR="12696" marT="12703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184467" y="186268"/>
            <a:ext cx="115146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 грн</a:t>
            </a:r>
          </a:p>
        </p:txBody>
      </p:sp>
    </p:spTree>
    <p:extLst>
      <p:ext uri="{BB962C8B-B14F-4D97-AF65-F5344CB8AC3E}">
        <p14:creationId xmlns:p14="http://schemas.microsoft.com/office/powerpoint/2010/main" xmlns="" val="388533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641023" y="360852"/>
            <a:ext cx="11207119" cy="713804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Видатки на подолання наслідків збройної агресії російської </a:t>
            </a: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федерації</a:t>
            </a:r>
            <a:b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alt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 кварталі 2025 року </a:t>
            </a:r>
            <a:endParaRPr lang="uk-UA" alt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89217" y="722266"/>
            <a:ext cx="105621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>
              <a:buClr>
                <a:srgbClr val="000000"/>
              </a:buClr>
              <a:defRPr/>
            </a:pPr>
            <a:endParaRPr lang="ru-RU" sz="1200" b="1" i="1" kern="0" dirty="0"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fontAlgn="t">
              <a:buClr>
                <a:srgbClr val="000000"/>
              </a:buClr>
              <a:defRPr/>
            </a:pPr>
            <a:r>
              <a:rPr lang="ru-RU" sz="1600" b="1" i="1" kern="0" dirty="0">
                <a:latin typeface="Times New Roman" pitchFamily="18" charset="0"/>
                <a:cs typeface="Times New Roman" pitchFamily="18" charset="0"/>
                <a:sym typeface="Arial"/>
              </a:rPr>
              <a:t>млн грн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00919329"/>
              </p:ext>
            </p:extLst>
          </p:nvPr>
        </p:nvGraphicFramePr>
        <p:xfrm>
          <a:off x="763571" y="1584448"/>
          <a:ext cx="10963372" cy="436966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85890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86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956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996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u="none" strike="noStrike" dirty="0" smtClean="0"/>
                        <a:t>Напрямок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2100" b="1" i="0" u="none" strike="noStrike" cap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Річний</a:t>
                      </a:r>
                      <a:r>
                        <a:rPr lang="ru-RU" sz="2100" b="1" i="0" u="none" strike="noStrike" cap="non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 п</a:t>
                      </a:r>
                      <a:r>
                        <a:rPr lang="ru-RU" sz="2100" b="1" i="0" u="none" strike="noStrike" cap="non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  <a:sym typeface="Arial"/>
                        </a:rPr>
                        <a:t>лан</a:t>
                      </a:r>
                      <a:endParaRPr lang="ru-RU" sz="2100" b="1" i="0" u="none" strike="noStrike" cap="none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  <a:sym typeface="Arial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1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Видатки</a:t>
                      </a:r>
                      <a:endParaRPr lang="ru-RU" sz="21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2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Субвенція</a:t>
                      </a:r>
                      <a:r>
                        <a:rPr lang="ru-RU" sz="2000" b="0" u="none" strike="noStrike" baseline="0" dirty="0" smtClean="0"/>
                        <a:t>, придбання майна на потреби  військових  формувань та сил безпеки, соціальний захист військовослужбовців та членів їх сімей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208,2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74,4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2962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Нове будівництво, облаштування та поточний ремонт укриттів, </a:t>
                      </a:r>
                      <a:r>
                        <a:rPr lang="ru-RU" sz="2000" b="0" u="none" strike="noStrike" baseline="0" dirty="0" smtClean="0"/>
                        <a:t>захисних споруд та ін. об’єктів будівництва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110,8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0,8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8572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Відшкодування комунальних послуг та енергоносіїв 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9,8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2,5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2822140552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algn="l" fontAlgn="t"/>
                      <a:r>
                        <a:rPr lang="ru-RU" sz="2000" b="0" u="none" strike="noStrike" dirty="0" smtClean="0"/>
                        <a:t> Придбання  та встановлення надгробків,</a:t>
                      </a:r>
                      <a:r>
                        <a:rPr lang="ru-RU" sz="2000" b="0" u="none" strike="noStrike" baseline="0" dirty="0" smtClean="0"/>
                        <a:t> предметів ритуальної належності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12,0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648619">
                <a:tc>
                  <a:txBody>
                    <a:bodyPr/>
                    <a:lstStyle/>
                    <a:p>
                      <a:pPr marL="0" marR="0" indent="0" algn="l" defTabSz="3429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u="none" strike="noStrike" baseline="0" dirty="0" smtClean="0"/>
                        <a:t> Нове будівництво житлового багатоквартирного комплексу для проживання ВП (евакуйованих) осіб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0" i="0" u="none" strike="noStrike" dirty="0" smtClean="0">
                          <a:latin typeface="+mn-lt"/>
                          <a:cs typeface="Times New Roman" pitchFamily="18" charset="0"/>
                        </a:rPr>
                        <a:t>34,3</a:t>
                      </a:r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endParaRPr lang="ru-RU" sz="2400" b="0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38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ВСЬОГО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375,1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b="1" i="0" u="none" strike="noStrike" dirty="0" smtClean="0">
                          <a:latin typeface="+mn-lt"/>
                          <a:cs typeface="Times New Roman" pitchFamily="18" charset="0"/>
                        </a:rPr>
                        <a:t>77,7</a:t>
                      </a:r>
                      <a:endParaRPr lang="ru-RU" sz="2400" b="1" i="0" u="none" strike="noStrike" dirty="0">
                        <a:latin typeface="+mn-lt"/>
                        <a:cs typeface="Times New Roman" pitchFamily="18" charset="0"/>
                      </a:endParaRPr>
                    </a:p>
                  </a:txBody>
                  <a:tcPr marL="12699" marR="12699" marT="12704" marB="0"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457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6295</TotalTime>
  <Words>672</Words>
  <Application>Microsoft Office PowerPoint</Application>
  <PresentationFormat>Произвольный</PresentationFormat>
  <Paragraphs>307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Виконання планових показників власних доходів загального фонду бюджету за І квартал 2025 по джерелах</vt:lpstr>
      <vt:lpstr>Слайд 5</vt:lpstr>
      <vt:lpstr>Слайд 6</vt:lpstr>
      <vt:lpstr>Видатки загального фонду  ГРК</vt:lpstr>
      <vt:lpstr>Аналіз видатків загального фонду за напрямками</vt:lpstr>
      <vt:lpstr>Видатки на подолання наслідків збройної агресії російської федерації  у І кварталі 2025 року 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Borys Pakholiuk</dc:creator>
  <cp:lastModifiedBy>Admin</cp:lastModifiedBy>
  <cp:revision>437</cp:revision>
  <cp:lastPrinted>2025-02-17T14:22:23Z</cp:lastPrinted>
  <dcterms:created xsi:type="dcterms:W3CDTF">2023-02-08T07:14:59Z</dcterms:created>
  <dcterms:modified xsi:type="dcterms:W3CDTF">2025-05-15T07:06:46Z</dcterms:modified>
</cp:coreProperties>
</file>