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13" r:id="rId2"/>
    <p:sldId id="535" r:id="rId3"/>
    <p:sldId id="545" r:id="rId4"/>
    <p:sldId id="543" r:id="rId5"/>
    <p:sldId id="544" r:id="rId6"/>
    <p:sldId id="536" r:id="rId7"/>
    <p:sldId id="537" r:id="rId8"/>
    <p:sldId id="538" r:id="rId9"/>
    <p:sldId id="539" r:id="rId10"/>
    <p:sldId id="546" r:id="rId11"/>
    <p:sldId id="541" r:id="rId12"/>
    <p:sldId id="547" r:id="rId13"/>
    <p:sldId id="523" r:id="rId14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DD71A"/>
    <a:srgbClr val="125C95"/>
    <a:srgbClr val="1E6BA4"/>
    <a:srgbClr val="0099EE"/>
    <a:srgbClr val="125E94"/>
    <a:srgbClr val="617CAB"/>
    <a:srgbClr val="0D62A0"/>
    <a:srgbClr val="175CA3"/>
    <a:srgbClr val="829492"/>
    <a:srgbClr val="9BB2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3A1786-832B-4806-8F2A-B09F2D0AD883}" v="88" dt="2023-12-16T19:26:05.1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Без стилю та сі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ітлий стиль 1 –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2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0622B2-9FB1-460D-92C0-E0757C2DB4C9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EDA1AEF7-BA5D-42B0-A50B-557D7BE5C6EE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54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1 397,0</a:t>
          </a:r>
          <a:endParaRPr lang="uk-UA" sz="5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0783DB0C-CB38-41A7-B7BF-6BAF20926B3D}" type="parTrans" cxnId="{93D5D3EB-AA5F-4899-9AAD-86E60D20B1C2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C92917-36AF-4332-8741-C4FF64863989}" type="sibTrans" cxnId="{93D5D3EB-AA5F-4899-9AAD-86E60D20B1C2}">
      <dgm:prSet custT="1"/>
      <dgm:spPr/>
      <dgm:t>
        <a:bodyPr/>
        <a:lstStyle/>
        <a:p>
          <a:r>
            <a:rPr lang="uk-UA" sz="2000" dirty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rPr>
            <a:t>ВСЬОГО</a:t>
          </a:r>
          <a:endParaRPr lang="uk-UA" sz="2000" dirty="0"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4FEA3A91-083B-478F-85EB-CF67D58809DC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38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667,4</a:t>
          </a:r>
          <a:endParaRPr lang="uk-UA" sz="38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2D0863D6-CAA9-4010-B110-BFC21A72F4EE}" type="parTrans" cxnId="{48B7EB98-369A-4C82-9A3F-9DF8AA83549C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F2C37B-B180-4894-8C3F-DEBC2FEBC01B}" type="sibTrans" cxnId="{48B7EB98-369A-4C82-9A3F-9DF8AA83549C}">
      <dgm:prSet custT="1"/>
      <dgm:spPr/>
      <dgm:t>
        <a:bodyPr/>
        <a:lstStyle/>
        <a:p>
          <a:r>
            <a:rPr lang="uk-UA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 РОЗВИТКУ (власний ресурс)</a:t>
          </a:r>
          <a:endParaRPr lang="uk-UA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FA7B65-7FC1-491D-93EA-D811615EEC47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295,7</a:t>
          </a:r>
          <a:endParaRPr lang="uk-UA" sz="4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449BCF81-17F5-47A4-93EC-04221B1EA493}" type="parTrans" cxnId="{6A0285DE-28FA-4C60-8772-AD5851D18D9E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0ABB58-5BDA-4CAE-910C-41174749289C}" type="sibTrans" cxnId="{6A0285DE-28FA-4C60-8772-AD5851D18D9E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ЦІЛЬОВІ КОШТИ БЮДЖЕТНИХ </a:t>
          </a:r>
          <a:r>
            <a:rPr lang="uk-UA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УСТАНОВ ТА ЦІЛЬОВИХ ФОНДІВ</a:t>
          </a:r>
          <a:endParaRPr lang="uk-UA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5FEFF2-2B8B-4ADD-BF07-9AF777D0A9D4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338,5</a:t>
          </a:r>
          <a:endParaRPr lang="uk-UA" sz="4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CDB37B68-2CC2-49CF-B97C-83E25E6A70C5}" type="parTrans" cxnId="{6B8BB04C-3A73-49BB-9D3F-16F6F7D2DAE7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923291-98AF-4DE7-A241-2FEB7B3E2322}" type="sibTrans" cxnId="{6B8BB04C-3A73-49BB-9D3F-16F6F7D2DAE7}">
      <dgm:prSet custT="1"/>
      <dgm:spPr>
        <a:ln>
          <a:noFill/>
        </a:ln>
      </dgm:spPr>
      <dgm:t>
        <a:bodyPr/>
        <a:lstStyle/>
        <a:p>
          <a:endParaRPr lang="uk-UA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DB0D05-A3CC-4D2A-8D60-BAAFD7506BC8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95,4</a:t>
          </a:r>
          <a:endParaRPr lang="uk-UA" sz="4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C52E05D0-DD08-4BAB-B26A-755E32AA306C}" type="parTrans" cxnId="{29F70FE5-471C-48FB-9E6D-501619E34BA2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89D336-83AC-4EF8-96C5-C215C85BEC0C}" type="sibTrans" cxnId="{29F70FE5-471C-48FB-9E6D-501619E34BA2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КОШТИ </a:t>
          </a:r>
          <a:r>
            <a:rPr lang="uk-UA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ДЕРЖАВНОГО</a:t>
          </a:r>
        </a:p>
        <a:p>
          <a:r>
            <a:rPr lang="uk-UA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ТА ОБЛАСНОГО БЮДЖЕТІВ</a:t>
          </a:r>
          <a:endParaRPr lang="uk-UA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D6804A-5AEB-42AC-A5E5-AD28C256F906}" type="pres">
      <dgm:prSet presAssocID="{270622B2-9FB1-460D-92C0-E0757C2DB4C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FAEECF5-D882-4C1B-B5E3-D64DB924856B}" type="pres">
      <dgm:prSet presAssocID="{EDA1AEF7-BA5D-42B0-A50B-557D7BE5C6EE}" presName="hierRoot1" presStyleCnt="0">
        <dgm:presLayoutVars>
          <dgm:hierBranch val="init"/>
        </dgm:presLayoutVars>
      </dgm:prSet>
      <dgm:spPr/>
    </dgm:pt>
    <dgm:pt modelId="{1FC09EC6-A552-4728-9785-D6D9479164C9}" type="pres">
      <dgm:prSet presAssocID="{EDA1AEF7-BA5D-42B0-A50B-557D7BE5C6EE}" presName="rootComposite1" presStyleCnt="0"/>
      <dgm:spPr/>
    </dgm:pt>
    <dgm:pt modelId="{16BE5CE5-BB38-40AC-AA6A-DCDC3B0FBD03}" type="pres">
      <dgm:prSet presAssocID="{EDA1AEF7-BA5D-42B0-A50B-557D7BE5C6EE}" presName="rootText1" presStyleLbl="node0" presStyleIdx="0" presStyleCnt="1" custScaleX="145564" custLinFactNeighborY="-22265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44F17EA0-F242-4E6C-B4B0-01EC89E87D6B}" type="pres">
      <dgm:prSet presAssocID="{EDA1AEF7-BA5D-42B0-A50B-557D7BE5C6EE}" presName="titleText1" presStyleLbl="fgAcc0" presStyleIdx="0" presStyleCnt="1" custScaleY="129623" custLinFactNeighborY="1633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D7618359-10A2-42FB-BE09-AF9431783CAC}" type="pres">
      <dgm:prSet presAssocID="{EDA1AEF7-BA5D-42B0-A50B-557D7BE5C6EE}" presName="rootConnector1" presStyleLbl="node1" presStyleIdx="0" presStyleCnt="4"/>
      <dgm:spPr/>
      <dgm:t>
        <a:bodyPr/>
        <a:lstStyle/>
        <a:p>
          <a:endParaRPr lang="ru-RU"/>
        </a:p>
      </dgm:t>
    </dgm:pt>
    <dgm:pt modelId="{D6FA8F4F-E125-4528-A45F-CA836B12C049}" type="pres">
      <dgm:prSet presAssocID="{EDA1AEF7-BA5D-42B0-A50B-557D7BE5C6EE}" presName="hierChild2" presStyleCnt="0"/>
      <dgm:spPr/>
    </dgm:pt>
    <dgm:pt modelId="{EEA5A205-6ABC-4600-A7E0-DDE609460F14}" type="pres">
      <dgm:prSet presAssocID="{2D0863D6-CAA9-4010-B110-BFC21A72F4EE}" presName="Name37" presStyleLbl="parChTrans1D2" presStyleIdx="0" presStyleCnt="4"/>
      <dgm:spPr/>
      <dgm:t>
        <a:bodyPr/>
        <a:lstStyle/>
        <a:p>
          <a:endParaRPr lang="ru-RU"/>
        </a:p>
      </dgm:t>
    </dgm:pt>
    <dgm:pt modelId="{3C87CCFF-D6D0-42B0-B8F8-2A4520E53A46}" type="pres">
      <dgm:prSet presAssocID="{4FEA3A91-083B-478F-85EB-CF67D58809DC}" presName="hierRoot2" presStyleCnt="0">
        <dgm:presLayoutVars>
          <dgm:hierBranch val="init"/>
        </dgm:presLayoutVars>
      </dgm:prSet>
      <dgm:spPr/>
    </dgm:pt>
    <dgm:pt modelId="{8D19074C-3DF2-441D-91BA-18E0C9B90A73}" type="pres">
      <dgm:prSet presAssocID="{4FEA3A91-083B-478F-85EB-CF67D58809DC}" presName="rootComposite" presStyleCnt="0"/>
      <dgm:spPr/>
    </dgm:pt>
    <dgm:pt modelId="{F65AE1E1-1C50-4FA2-9047-D46ED532BB08}" type="pres">
      <dgm:prSet presAssocID="{4FEA3A91-083B-478F-85EB-CF67D58809DC}" presName="rootText" presStyleLbl="node1" presStyleIdx="0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E66EA74F-5E91-4CCC-AE0A-00CAE8F82FE3}" type="pres">
      <dgm:prSet presAssocID="{4FEA3A91-083B-478F-85EB-CF67D58809DC}" presName="titleText2" presStyleLbl="fgAcc1" presStyleIdx="0" presStyleCnt="4" custScaleX="108648" custScaleY="195535" custLinFactNeighborY="5167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8168CA36-1632-41DF-B7F3-EBD6B3B73D55}" type="pres">
      <dgm:prSet presAssocID="{4FEA3A91-083B-478F-85EB-CF67D58809DC}" presName="rootConnector" presStyleLbl="node2" presStyleIdx="0" presStyleCnt="0"/>
      <dgm:spPr/>
      <dgm:t>
        <a:bodyPr/>
        <a:lstStyle/>
        <a:p>
          <a:endParaRPr lang="ru-RU"/>
        </a:p>
      </dgm:t>
    </dgm:pt>
    <dgm:pt modelId="{D1FBF1A7-F43C-4BC1-98CA-E828FED8F51C}" type="pres">
      <dgm:prSet presAssocID="{4FEA3A91-083B-478F-85EB-CF67D58809DC}" presName="hierChild4" presStyleCnt="0"/>
      <dgm:spPr/>
    </dgm:pt>
    <dgm:pt modelId="{3DE8379A-AC29-4DDA-9A8B-30B5A1970E5C}" type="pres">
      <dgm:prSet presAssocID="{4FEA3A91-083B-478F-85EB-CF67D58809DC}" presName="hierChild5" presStyleCnt="0"/>
      <dgm:spPr/>
    </dgm:pt>
    <dgm:pt modelId="{9B761B9D-A60A-47C6-898F-874A69F99ADA}" type="pres">
      <dgm:prSet presAssocID="{449BCF81-17F5-47A4-93EC-04221B1EA493}" presName="Name37" presStyleLbl="parChTrans1D2" presStyleIdx="1" presStyleCnt="4"/>
      <dgm:spPr/>
      <dgm:t>
        <a:bodyPr/>
        <a:lstStyle/>
        <a:p>
          <a:endParaRPr lang="ru-RU"/>
        </a:p>
      </dgm:t>
    </dgm:pt>
    <dgm:pt modelId="{3DF0CA53-7B11-405B-9776-26825C5871B3}" type="pres">
      <dgm:prSet presAssocID="{26FA7B65-7FC1-491D-93EA-D811615EEC47}" presName="hierRoot2" presStyleCnt="0">
        <dgm:presLayoutVars>
          <dgm:hierBranch val="init"/>
        </dgm:presLayoutVars>
      </dgm:prSet>
      <dgm:spPr/>
    </dgm:pt>
    <dgm:pt modelId="{7857BDD0-4A7F-4256-9866-AA5A39C6B3DA}" type="pres">
      <dgm:prSet presAssocID="{26FA7B65-7FC1-491D-93EA-D811615EEC47}" presName="rootComposite" presStyleCnt="0"/>
      <dgm:spPr/>
    </dgm:pt>
    <dgm:pt modelId="{AB50D184-0F5D-465C-804D-5E33620F00D5}" type="pres">
      <dgm:prSet presAssocID="{26FA7B65-7FC1-491D-93EA-D811615EEC47}" presName="rootText" presStyleLbl="node1" presStyleIdx="1" presStyleCnt="4" custLinFactNeighborX="6892" custLinFactNeighborY="4229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27238A48-5011-4DD6-93B1-DF38B79293FB}" type="pres">
      <dgm:prSet presAssocID="{26FA7B65-7FC1-491D-93EA-D811615EEC47}" presName="titleText2" presStyleLbl="fgAcc1" presStyleIdx="1" presStyleCnt="4" custScaleX="124254" custScaleY="200241" custLinFactNeighborX="7569" custLinFactNeighborY="5698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7D6F3CE3-1A50-4B7E-9EA7-58458FEDCD7C}" type="pres">
      <dgm:prSet presAssocID="{26FA7B65-7FC1-491D-93EA-D811615EEC47}" presName="rootConnector" presStyleLbl="node2" presStyleIdx="0" presStyleCnt="0"/>
      <dgm:spPr/>
      <dgm:t>
        <a:bodyPr/>
        <a:lstStyle/>
        <a:p>
          <a:endParaRPr lang="ru-RU"/>
        </a:p>
      </dgm:t>
    </dgm:pt>
    <dgm:pt modelId="{54027BD1-5F4C-48AA-A586-E0E4269089A0}" type="pres">
      <dgm:prSet presAssocID="{26FA7B65-7FC1-491D-93EA-D811615EEC47}" presName="hierChild4" presStyleCnt="0"/>
      <dgm:spPr/>
    </dgm:pt>
    <dgm:pt modelId="{F3933423-FB51-470D-BAFA-31BC37B9BAF1}" type="pres">
      <dgm:prSet presAssocID="{26FA7B65-7FC1-491D-93EA-D811615EEC47}" presName="hierChild5" presStyleCnt="0"/>
      <dgm:spPr/>
    </dgm:pt>
    <dgm:pt modelId="{35AE0A7E-B625-4371-B801-E5211FF905D5}" type="pres">
      <dgm:prSet presAssocID="{CDB37B68-2CC2-49CF-B97C-83E25E6A70C5}" presName="Name37" presStyleLbl="parChTrans1D2" presStyleIdx="2" presStyleCnt="4"/>
      <dgm:spPr/>
      <dgm:t>
        <a:bodyPr/>
        <a:lstStyle/>
        <a:p>
          <a:endParaRPr lang="ru-RU"/>
        </a:p>
      </dgm:t>
    </dgm:pt>
    <dgm:pt modelId="{16AE773D-24AE-4D0C-BE04-52C1517A8677}" type="pres">
      <dgm:prSet presAssocID="{225FEFF2-2B8B-4ADD-BF07-9AF777D0A9D4}" presName="hierRoot2" presStyleCnt="0">
        <dgm:presLayoutVars>
          <dgm:hierBranch val="init"/>
        </dgm:presLayoutVars>
      </dgm:prSet>
      <dgm:spPr/>
    </dgm:pt>
    <dgm:pt modelId="{BD40304D-5941-441D-B09F-0EE8B75B074E}" type="pres">
      <dgm:prSet presAssocID="{225FEFF2-2B8B-4ADD-BF07-9AF777D0A9D4}" presName="rootComposite" presStyleCnt="0"/>
      <dgm:spPr/>
    </dgm:pt>
    <dgm:pt modelId="{6F0335F9-531C-44FE-A9E4-09D59D3F8B56}" type="pres">
      <dgm:prSet presAssocID="{225FEFF2-2B8B-4ADD-BF07-9AF777D0A9D4}" presName="rootText" presStyleLbl="node1" presStyleIdx="2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29D9245B-528D-441E-B9C3-80AC1E06BA1E}" type="pres">
      <dgm:prSet presAssocID="{225FEFF2-2B8B-4ADD-BF07-9AF777D0A9D4}" presName="titleText2" presStyleLbl="fgAcc1" presStyleIdx="2" presStyleCnt="4" custAng="10800000" custScaleY="196317" custLinFactX="48054" custLinFactNeighborX="100000" custLinFactNeighborY="7533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E7EEBF4D-6555-42A1-9C48-FCACF16DEF4B}" type="pres">
      <dgm:prSet presAssocID="{225FEFF2-2B8B-4ADD-BF07-9AF777D0A9D4}" presName="rootConnector" presStyleLbl="node2" presStyleIdx="0" presStyleCnt="0"/>
      <dgm:spPr/>
      <dgm:t>
        <a:bodyPr/>
        <a:lstStyle/>
        <a:p>
          <a:endParaRPr lang="ru-RU"/>
        </a:p>
      </dgm:t>
    </dgm:pt>
    <dgm:pt modelId="{CDE7EC68-F47C-48DF-80C2-56F280B3A60D}" type="pres">
      <dgm:prSet presAssocID="{225FEFF2-2B8B-4ADD-BF07-9AF777D0A9D4}" presName="hierChild4" presStyleCnt="0"/>
      <dgm:spPr/>
    </dgm:pt>
    <dgm:pt modelId="{6537323F-5609-4609-BE16-E78215148A4C}" type="pres">
      <dgm:prSet presAssocID="{225FEFF2-2B8B-4ADD-BF07-9AF777D0A9D4}" presName="hierChild5" presStyleCnt="0"/>
      <dgm:spPr/>
    </dgm:pt>
    <dgm:pt modelId="{36A2B243-D828-416C-976C-027EBF08115B}" type="pres">
      <dgm:prSet presAssocID="{C52E05D0-DD08-4BAB-B26A-755E32AA306C}" presName="Name37" presStyleLbl="parChTrans1D2" presStyleIdx="3" presStyleCnt="4"/>
      <dgm:spPr/>
      <dgm:t>
        <a:bodyPr/>
        <a:lstStyle/>
        <a:p>
          <a:endParaRPr lang="ru-RU"/>
        </a:p>
      </dgm:t>
    </dgm:pt>
    <dgm:pt modelId="{BA43A7E7-933A-42AC-B93D-F538A0ABEE75}" type="pres">
      <dgm:prSet presAssocID="{6FDB0D05-A3CC-4D2A-8D60-BAAFD7506BC8}" presName="hierRoot2" presStyleCnt="0">
        <dgm:presLayoutVars>
          <dgm:hierBranch val="init"/>
        </dgm:presLayoutVars>
      </dgm:prSet>
      <dgm:spPr/>
    </dgm:pt>
    <dgm:pt modelId="{93B3637C-B4CD-4FC3-9BA0-C62FAB537A32}" type="pres">
      <dgm:prSet presAssocID="{6FDB0D05-A3CC-4D2A-8D60-BAAFD7506BC8}" presName="rootComposite" presStyleCnt="0"/>
      <dgm:spPr/>
    </dgm:pt>
    <dgm:pt modelId="{2945BBFD-3273-4D06-B93E-14C9D6453BC7}" type="pres">
      <dgm:prSet presAssocID="{6FDB0D05-A3CC-4D2A-8D60-BAAFD7506BC8}" presName="rootText" presStyleLbl="node1" presStyleIdx="3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F46C7155-6E04-43D8-920B-F6CC80543323}" type="pres">
      <dgm:prSet presAssocID="{6FDB0D05-A3CC-4D2A-8D60-BAAFD7506BC8}" presName="titleText2" presStyleLbl="fgAcc1" presStyleIdx="3" presStyleCnt="4" custScaleX="120978" custScaleY="197779" custLinFactX="-44016" custLinFactNeighborX="-100000" custLinFactNeighborY="59194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5EF7709A-C467-4B44-9A67-1EB7A6ED6C46}" type="pres">
      <dgm:prSet presAssocID="{6FDB0D05-A3CC-4D2A-8D60-BAAFD7506BC8}" presName="rootConnector" presStyleLbl="node2" presStyleIdx="0" presStyleCnt="0"/>
      <dgm:spPr/>
      <dgm:t>
        <a:bodyPr/>
        <a:lstStyle/>
        <a:p>
          <a:endParaRPr lang="ru-RU"/>
        </a:p>
      </dgm:t>
    </dgm:pt>
    <dgm:pt modelId="{9314ADE6-CD17-4D75-8801-0A847556A4A9}" type="pres">
      <dgm:prSet presAssocID="{6FDB0D05-A3CC-4D2A-8D60-BAAFD7506BC8}" presName="hierChild4" presStyleCnt="0"/>
      <dgm:spPr/>
    </dgm:pt>
    <dgm:pt modelId="{AFD785CF-CEEA-45F6-A8A1-FC8116708013}" type="pres">
      <dgm:prSet presAssocID="{6FDB0D05-A3CC-4D2A-8D60-BAAFD7506BC8}" presName="hierChild5" presStyleCnt="0"/>
      <dgm:spPr/>
    </dgm:pt>
    <dgm:pt modelId="{7ECCAE8C-9DDC-4BD1-89E6-66F995E88DF9}" type="pres">
      <dgm:prSet presAssocID="{EDA1AEF7-BA5D-42B0-A50B-557D7BE5C6EE}" presName="hierChild3" presStyleCnt="0"/>
      <dgm:spPr/>
    </dgm:pt>
  </dgm:ptLst>
  <dgm:cxnLst>
    <dgm:cxn modelId="{64B8C652-6D5B-4DED-8A19-D170C2BB062A}" type="presOf" srcId="{B10ABB58-5BDA-4CAE-910C-41174749289C}" destId="{27238A48-5011-4DD6-93B1-DF38B79293FB}" srcOrd="0" destOrd="0" presId="urn:microsoft.com/office/officeart/2008/layout/NameandTitleOrganizationalChart"/>
    <dgm:cxn modelId="{5893F9C0-A68C-4AEC-8ABA-01742C16419A}" type="presOf" srcId="{4FEA3A91-083B-478F-85EB-CF67D58809DC}" destId="{8168CA36-1632-41DF-B7F3-EBD6B3B73D55}" srcOrd="1" destOrd="0" presId="urn:microsoft.com/office/officeart/2008/layout/NameandTitleOrganizationalChart"/>
    <dgm:cxn modelId="{2467B1C5-1D07-40A2-A98E-9CA683C75467}" type="presOf" srcId="{225FEFF2-2B8B-4ADD-BF07-9AF777D0A9D4}" destId="{6F0335F9-531C-44FE-A9E4-09D59D3F8B56}" srcOrd="0" destOrd="0" presId="urn:microsoft.com/office/officeart/2008/layout/NameandTitleOrganizationalChart"/>
    <dgm:cxn modelId="{48B7EB98-369A-4C82-9A3F-9DF8AA83549C}" srcId="{EDA1AEF7-BA5D-42B0-A50B-557D7BE5C6EE}" destId="{4FEA3A91-083B-478F-85EB-CF67D58809DC}" srcOrd="0" destOrd="0" parTransId="{2D0863D6-CAA9-4010-B110-BFC21A72F4EE}" sibTransId="{95F2C37B-B180-4894-8C3F-DEBC2FEBC01B}"/>
    <dgm:cxn modelId="{1C0E2E5B-47B0-4F4A-8ACA-49CD9AB365F4}" type="presOf" srcId="{6FDB0D05-A3CC-4D2A-8D60-BAAFD7506BC8}" destId="{2945BBFD-3273-4D06-B93E-14C9D6453BC7}" srcOrd="0" destOrd="0" presId="urn:microsoft.com/office/officeart/2008/layout/NameandTitleOrganizationalChart"/>
    <dgm:cxn modelId="{98B832B9-3917-4BC5-BCD1-1A34FDB88672}" type="presOf" srcId="{6FDB0D05-A3CC-4D2A-8D60-BAAFD7506BC8}" destId="{5EF7709A-C467-4B44-9A67-1EB7A6ED6C46}" srcOrd="1" destOrd="0" presId="urn:microsoft.com/office/officeart/2008/layout/NameandTitleOrganizationalChart"/>
    <dgm:cxn modelId="{335D8EFF-B710-40E6-B48A-9B8755C4F60D}" type="presOf" srcId="{C52E05D0-DD08-4BAB-B26A-755E32AA306C}" destId="{36A2B243-D828-416C-976C-027EBF08115B}" srcOrd="0" destOrd="0" presId="urn:microsoft.com/office/officeart/2008/layout/NameandTitleOrganizationalChart"/>
    <dgm:cxn modelId="{AF9C2BB1-9A6D-43B8-8325-7FCA8E4199A7}" type="presOf" srcId="{EDA1AEF7-BA5D-42B0-A50B-557D7BE5C6EE}" destId="{16BE5CE5-BB38-40AC-AA6A-DCDC3B0FBD03}" srcOrd="0" destOrd="0" presId="urn:microsoft.com/office/officeart/2008/layout/NameandTitleOrganizationalChart"/>
    <dgm:cxn modelId="{EB5E0647-C345-450F-8F99-892F9F999FA3}" type="presOf" srcId="{EDA1AEF7-BA5D-42B0-A50B-557D7BE5C6EE}" destId="{D7618359-10A2-42FB-BE09-AF9431783CAC}" srcOrd="1" destOrd="0" presId="urn:microsoft.com/office/officeart/2008/layout/NameandTitleOrganizationalChart"/>
    <dgm:cxn modelId="{6B8BB04C-3A73-49BB-9D3F-16F6F7D2DAE7}" srcId="{EDA1AEF7-BA5D-42B0-A50B-557D7BE5C6EE}" destId="{225FEFF2-2B8B-4ADD-BF07-9AF777D0A9D4}" srcOrd="2" destOrd="0" parTransId="{CDB37B68-2CC2-49CF-B97C-83E25E6A70C5}" sibTransId="{78923291-98AF-4DE7-A241-2FEB7B3E2322}"/>
    <dgm:cxn modelId="{30E44D42-81C1-4397-8EFE-DF4458477827}" type="presOf" srcId="{270622B2-9FB1-460D-92C0-E0757C2DB4C9}" destId="{B7D6804A-5AEB-42AC-A5E5-AD28C256F906}" srcOrd="0" destOrd="0" presId="urn:microsoft.com/office/officeart/2008/layout/NameandTitleOrganizationalChart"/>
    <dgm:cxn modelId="{76183C4D-7B45-4578-BDEE-7AD844B7468D}" type="presOf" srcId="{26FA7B65-7FC1-491D-93EA-D811615EEC47}" destId="{7D6F3CE3-1A50-4B7E-9EA7-58458FEDCD7C}" srcOrd="1" destOrd="0" presId="urn:microsoft.com/office/officeart/2008/layout/NameandTitleOrganizationalChart"/>
    <dgm:cxn modelId="{A43887C3-E572-41C0-9F3D-E2C7323F4370}" type="presOf" srcId="{449BCF81-17F5-47A4-93EC-04221B1EA493}" destId="{9B761B9D-A60A-47C6-898F-874A69F99ADA}" srcOrd="0" destOrd="0" presId="urn:microsoft.com/office/officeart/2008/layout/NameandTitleOrganizationalChart"/>
    <dgm:cxn modelId="{C3695D5C-5939-4FD7-BF40-BCA260FFD10F}" type="presOf" srcId="{4FEA3A91-083B-478F-85EB-CF67D58809DC}" destId="{F65AE1E1-1C50-4FA2-9047-D46ED532BB08}" srcOrd="0" destOrd="0" presId="urn:microsoft.com/office/officeart/2008/layout/NameandTitleOrganizationalChart"/>
    <dgm:cxn modelId="{A45A9F71-60D3-40C8-A9F2-5E352A6950DC}" type="presOf" srcId="{2D0863D6-CAA9-4010-B110-BFC21A72F4EE}" destId="{EEA5A205-6ABC-4600-A7E0-DDE609460F14}" srcOrd="0" destOrd="0" presId="urn:microsoft.com/office/officeart/2008/layout/NameandTitleOrganizationalChart"/>
    <dgm:cxn modelId="{6B769B43-CB9E-4B37-85B8-71A9AAA6C445}" type="presOf" srcId="{E389D336-83AC-4EF8-96C5-C215C85BEC0C}" destId="{F46C7155-6E04-43D8-920B-F6CC80543323}" srcOrd="0" destOrd="0" presId="urn:microsoft.com/office/officeart/2008/layout/NameandTitleOrganizationalChart"/>
    <dgm:cxn modelId="{E6809177-9CB6-4278-AFD8-0E6B7CD634DA}" type="presOf" srcId="{26FA7B65-7FC1-491D-93EA-D811615EEC47}" destId="{AB50D184-0F5D-465C-804D-5E33620F00D5}" srcOrd="0" destOrd="0" presId="urn:microsoft.com/office/officeart/2008/layout/NameandTitleOrganizationalChart"/>
    <dgm:cxn modelId="{6A0285DE-28FA-4C60-8772-AD5851D18D9E}" srcId="{EDA1AEF7-BA5D-42B0-A50B-557D7BE5C6EE}" destId="{26FA7B65-7FC1-491D-93EA-D811615EEC47}" srcOrd="1" destOrd="0" parTransId="{449BCF81-17F5-47A4-93EC-04221B1EA493}" sibTransId="{B10ABB58-5BDA-4CAE-910C-41174749289C}"/>
    <dgm:cxn modelId="{4DAB5478-79E5-4A16-A6CE-1F798F4D2F77}" type="presOf" srcId="{95F2C37B-B180-4894-8C3F-DEBC2FEBC01B}" destId="{E66EA74F-5E91-4CCC-AE0A-00CAE8F82FE3}" srcOrd="0" destOrd="0" presId="urn:microsoft.com/office/officeart/2008/layout/NameandTitleOrganizationalChart"/>
    <dgm:cxn modelId="{3D329282-09A5-4BB4-86E5-2F0A7B96488E}" type="presOf" srcId="{CDB37B68-2CC2-49CF-B97C-83E25E6A70C5}" destId="{35AE0A7E-B625-4371-B801-E5211FF905D5}" srcOrd="0" destOrd="0" presId="urn:microsoft.com/office/officeart/2008/layout/NameandTitleOrganizationalChart"/>
    <dgm:cxn modelId="{CA452CDA-4834-483F-BB0B-372B6DA0E7D7}" type="presOf" srcId="{78923291-98AF-4DE7-A241-2FEB7B3E2322}" destId="{29D9245B-528D-441E-B9C3-80AC1E06BA1E}" srcOrd="0" destOrd="0" presId="urn:microsoft.com/office/officeart/2008/layout/NameandTitleOrganizationalChart"/>
    <dgm:cxn modelId="{90103C29-6EBC-49B3-9502-87CE51F42285}" type="presOf" srcId="{72C92917-36AF-4332-8741-C4FF64863989}" destId="{44F17EA0-F242-4E6C-B4B0-01EC89E87D6B}" srcOrd="0" destOrd="0" presId="urn:microsoft.com/office/officeart/2008/layout/NameandTitleOrganizationalChart"/>
    <dgm:cxn modelId="{29F70FE5-471C-48FB-9E6D-501619E34BA2}" srcId="{EDA1AEF7-BA5D-42B0-A50B-557D7BE5C6EE}" destId="{6FDB0D05-A3CC-4D2A-8D60-BAAFD7506BC8}" srcOrd="3" destOrd="0" parTransId="{C52E05D0-DD08-4BAB-B26A-755E32AA306C}" sibTransId="{E389D336-83AC-4EF8-96C5-C215C85BEC0C}"/>
    <dgm:cxn modelId="{1B827DAA-E61A-46BD-A337-3CDABD75F8D3}" type="presOf" srcId="{225FEFF2-2B8B-4ADD-BF07-9AF777D0A9D4}" destId="{E7EEBF4D-6555-42A1-9C48-FCACF16DEF4B}" srcOrd="1" destOrd="0" presId="urn:microsoft.com/office/officeart/2008/layout/NameandTitleOrganizationalChart"/>
    <dgm:cxn modelId="{93D5D3EB-AA5F-4899-9AAD-86E60D20B1C2}" srcId="{270622B2-9FB1-460D-92C0-E0757C2DB4C9}" destId="{EDA1AEF7-BA5D-42B0-A50B-557D7BE5C6EE}" srcOrd="0" destOrd="0" parTransId="{0783DB0C-CB38-41A7-B7BF-6BAF20926B3D}" sibTransId="{72C92917-36AF-4332-8741-C4FF64863989}"/>
    <dgm:cxn modelId="{220F204E-121D-4B5F-971B-40AB8D977995}" type="presParOf" srcId="{B7D6804A-5AEB-42AC-A5E5-AD28C256F906}" destId="{2FAEECF5-D882-4C1B-B5E3-D64DB924856B}" srcOrd="0" destOrd="0" presId="urn:microsoft.com/office/officeart/2008/layout/NameandTitleOrganizationalChart"/>
    <dgm:cxn modelId="{A6350B22-5C71-4BD8-8D82-1AAA85C4076C}" type="presParOf" srcId="{2FAEECF5-D882-4C1B-B5E3-D64DB924856B}" destId="{1FC09EC6-A552-4728-9785-D6D9479164C9}" srcOrd="0" destOrd="0" presId="urn:microsoft.com/office/officeart/2008/layout/NameandTitleOrganizationalChart"/>
    <dgm:cxn modelId="{B8AE400F-37BD-422F-A6A1-63448B9C1DA2}" type="presParOf" srcId="{1FC09EC6-A552-4728-9785-D6D9479164C9}" destId="{16BE5CE5-BB38-40AC-AA6A-DCDC3B0FBD03}" srcOrd="0" destOrd="0" presId="urn:microsoft.com/office/officeart/2008/layout/NameandTitleOrganizationalChart"/>
    <dgm:cxn modelId="{EBF3D837-85F9-4749-B900-58B25BE00BA3}" type="presParOf" srcId="{1FC09EC6-A552-4728-9785-D6D9479164C9}" destId="{44F17EA0-F242-4E6C-B4B0-01EC89E87D6B}" srcOrd="1" destOrd="0" presId="urn:microsoft.com/office/officeart/2008/layout/NameandTitleOrganizationalChart"/>
    <dgm:cxn modelId="{79B048E1-8CB4-4956-BBFA-FBA424B3598A}" type="presParOf" srcId="{1FC09EC6-A552-4728-9785-D6D9479164C9}" destId="{D7618359-10A2-42FB-BE09-AF9431783CAC}" srcOrd="2" destOrd="0" presId="urn:microsoft.com/office/officeart/2008/layout/NameandTitleOrganizationalChart"/>
    <dgm:cxn modelId="{06CA29AD-2302-407F-9FA5-960265A418F5}" type="presParOf" srcId="{2FAEECF5-D882-4C1B-B5E3-D64DB924856B}" destId="{D6FA8F4F-E125-4528-A45F-CA836B12C049}" srcOrd="1" destOrd="0" presId="urn:microsoft.com/office/officeart/2008/layout/NameandTitleOrganizationalChart"/>
    <dgm:cxn modelId="{E1F2A0FB-7F49-4F93-804C-5CDDAD0FFE7B}" type="presParOf" srcId="{D6FA8F4F-E125-4528-A45F-CA836B12C049}" destId="{EEA5A205-6ABC-4600-A7E0-DDE609460F14}" srcOrd="0" destOrd="0" presId="urn:microsoft.com/office/officeart/2008/layout/NameandTitleOrganizationalChart"/>
    <dgm:cxn modelId="{F9453493-8AD4-4ACA-A728-416D817824AC}" type="presParOf" srcId="{D6FA8F4F-E125-4528-A45F-CA836B12C049}" destId="{3C87CCFF-D6D0-42B0-B8F8-2A4520E53A46}" srcOrd="1" destOrd="0" presId="urn:microsoft.com/office/officeart/2008/layout/NameandTitleOrganizationalChart"/>
    <dgm:cxn modelId="{D9463881-F8FA-44F7-848F-19202941BFAC}" type="presParOf" srcId="{3C87CCFF-D6D0-42B0-B8F8-2A4520E53A46}" destId="{8D19074C-3DF2-441D-91BA-18E0C9B90A73}" srcOrd="0" destOrd="0" presId="urn:microsoft.com/office/officeart/2008/layout/NameandTitleOrganizationalChart"/>
    <dgm:cxn modelId="{E17DDCA6-5878-4A13-A218-8FC4F36E0FAF}" type="presParOf" srcId="{8D19074C-3DF2-441D-91BA-18E0C9B90A73}" destId="{F65AE1E1-1C50-4FA2-9047-D46ED532BB08}" srcOrd="0" destOrd="0" presId="urn:microsoft.com/office/officeart/2008/layout/NameandTitleOrganizationalChart"/>
    <dgm:cxn modelId="{37D757A1-8BD5-4FF9-9223-0AC878F23C9E}" type="presParOf" srcId="{8D19074C-3DF2-441D-91BA-18E0C9B90A73}" destId="{E66EA74F-5E91-4CCC-AE0A-00CAE8F82FE3}" srcOrd="1" destOrd="0" presId="urn:microsoft.com/office/officeart/2008/layout/NameandTitleOrganizationalChart"/>
    <dgm:cxn modelId="{7FFDC385-592E-464F-872C-1E2E132A90C2}" type="presParOf" srcId="{8D19074C-3DF2-441D-91BA-18E0C9B90A73}" destId="{8168CA36-1632-41DF-B7F3-EBD6B3B73D55}" srcOrd="2" destOrd="0" presId="urn:microsoft.com/office/officeart/2008/layout/NameandTitleOrganizationalChart"/>
    <dgm:cxn modelId="{299A598C-138C-48C4-B147-0E50C6ABC942}" type="presParOf" srcId="{3C87CCFF-D6D0-42B0-B8F8-2A4520E53A46}" destId="{D1FBF1A7-F43C-4BC1-98CA-E828FED8F51C}" srcOrd="1" destOrd="0" presId="urn:microsoft.com/office/officeart/2008/layout/NameandTitleOrganizationalChart"/>
    <dgm:cxn modelId="{C0385078-A28E-4C31-867E-0328AA23AB01}" type="presParOf" srcId="{3C87CCFF-D6D0-42B0-B8F8-2A4520E53A46}" destId="{3DE8379A-AC29-4DDA-9A8B-30B5A1970E5C}" srcOrd="2" destOrd="0" presId="urn:microsoft.com/office/officeart/2008/layout/NameandTitleOrganizationalChart"/>
    <dgm:cxn modelId="{7D4F881D-1223-4824-B7ED-A8F2D9E1D646}" type="presParOf" srcId="{D6FA8F4F-E125-4528-A45F-CA836B12C049}" destId="{9B761B9D-A60A-47C6-898F-874A69F99ADA}" srcOrd="2" destOrd="0" presId="urn:microsoft.com/office/officeart/2008/layout/NameandTitleOrganizationalChart"/>
    <dgm:cxn modelId="{4B4B769A-4915-46AF-A831-3D1CF66DCD71}" type="presParOf" srcId="{D6FA8F4F-E125-4528-A45F-CA836B12C049}" destId="{3DF0CA53-7B11-405B-9776-26825C5871B3}" srcOrd="3" destOrd="0" presId="urn:microsoft.com/office/officeart/2008/layout/NameandTitleOrganizationalChart"/>
    <dgm:cxn modelId="{798E71A7-43E3-4912-99CD-F85C561FF06C}" type="presParOf" srcId="{3DF0CA53-7B11-405B-9776-26825C5871B3}" destId="{7857BDD0-4A7F-4256-9866-AA5A39C6B3DA}" srcOrd="0" destOrd="0" presId="urn:microsoft.com/office/officeart/2008/layout/NameandTitleOrganizationalChart"/>
    <dgm:cxn modelId="{2E4CC899-4656-4B48-A31F-6F8B4E750ABE}" type="presParOf" srcId="{7857BDD0-4A7F-4256-9866-AA5A39C6B3DA}" destId="{AB50D184-0F5D-465C-804D-5E33620F00D5}" srcOrd="0" destOrd="0" presId="urn:microsoft.com/office/officeart/2008/layout/NameandTitleOrganizationalChart"/>
    <dgm:cxn modelId="{29924F06-DAD3-4793-B589-DC9C95550284}" type="presParOf" srcId="{7857BDD0-4A7F-4256-9866-AA5A39C6B3DA}" destId="{27238A48-5011-4DD6-93B1-DF38B79293FB}" srcOrd="1" destOrd="0" presId="urn:microsoft.com/office/officeart/2008/layout/NameandTitleOrganizationalChart"/>
    <dgm:cxn modelId="{60730F7F-4530-4FF8-9499-5CFACFF9E443}" type="presParOf" srcId="{7857BDD0-4A7F-4256-9866-AA5A39C6B3DA}" destId="{7D6F3CE3-1A50-4B7E-9EA7-58458FEDCD7C}" srcOrd="2" destOrd="0" presId="urn:microsoft.com/office/officeart/2008/layout/NameandTitleOrganizationalChart"/>
    <dgm:cxn modelId="{852CF6E2-71A4-4571-ACD4-A305A3C57D38}" type="presParOf" srcId="{3DF0CA53-7B11-405B-9776-26825C5871B3}" destId="{54027BD1-5F4C-48AA-A586-E0E4269089A0}" srcOrd="1" destOrd="0" presId="urn:microsoft.com/office/officeart/2008/layout/NameandTitleOrganizationalChart"/>
    <dgm:cxn modelId="{5AE2801B-FC7C-4994-8878-C402147C2440}" type="presParOf" srcId="{3DF0CA53-7B11-405B-9776-26825C5871B3}" destId="{F3933423-FB51-470D-BAFA-31BC37B9BAF1}" srcOrd="2" destOrd="0" presId="urn:microsoft.com/office/officeart/2008/layout/NameandTitleOrganizationalChart"/>
    <dgm:cxn modelId="{7C7AAF30-D0CB-43F8-AAFE-DB31DE59B86D}" type="presParOf" srcId="{D6FA8F4F-E125-4528-A45F-CA836B12C049}" destId="{35AE0A7E-B625-4371-B801-E5211FF905D5}" srcOrd="4" destOrd="0" presId="urn:microsoft.com/office/officeart/2008/layout/NameandTitleOrganizationalChart"/>
    <dgm:cxn modelId="{18280EA0-19B2-4611-AF86-2B7277B6A294}" type="presParOf" srcId="{D6FA8F4F-E125-4528-A45F-CA836B12C049}" destId="{16AE773D-24AE-4D0C-BE04-52C1517A8677}" srcOrd="5" destOrd="0" presId="urn:microsoft.com/office/officeart/2008/layout/NameandTitleOrganizationalChart"/>
    <dgm:cxn modelId="{75431902-AE37-4FDB-9B95-4E5F24C16E58}" type="presParOf" srcId="{16AE773D-24AE-4D0C-BE04-52C1517A8677}" destId="{BD40304D-5941-441D-B09F-0EE8B75B074E}" srcOrd="0" destOrd="0" presId="urn:microsoft.com/office/officeart/2008/layout/NameandTitleOrganizationalChart"/>
    <dgm:cxn modelId="{BD547891-AC2D-4757-B830-7F1D0474BEA2}" type="presParOf" srcId="{BD40304D-5941-441D-B09F-0EE8B75B074E}" destId="{6F0335F9-531C-44FE-A9E4-09D59D3F8B56}" srcOrd="0" destOrd="0" presId="urn:microsoft.com/office/officeart/2008/layout/NameandTitleOrganizationalChart"/>
    <dgm:cxn modelId="{A35965BA-6785-4436-8C34-C5EC5406F534}" type="presParOf" srcId="{BD40304D-5941-441D-B09F-0EE8B75B074E}" destId="{29D9245B-528D-441E-B9C3-80AC1E06BA1E}" srcOrd="1" destOrd="0" presId="urn:microsoft.com/office/officeart/2008/layout/NameandTitleOrganizationalChart"/>
    <dgm:cxn modelId="{AA60E287-8932-489B-8B85-EBEFA929ACB0}" type="presParOf" srcId="{BD40304D-5941-441D-B09F-0EE8B75B074E}" destId="{E7EEBF4D-6555-42A1-9C48-FCACF16DEF4B}" srcOrd="2" destOrd="0" presId="urn:microsoft.com/office/officeart/2008/layout/NameandTitleOrganizationalChart"/>
    <dgm:cxn modelId="{FB8A166C-D709-4227-9FA8-37E9284FF62C}" type="presParOf" srcId="{16AE773D-24AE-4D0C-BE04-52C1517A8677}" destId="{CDE7EC68-F47C-48DF-80C2-56F280B3A60D}" srcOrd="1" destOrd="0" presId="urn:microsoft.com/office/officeart/2008/layout/NameandTitleOrganizationalChart"/>
    <dgm:cxn modelId="{4152CFA2-2825-41CD-9253-7C00A6577DED}" type="presParOf" srcId="{16AE773D-24AE-4D0C-BE04-52C1517A8677}" destId="{6537323F-5609-4609-BE16-E78215148A4C}" srcOrd="2" destOrd="0" presId="urn:microsoft.com/office/officeart/2008/layout/NameandTitleOrganizationalChart"/>
    <dgm:cxn modelId="{FC353B83-C5F6-40E9-A061-FA405914D69E}" type="presParOf" srcId="{D6FA8F4F-E125-4528-A45F-CA836B12C049}" destId="{36A2B243-D828-416C-976C-027EBF08115B}" srcOrd="6" destOrd="0" presId="urn:microsoft.com/office/officeart/2008/layout/NameandTitleOrganizationalChart"/>
    <dgm:cxn modelId="{BBCA0D0E-27F1-4CC7-B5E3-4C484521FD14}" type="presParOf" srcId="{D6FA8F4F-E125-4528-A45F-CA836B12C049}" destId="{BA43A7E7-933A-42AC-B93D-F538A0ABEE75}" srcOrd="7" destOrd="0" presId="urn:microsoft.com/office/officeart/2008/layout/NameandTitleOrganizationalChart"/>
    <dgm:cxn modelId="{14F40B4A-7DD1-4E78-A86E-03A025FAFAF8}" type="presParOf" srcId="{BA43A7E7-933A-42AC-B93D-F538A0ABEE75}" destId="{93B3637C-B4CD-4FC3-9BA0-C62FAB537A32}" srcOrd="0" destOrd="0" presId="urn:microsoft.com/office/officeart/2008/layout/NameandTitleOrganizationalChart"/>
    <dgm:cxn modelId="{AEF45FE4-3246-4778-A392-4575E3E92A74}" type="presParOf" srcId="{93B3637C-B4CD-4FC3-9BA0-C62FAB537A32}" destId="{2945BBFD-3273-4D06-B93E-14C9D6453BC7}" srcOrd="0" destOrd="0" presId="urn:microsoft.com/office/officeart/2008/layout/NameandTitleOrganizationalChart"/>
    <dgm:cxn modelId="{365A5E72-E0B9-44E9-B128-DA1609F6A339}" type="presParOf" srcId="{93B3637C-B4CD-4FC3-9BA0-C62FAB537A32}" destId="{F46C7155-6E04-43D8-920B-F6CC80543323}" srcOrd="1" destOrd="0" presId="urn:microsoft.com/office/officeart/2008/layout/NameandTitleOrganizationalChart"/>
    <dgm:cxn modelId="{40B81D6E-00BA-4A75-AF5F-88C39A04D5C7}" type="presParOf" srcId="{93B3637C-B4CD-4FC3-9BA0-C62FAB537A32}" destId="{5EF7709A-C467-4B44-9A67-1EB7A6ED6C46}" srcOrd="2" destOrd="0" presId="urn:microsoft.com/office/officeart/2008/layout/NameandTitleOrganizationalChart"/>
    <dgm:cxn modelId="{2CE101F3-623C-4F75-BD4A-84721699422F}" type="presParOf" srcId="{BA43A7E7-933A-42AC-B93D-F538A0ABEE75}" destId="{9314ADE6-CD17-4D75-8801-0A847556A4A9}" srcOrd="1" destOrd="0" presId="urn:microsoft.com/office/officeart/2008/layout/NameandTitleOrganizationalChart"/>
    <dgm:cxn modelId="{58575B02-BD3D-45AE-A772-29FE8721EE21}" type="presParOf" srcId="{BA43A7E7-933A-42AC-B93D-F538A0ABEE75}" destId="{AFD785CF-CEEA-45F6-A8A1-FC8116708013}" srcOrd="2" destOrd="0" presId="urn:microsoft.com/office/officeart/2008/layout/NameandTitleOrganizationalChart"/>
    <dgm:cxn modelId="{1831F8A7-CA36-465F-A880-3B0E653926A1}" type="presParOf" srcId="{2FAEECF5-D882-4C1B-B5E3-D64DB924856B}" destId="{7ECCAE8C-9DDC-4BD1-89E6-66F995E88DF9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A2B243-D828-416C-976C-027EBF08115B}">
      <dsp:nvSpPr>
        <dsp:cNvPr id="0" name=""/>
        <dsp:cNvSpPr/>
      </dsp:nvSpPr>
      <dsp:spPr>
        <a:xfrm>
          <a:off x="5360437" y="1591759"/>
          <a:ext cx="3891772" cy="8607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4439"/>
              </a:lnTo>
              <a:lnTo>
                <a:pt x="3891772" y="624439"/>
              </a:lnTo>
              <a:lnTo>
                <a:pt x="3891772" y="8607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AE0A7E-B625-4371-B801-E5211FF905D5}">
      <dsp:nvSpPr>
        <dsp:cNvPr id="0" name=""/>
        <dsp:cNvSpPr/>
      </dsp:nvSpPr>
      <dsp:spPr>
        <a:xfrm>
          <a:off x="5360437" y="1591759"/>
          <a:ext cx="1267036" cy="8607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4439"/>
              </a:lnTo>
              <a:lnTo>
                <a:pt x="1267036" y="624439"/>
              </a:lnTo>
              <a:lnTo>
                <a:pt x="1267036" y="8607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761B9D-A60A-47C6-898F-874A69F99ADA}">
      <dsp:nvSpPr>
        <dsp:cNvPr id="0" name=""/>
        <dsp:cNvSpPr/>
      </dsp:nvSpPr>
      <dsp:spPr>
        <a:xfrm>
          <a:off x="3924045" y="1591759"/>
          <a:ext cx="1436391" cy="903627"/>
        </a:xfrm>
        <a:custGeom>
          <a:avLst/>
          <a:gdLst/>
          <a:ahLst/>
          <a:cxnLst/>
          <a:rect l="0" t="0" r="0" b="0"/>
          <a:pathLst>
            <a:path>
              <a:moveTo>
                <a:pt x="1436391" y="0"/>
              </a:moveTo>
              <a:lnTo>
                <a:pt x="1436391" y="667276"/>
              </a:lnTo>
              <a:lnTo>
                <a:pt x="0" y="667276"/>
              </a:lnTo>
              <a:lnTo>
                <a:pt x="0" y="90362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A5A205-6ABC-4600-A7E0-DDE609460F14}">
      <dsp:nvSpPr>
        <dsp:cNvPr id="0" name=""/>
        <dsp:cNvSpPr/>
      </dsp:nvSpPr>
      <dsp:spPr>
        <a:xfrm>
          <a:off x="1088339" y="1591759"/>
          <a:ext cx="4272097" cy="860790"/>
        </a:xfrm>
        <a:custGeom>
          <a:avLst/>
          <a:gdLst/>
          <a:ahLst/>
          <a:cxnLst/>
          <a:rect l="0" t="0" r="0" b="0"/>
          <a:pathLst>
            <a:path>
              <a:moveTo>
                <a:pt x="4272097" y="0"/>
              </a:moveTo>
              <a:lnTo>
                <a:pt x="4272097" y="624439"/>
              </a:lnTo>
              <a:lnTo>
                <a:pt x="0" y="624439"/>
              </a:lnTo>
              <a:lnTo>
                <a:pt x="0" y="8607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BE5CE5-BB38-40AC-AA6A-DCDC3B0FBD03}">
      <dsp:nvSpPr>
        <dsp:cNvPr id="0" name=""/>
        <dsp:cNvSpPr/>
      </dsp:nvSpPr>
      <dsp:spPr>
        <a:xfrm>
          <a:off x="3936534" y="578825"/>
          <a:ext cx="2847805" cy="101293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142936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400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1 397,0</a:t>
          </a:r>
          <a:endParaRPr lang="uk-UA" sz="5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3936534" y="578825"/>
        <a:ext cx="2847805" cy="1012934"/>
      </dsp:txXfrm>
    </dsp:sp>
    <dsp:sp modelId="{44F17EA0-F242-4E6C-B4B0-01EC89E87D6B}">
      <dsp:nvSpPr>
        <dsp:cNvPr id="0" name=""/>
        <dsp:cNvSpPr/>
      </dsp:nvSpPr>
      <dsp:spPr>
        <a:xfrm>
          <a:off x="4773518" y="1597346"/>
          <a:ext cx="1760754" cy="43766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rPr>
            <a:t>ВСЬОГО</a:t>
          </a:r>
          <a:endParaRPr lang="uk-UA" sz="2000" kern="1200" dirty="0"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4773518" y="1597346"/>
        <a:ext cx="1760754" cy="437665"/>
      </dsp:txXfrm>
    </dsp:sp>
    <dsp:sp modelId="{F65AE1E1-1C50-4FA2-9047-D46ED532BB08}">
      <dsp:nvSpPr>
        <dsp:cNvPr id="0" name=""/>
        <dsp:cNvSpPr/>
      </dsp:nvSpPr>
      <dsp:spPr>
        <a:xfrm>
          <a:off x="110142" y="2452550"/>
          <a:ext cx="1956394" cy="101293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14293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667,4</a:t>
          </a:r>
          <a:endParaRPr lang="uk-UA" sz="38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110142" y="2452550"/>
        <a:ext cx="1956394" cy="1012934"/>
      </dsp:txXfrm>
    </dsp:sp>
    <dsp:sp modelId="{E66EA74F-5E91-4CCC-AE0A-00CAE8F82FE3}">
      <dsp:nvSpPr>
        <dsp:cNvPr id="0" name=""/>
        <dsp:cNvSpPr/>
      </dsp:nvSpPr>
      <dsp:spPr>
        <a:xfrm>
          <a:off x="425286" y="3253591"/>
          <a:ext cx="1913024" cy="66021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 РОЗВИТКУ (власний ресурс)</a:t>
          </a:r>
          <a:endParaRPr lang="uk-UA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5286" y="3253591"/>
        <a:ext cx="1913024" cy="660213"/>
      </dsp:txXfrm>
    </dsp:sp>
    <dsp:sp modelId="{AB50D184-0F5D-465C-804D-5E33620F00D5}">
      <dsp:nvSpPr>
        <dsp:cNvPr id="0" name=""/>
        <dsp:cNvSpPr/>
      </dsp:nvSpPr>
      <dsp:spPr>
        <a:xfrm>
          <a:off x="2945848" y="2495387"/>
          <a:ext cx="1956394" cy="101293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142936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295,7</a:t>
          </a:r>
          <a:endParaRPr lang="uk-UA" sz="4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2945848" y="2495387"/>
        <a:ext cx="1956394" cy="1012934"/>
      </dsp:txXfrm>
    </dsp:sp>
    <dsp:sp modelId="{27238A48-5011-4DD6-93B1-DF38B79293FB}">
      <dsp:nvSpPr>
        <dsp:cNvPr id="0" name=""/>
        <dsp:cNvSpPr/>
      </dsp:nvSpPr>
      <dsp:spPr>
        <a:xfrm>
          <a:off x="3122037" y="3263548"/>
          <a:ext cx="2187808" cy="6761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ЦІЛЬОВІ КОШТИ БЮДЖЕТНИХ </a:t>
          </a:r>
          <a:r>
            <a:rPr lang="uk-UA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УСТАНОВ ТА ЦІЛЬОВИХ ФОНДІВ</a:t>
          </a:r>
          <a:endParaRPr lang="uk-UA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22037" y="3263548"/>
        <a:ext cx="2187808" cy="676103"/>
      </dsp:txXfrm>
    </dsp:sp>
    <dsp:sp modelId="{6F0335F9-531C-44FE-A9E4-09D59D3F8B56}">
      <dsp:nvSpPr>
        <dsp:cNvPr id="0" name=""/>
        <dsp:cNvSpPr/>
      </dsp:nvSpPr>
      <dsp:spPr>
        <a:xfrm>
          <a:off x="5649276" y="2452550"/>
          <a:ext cx="1956394" cy="101293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142936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338,5</a:t>
          </a:r>
          <a:endParaRPr lang="uk-UA" sz="4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5649276" y="2452550"/>
        <a:ext cx="1956394" cy="1012934"/>
      </dsp:txXfrm>
    </dsp:sp>
    <dsp:sp modelId="{29D9245B-528D-441E-B9C3-80AC1E06BA1E}">
      <dsp:nvSpPr>
        <dsp:cNvPr id="0" name=""/>
        <dsp:cNvSpPr/>
      </dsp:nvSpPr>
      <dsp:spPr>
        <a:xfrm rot="10800000">
          <a:off x="8647422" y="3332134"/>
          <a:ext cx="1760754" cy="6628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47422" y="3332134"/>
        <a:ext cx="1760754" cy="662853"/>
      </dsp:txXfrm>
    </dsp:sp>
    <dsp:sp modelId="{2945BBFD-3273-4D06-B93E-14C9D6453BC7}">
      <dsp:nvSpPr>
        <dsp:cNvPr id="0" name=""/>
        <dsp:cNvSpPr/>
      </dsp:nvSpPr>
      <dsp:spPr>
        <a:xfrm>
          <a:off x="8274012" y="2452550"/>
          <a:ext cx="1956394" cy="101293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142936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95,4</a:t>
          </a:r>
          <a:endParaRPr lang="uk-UA" sz="4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8274012" y="2452550"/>
        <a:ext cx="1956394" cy="1012934"/>
      </dsp:txXfrm>
    </dsp:sp>
    <dsp:sp modelId="{F46C7155-6E04-43D8-920B-F6CC80543323}">
      <dsp:nvSpPr>
        <dsp:cNvPr id="0" name=""/>
        <dsp:cNvSpPr/>
      </dsp:nvSpPr>
      <dsp:spPr>
        <a:xfrm>
          <a:off x="5944837" y="3275180"/>
          <a:ext cx="2130125" cy="66779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КОШТИ </a:t>
          </a:r>
          <a:r>
            <a:rPr lang="uk-UA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ДЕРЖАВНОГО</a:t>
          </a:r>
        </a:p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ТА ОБЛАСНОГО БЮДЖЕТІВ</a:t>
          </a:r>
          <a:endParaRPr lang="uk-UA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44837" y="3275180"/>
        <a:ext cx="2130125" cy="6677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1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73AF5-EFB1-4FD0-9AFD-4479219C7A6C}" type="datetimeFigureOut">
              <a:rPr lang="uk-UA" smtClean="0"/>
              <a:t>17.02.2025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71014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1014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A1346-D149-497F-ABF4-5A71F60392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2792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18831" cy="495029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15374" y="2"/>
            <a:ext cx="2918831" cy="495029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FBF03646-71CD-4A9A-8F8B-21BD5E94C2DF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1900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3577" y="4748166"/>
            <a:ext cx="5388610" cy="3884861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1" y="9371287"/>
            <a:ext cx="2918831" cy="49502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15374" y="9371287"/>
            <a:ext cx="2918831" cy="49502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952225EB-D613-4E46-857E-3A7C61EB5D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14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25EB-D613-4E46-857E-3A7C61EB5DD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078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headEnd/>
            <a:tailEnd/>
          </a:ln>
        </p:spPr>
      </p:sp>
      <p:sp>
        <p:nvSpPr>
          <p:cNvPr id="15363" name="Заметки 2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altLang="uk-UA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23E0A69A-BD5D-4AA1-8448-6CD2D15D2600}" type="slidenum">
              <a:rPr lang="ru-RU" sz="1200">
                <a:solidFill>
                  <a:prstClr val="black"/>
                </a:solidFill>
                <a:latin typeface="Calibri" panose="020F0502020204030204"/>
                <a:cs typeface="+mn-cs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4641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headEnd/>
            <a:tailEnd/>
          </a:ln>
        </p:spPr>
      </p:sp>
      <p:sp>
        <p:nvSpPr>
          <p:cNvPr id="19459" name="Заметки 2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902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25EB-D613-4E46-857E-3A7C61EB5DD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792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25EB-D613-4E46-857E-3A7C61EB5DD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44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6AB57-DF07-19F8-2AA5-870A1B86EA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E73370A8-7586-A6C0-F665-4DD93D581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A462C6D-0E85-A818-2023-15CCA97BF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2209817-55DC-9E5D-3FA9-CA0DFC2FA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1C0667C-EBBC-2A34-7A62-E160C380F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819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65693D-6D81-CBF8-1EEA-9A286E7EC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F2E7563F-5B46-E393-C685-7325DA2983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9D45DAB-C419-A4AC-7248-5E9A5CBC8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3483B6C-4B11-17C2-E2C8-5404B6117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36E78CC-F89E-36AC-FE3C-A77226095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80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13522A78-017B-8499-E7EF-FF01473DF1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CFA63F70-CC8E-DCAA-5D64-EEEAE25C6A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7954A0A-4918-1D0D-99CF-A93E0BD94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DDD5E6F-1C23-577B-6F70-FD4195B1E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F8CE986-EFE7-B4C8-3992-EF8A43714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989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0"/>
          <p:cNvSpPr txBox="1">
            <a:spLocks noGrp="1"/>
          </p:cNvSpPr>
          <p:nvPr>
            <p:ph type="title"/>
          </p:nvPr>
        </p:nvSpPr>
        <p:spPr>
          <a:xfrm>
            <a:off x="2565200" y="796567"/>
            <a:ext cx="7061600" cy="13404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769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C473FE-4B3A-D047-E2E7-62559C8C1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9BC3260-8C9F-C299-0367-2C9B28004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E1D8F93-AEC5-2890-586A-F183377AD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D386BE1-4617-2A4A-EE4B-AA39C0D98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1179948-3626-C8AB-CED3-643D51BD1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767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4EFCD3-30EF-A61C-7BF2-EF447A4B7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C965E5D-C579-7C88-6E62-5E32FA233A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24CAE49-AD0C-079C-8EDC-521F322B6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83F5968-D4D5-BE47-1AA4-94D5ED118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B1B068B-5EEC-29BA-6D90-C31AAFC92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140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B37A75-C3AD-5D6A-1012-2FC0959DF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67E52EB-480B-CFD7-1927-53BE7461E8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8869690E-F454-8E88-89FF-9A4DA0EEB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CDAE66E-44D5-4479-DFF7-D9FCB2928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CCE0CCF-FF51-8AC1-A11F-995E3051C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C9FE968-DE02-9177-E590-1CB1DBE8F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890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3F407C-951D-ADC2-68EF-2551F8D9C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F86DA29-8AB0-A367-700A-3FCCCB01D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E63D1F5D-3E9A-2AFF-C263-9CDD620C1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71B5AB39-CA20-2BE1-22D2-86E693F0E4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CEC48D66-7E72-A3B6-544E-0BF2A1F76A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B4BEA18-21EB-59BE-73E8-9A99CC758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A5319C55-A25D-FD9B-3F61-EE08951DD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92AD1556-1202-9A58-EE81-14D2036D7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513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02D6C2-90A4-D7C0-FB18-7E9C13228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CF268AE5-2D42-0D67-28D3-81666062E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A0064FF1-3B78-108A-AA35-A1963225D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D572B3BE-6B5D-CB6C-4509-45F3D7BB0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142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50943F2E-4D5B-C564-2C8F-B28C699BE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0D5EF3E5-D304-1B3A-AD10-A371861BA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BCDEF1EB-98DB-D071-1BD9-6053F1799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129285-91BC-8897-1014-57A170F2B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0740A44-9679-9926-F191-09132FFBA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2E024FBC-37C6-303D-12C6-EB41FDF7D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D3816E69-53DA-CC66-FEEC-6E8F017D2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A78EA4D-F4D3-DCF4-7F4C-D83DF03C3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1D993E4-9A94-4B63-5284-113579CFD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469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9C615E-BED9-8F63-4B23-DE62D7618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7BCC950B-7FAC-B11F-CA32-E32AF4A25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2383AB0-ADE5-7CE3-A0D4-38D9E06B69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C37FBC0-27F7-2C20-11DC-FD2D0C244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F3EE38A-E3FC-8A8D-3FDA-2E6B80580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85377D7-C71F-A314-3B4B-F60D10383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196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65ECF8AC-EBCD-FD70-9C50-B6FF32D39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483F1BF-C4D5-E806-BBA8-AA358F211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017DF83-0E23-93AF-2708-E2141238B9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9D799-C5A0-445E-86BA-65B8CEB1010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0138647-A556-FD88-CF38-144B666F2A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56C5C01-58E2-3DF4-2F48-5F909A0F0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49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mailto:fin@zt-rada.gov.ua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Borys\Desktop\Листівка\трава.tif">
            <a:extLst>
              <a:ext uri="{FF2B5EF4-FFF2-40B4-BE49-F238E27FC236}">
                <a16:creationId xmlns:a16="http://schemas.microsoft.com/office/drawing/2014/main" id="{A0B153DB-C8D3-6B2E-7569-42D9F4AC7F08}"/>
              </a:ext>
            </a:extLst>
          </p:cNvPr>
          <p:cNvPicPr>
            <a:picLocks noChangeArrowheads="1"/>
          </p:cNvPicPr>
          <p:nvPr/>
        </p:nvPicPr>
        <p:blipFill>
          <a:blip r:embed="rId3" cstate="print"/>
          <a:srcRect l="14650" t="34989" r="10575" b="50000"/>
          <a:stretch>
            <a:fillRect/>
          </a:stretch>
        </p:blipFill>
        <p:spPr bwMode="auto">
          <a:xfrm>
            <a:off x="0" y="5710409"/>
            <a:ext cx="12192000" cy="1147591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0AE71F-BA0B-00AD-8179-F3DA6B2CBD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t="1221"/>
          <a:stretch/>
        </p:blipFill>
        <p:spPr bwMode="auto">
          <a:xfrm>
            <a:off x="1330036" y="96776"/>
            <a:ext cx="10257906" cy="4181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CE9D66-6E49-B913-190E-6439E2E1946D}"/>
              </a:ext>
            </a:extLst>
          </p:cNvPr>
          <p:cNvSpPr txBox="1"/>
          <p:nvPr/>
        </p:nvSpPr>
        <p:spPr>
          <a:xfrm>
            <a:off x="904973" y="4350707"/>
            <a:ext cx="1068296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37160" algn="ctr" defTabSz="912813" eaLnBrk="1" fontAlgn="auto" hangingPunct="1">
              <a:lnSpc>
                <a:spcPts val="4000"/>
              </a:lnSpc>
              <a:spcAft>
                <a:spcPts val="0"/>
              </a:spcAft>
              <a:buFontTx/>
              <a:buNone/>
              <a:defRPr/>
            </a:pPr>
            <a:r>
              <a:rPr lang="uk-UA" sz="2800" b="1" dirty="0" smtClean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>ЗВІТ про виконання бюджету </a:t>
            </a:r>
            <a: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/>
            </a:r>
            <a:b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</a:br>
            <a:r>
              <a:rPr lang="uk-UA" sz="3000" b="1" dirty="0">
                <a:latin typeface="Arial" panose="020B0604020202020204" pitchFamily="34" charset="0"/>
                <a:ea typeface="Malgun Gothic" pitchFamily="34" charset="-127"/>
                <a:cs typeface="Arial" panose="020B0604020202020204" pitchFamily="34" charset="0"/>
              </a:rPr>
              <a:t>ЖИТОМИРСЬКОЇ МІСЬКОЇ ТЕРИТОРІАЛЬНОЇ ГРОМАДИ</a:t>
            </a:r>
            <a: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/>
            </a:r>
            <a:b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</a:br>
            <a:r>
              <a:rPr lang="uk-UA" sz="2800" b="1" dirty="0" smtClean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>за</a:t>
            </a:r>
            <a:r>
              <a:rPr lang="uk-UA" sz="3400" b="1" dirty="0" smtClean="0">
                <a:latin typeface="Arial" panose="020B0604020202020204" pitchFamily="34" charset="0"/>
                <a:ea typeface="Malgun Gothic" pitchFamily="34" charset="-127"/>
                <a:cs typeface="Arial" panose="020B0604020202020204" pitchFamily="34" charset="0"/>
              </a:rPr>
              <a:t> 2024 рік</a:t>
            </a:r>
            <a:endParaRPr lang="uk-UA" sz="3400" b="1" i="1" u="sng" dirty="0">
              <a:latin typeface="Arial" panose="020B0604020202020204" pitchFamily="34" charset="0"/>
              <a:ea typeface="Malgun Gothic" pitchFamily="34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85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0A3992B5-A068-6282-3DD5-9C2E4F1661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3160232"/>
              </p:ext>
            </p:extLst>
          </p:nvPr>
        </p:nvGraphicFramePr>
        <p:xfrm>
          <a:off x="942284" y="1022464"/>
          <a:ext cx="10720874" cy="4551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826844" y="874878"/>
            <a:ext cx="95545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B4DC567-DBAB-402E-3AE1-09A00FE9D9F8}"/>
              </a:ext>
            </a:extLst>
          </p:cNvPr>
          <p:cNvSpPr txBox="1"/>
          <p:nvPr/>
        </p:nvSpPr>
        <p:spPr>
          <a:xfrm>
            <a:off x="435787" y="316940"/>
            <a:ext cx="110179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uk-UA" sz="4200" dirty="0" smtClean="0">
                <a:latin typeface="Arial Black" panose="020B0A04020102020204" pitchFamily="34" charset="0"/>
                <a:cs typeface="Mongolian Baiti" panose="03000500000000000000" pitchFamily="66" charset="0"/>
              </a:rPr>
              <a:t>ВИДАТКИ СПЕЦІАЛЬНОГО ФОНДУ</a:t>
            </a:r>
            <a:endParaRPr lang="uk-UA" sz="4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5784DA-C14D-E63D-EF6A-45A18CCF9812}"/>
              </a:ext>
            </a:extLst>
          </p:cNvPr>
          <p:cNvSpPr txBox="1"/>
          <p:nvPr/>
        </p:nvSpPr>
        <p:spPr>
          <a:xfrm>
            <a:off x="9792386" y="1412628"/>
            <a:ext cx="12266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 грн</a:t>
            </a:r>
            <a:endParaRPr lang="uk-UA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024265"/>
              </p:ext>
            </p:extLst>
          </p:nvPr>
        </p:nvGraphicFramePr>
        <p:xfrm>
          <a:off x="698500" y="5960282"/>
          <a:ext cx="10594811" cy="609600"/>
        </p:xfrm>
        <a:graphic>
          <a:graphicData uri="http://schemas.openxmlformats.org/drawingml/2006/table">
            <a:tbl>
              <a:tblPr/>
              <a:tblGrid>
                <a:gridCol w="105948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9600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en-US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виконання річного показника бюджету розвитку – 75,3 </a:t>
                      </a:r>
                      <a:r>
                        <a:rPr kumimoji="0" lang="uk-UA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%</a:t>
                      </a:r>
                      <a:endParaRPr kumimoji="0" lang="en-US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121920" marR="121920" marT="60960" marB="60960" horzOverflow="overflow">
                    <a:lnL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758792" y="4282871"/>
            <a:ext cx="1745672" cy="689956"/>
          </a:xfrm>
          <a:prstGeom prst="rect">
            <a:avLst/>
          </a:prstGeom>
          <a:solidFill>
            <a:schemeClr val="bg1"/>
          </a:solidFill>
          <a:ln>
            <a:solidFill>
              <a:srgbClr val="1E6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КОШТИ МІЖНАРОДНИХ ОРГАНІЗАЦІЙ</a:t>
            </a:r>
            <a:endParaRPr lang="uk-UA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93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80253" y="1241927"/>
            <a:ext cx="98074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uk-UA" sz="4400" b="1" dirty="0">
                <a:solidFill>
                  <a:schemeClr val="tx2"/>
                </a:solidFill>
                <a:cs typeface="Arial" charset="0"/>
              </a:rPr>
              <a:t>Упродовж  </a:t>
            </a:r>
            <a:r>
              <a:rPr lang="uk-UA" sz="4400" b="1" dirty="0" smtClean="0">
                <a:solidFill>
                  <a:schemeClr val="tx2"/>
                </a:solidFill>
                <a:cs typeface="Arial" charset="0"/>
              </a:rPr>
              <a:t>2024 </a:t>
            </a:r>
            <a:r>
              <a:rPr lang="uk-UA" sz="4400" b="1" dirty="0">
                <a:solidFill>
                  <a:schemeClr val="tx2"/>
                </a:solidFill>
                <a:cs typeface="Arial" charset="0"/>
              </a:rPr>
              <a:t>року забезпечено </a:t>
            </a:r>
          </a:p>
          <a:p>
            <a:pPr algn="ctr" eaLnBrk="1" hangingPunct="1">
              <a:defRPr/>
            </a:pPr>
            <a:r>
              <a:rPr lang="uk-UA" sz="44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своєчасну та в повному обсязі </a:t>
            </a:r>
          </a:p>
          <a:p>
            <a:pPr algn="ctr" eaLnBrk="1" hangingPunct="1">
              <a:defRPr/>
            </a:pPr>
            <a:r>
              <a:rPr lang="uk-UA" sz="4400" b="1" dirty="0">
                <a:solidFill>
                  <a:schemeClr val="tx2"/>
                </a:solidFill>
                <a:cs typeface="Arial" charset="0"/>
              </a:rPr>
              <a:t>виплату заробітної плати працівникам бюджетної сфери, </a:t>
            </a:r>
          </a:p>
          <a:p>
            <a:pPr algn="ctr" eaLnBrk="1" hangingPunct="1">
              <a:defRPr/>
            </a:pPr>
            <a:r>
              <a:rPr lang="uk-UA" sz="4400" b="1" dirty="0">
                <a:solidFill>
                  <a:schemeClr val="tx2"/>
                </a:solidFill>
                <a:cs typeface="Arial" charset="0"/>
              </a:rPr>
              <a:t>оплату комунальних послуг та спожитих </a:t>
            </a:r>
            <a:r>
              <a:rPr lang="uk-UA" sz="4400" b="1" dirty="0" smtClean="0">
                <a:solidFill>
                  <a:schemeClr val="tx2"/>
                </a:solidFill>
                <a:cs typeface="Arial" charset="0"/>
              </a:rPr>
              <a:t>енергоносіїв</a:t>
            </a:r>
            <a:endParaRPr lang="uk-UA" sz="4400" b="1" dirty="0" smtClean="0">
              <a:solidFill>
                <a:schemeClr val="tx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42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4167" y="658186"/>
            <a:ext cx="11496502" cy="4911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uk-UA" sz="4000" b="1" u="sng" dirty="0" smtClean="0">
                <a:solidFill>
                  <a:schemeClr val="tx2"/>
                </a:solidFill>
                <a:cs typeface="Arial" charset="0"/>
              </a:rPr>
              <a:t>ВДЯЧНІСТЬ</a:t>
            </a:r>
          </a:p>
          <a:p>
            <a:pPr algn="ctr" eaLnBrk="1" hangingPunct="1">
              <a:defRPr/>
            </a:pPr>
            <a:endParaRPr lang="uk-UA" sz="2400" b="1" dirty="0" smtClean="0">
              <a:solidFill>
                <a:schemeClr val="tx2"/>
              </a:solidFill>
              <a:cs typeface="Arial" charset="0"/>
            </a:endParaRPr>
          </a:p>
          <a:p>
            <a:pPr algn="ctr">
              <a:defRPr/>
            </a:pPr>
            <a:r>
              <a:rPr lang="uk-UA" sz="4000" dirty="0" smtClean="0">
                <a:solidFill>
                  <a:schemeClr val="tx2"/>
                </a:solidFill>
              </a:rPr>
              <a:t>усім </a:t>
            </a:r>
            <a:r>
              <a:rPr lang="uk-UA" sz="4000" dirty="0">
                <a:solidFill>
                  <a:schemeClr val="tx2"/>
                </a:solidFill>
              </a:rPr>
              <a:t>суб’єктам господарювання за уміння поєднувати розвиток підприємства і власного бізнесу, та за підтримку економіки держави, які виконують свій податковий обов’язок та продовжують у цих складних умовах наповнювати бюджет громади</a:t>
            </a:r>
            <a:endParaRPr lang="uk-UA" sz="4000" b="1" dirty="0">
              <a:solidFill>
                <a:schemeClr val="tx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41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Borys\Desktop\Листівка\трава.tif">
            <a:extLst>
              <a:ext uri="{FF2B5EF4-FFF2-40B4-BE49-F238E27FC236}">
                <a16:creationId xmlns:a16="http://schemas.microsoft.com/office/drawing/2014/main" id="{425923B6-795F-F4E4-3470-A702BC36F3F7}"/>
              </a:ext>
            </a:extLst>
          </p:cNvPr>
          <p:cNvPicPr>
            <a:picLocks noChangeArrowheads="1"/>
          </p:cNvPicPr>
          <p:nvPr/>
        </p:nvPicPr>
        <p:blipFill>
          <a:blip r:embed="rId3" cstate="print"/>
          <a:srcRect l="14650" t="34989" r="10575" b="50000"/>
          <a:stretch>
            <a:fillRect/>
          </a:stretch>
        </p:blipFill>
        <p:spPr bwMode="auto">
          <a:xfrm>
            <a:off x="0" y="5719664"/>
            <a:ext cx="12192000" cy="1147591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5904CC-43CC-1D57-9DB3-6BD380A76362}"/>
              </a:ext>
            </a:extLst>
          </p:cNvPr>
          <p:cNvSpPr txBox="1"/>
          <p:nvPr/>
        </p:nvSpPr>
        <p:spPr>
          <a:xfrm>
            <a:off x="499398" y="4217822"/>
            <a:ext cx="7059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dirty="0">
                <a:latin typeface="Montserrat ExtraBold" panose="00000900000000000000" pitchFamily="2" charset="-52"/>
                <a:ea typeface="Malgun Gothic" pitchFamily="34" charset="-127"/>
                <a:cs typeface="Angsana New" pitchFamily="18" charset="-34"/>
              </a:rPr>
              <a:t>ДЯКУЮ ЗА УВАГУ</a:t>
            </a:r>
          </a:p>
        </p:txBody>
      </p:sp>
      <p:pic>
        <p:nvPicPr>
          <p:cNvPr id="10" name="Picture 5">
            <a:extLst>
              <a:ext uri="{FF2B5EF4-FFF2-40B4-BE49-F238E27FC236}">
                <a16:creationId xmlns:a16="http://schemas.microsoft.com/office/drawing/2014/main" id="{6CC896C4-1552-FE9A-45CF-9CCF0EDBE7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t="1221"/>
          <a:stretch/>
        </p:blipFill>
        <p:spPr bwMode="auto">
          <a:xfrm>
            <a:off x="1" y="0"/>
            <a:ext cx="8528358" cy="42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60E91D-600E-3E8C-FA77-C598187CB3D0}"/>
              </a:ext>
            </a:extLst>
          </p:cNvPr>
          <p:cNvSpPr txBox="1"/>
          <p:nvPr/>
        </p:nvSpPr>
        <p:spPr>
          <a:xfrm>
            <a:off x="8106054" y="394981"/>
            <a:ext cx="374050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ДЕПАРТАМЕНТ БЮДЖЕТУ ТА ФІНАНСІВ ЖИТОМИРСЬКОЇ МІСЬКОЇ РАДИ</a:t>
            </a:r>
          </a:p>
          <a:p>
            <a:r>
              <a:rPr lang="ru-RU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Телефон:</a:t>
            </a:r>
            <a:r>
              <a:rPr lang="en-US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+38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0412 </a:t>
            </a:r>
            <a:r>
              <a:rPr lang="uk-UA" sz="1400" dirty="0">
                <a:latin typeface="Arial" panose="020B0604020202020204" pitchFamily="34" charset="0"/>
                <a:cs typeface="Arial" panose="020B0604020202020204" pitchFamily="34" charset="0"/>
              </a:rPr>
              <a:t>48-12-25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E-mail:</a:t>
            </a:r>
            <a:r>
              <a:rPr lang="uk-UA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b="0" i="0" dirty="0">
                <a:solidFill>
                  <a:srgbClr val="4F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fin@zt-rada.gov.ua</a:t>
            </a:r>
            <a:r>
              <a:rPr lang="uk-UA" sz="1400" b="0" i="0" dirty="0">
                <a:solidFill>
                  <a:srgbClr val="4F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sz="1400" b="0" i="0" dirty="0" smtClean="0">
              <a:solidFill>
                <a:srgbClr val="4F505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https://zt-rada.gov.ua/?pages=1842</a:t>
            </a:r>
            <a:endParaRPr lang="uk-UA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8437" y="1564533"/>
            <a:ext cx="3668507" cy="265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152" y="912284"/>
            <a:ext cx="955463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F4D6B7A-8079-2B77-0F5E-526CA40E0D12}"/>
              </a:ext>
            </a:extLst>
          </p:cNvPr>
          <p:cNvSpPr txBox="1"/>
          <p:nvPr/>
        </p:nvSpPr>
        <p:spPr>
          <a:xfrm>
            <a:off x="438152" y="423333"/>
            <a:ext cx="9554633" cy="477054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>
              <a:lnSpc>
                <a:spcPts val="3000"/>
              </a:lnSpc>
            </a:pPr>
            <a:r>
              <a:rPr lang="uk-UA" altLang="uk-UA" sz="3200" dirty="0">
                <a:latin typeface="Arial Black" panose="020B0A04020102020204" pitchFamily="34" charset="0"/>
              </a:rPr>
              <a:t>ОСНОВНІ </a:t>
            </a:r>
            <a:r>
              <a:rPr lang="uk-UA" altLang="uk-UA" sz="3200" dirty="0" smtClean="0">
                <a:latin typeface="Arial Black" panose="020B0A04020102020204" pitchFamily="34" charset="0"/>
              </a:rPr>
              <a:t>ПРІОРИТЕТИ </a:t>
            </a:r>
            <a:r>
              <a:rPr lang="uk-UA" altLang="uk-UA" sz="3200" dirty="0">
                <a:latin typeface="Arial Black" panose="020B0A04020102020204" pitchFamily="34" charset="0"/>
              </a:rPr>
              <a:t>БЮДЖЕТУ </a:t>
            </a:r>
            <a:r>
              <a:rPr lang="uk-UA" altLang="uk-UA" sz="3200" dirty="0" smtClean="0">
                <a:latin typeface="Arial Black" panose="020B0A04020102020204" pitchFamily="34" charset="0"/>
              </a:rPr>
              <a:t>2024 </a:t>
            </a:r>
            <a:endParaRPr lang="uk-UA" altLang="uk-UA" sz="3200" b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graphicFrame>
        <p:nvGraphicFramePr>
          <p:cNvPr id="14" name="Таблиця 13">
            <a:extLst>
              <a:ext uri="{FF2B5EF4-FFF2-40B4-BE49-F238E27FC236}">
                <a16:creationId xmlns:a16="http://schemas.microsoft.com/office/drawing/2014/main" id="{9CC7E1E1-8134-C363-DAAD-EC30FE1CB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420827"/>
              </p:ext>
            </p:extLst>
          </p:nvPr>
        </p:nvGraphicFramePr>
        <p:xfrm>
          <a:off x="584199" y="1231901"/>
          <a:ext cx="8667865" cy="53791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2956">
                  <a:extLst>
                    <a:ext uri="{9D8B030D-6E8A-4147-A177-3AD203B41FA5}">
                      <a16:colId xmlns:a16="http://schemas.microsoft.com/office/drawing/2014/main" val="3014162385"/>
                    </a:ext>
                  </a:extLst>
                </a:gridCol>
                <a:gridCol w="7574909">
                  <a:extLst>
                    <a:ext uri="{9D8B030D-6E8A-4147-A177-3AD203B41FA5}">
                      <a16:colId xmlns:a16="http://schemas.microsoft.com/office/drawing/2014/main" val="3191909590"/>
                    </a:ext>
                  </a:extLst>
                </a:gridCol>
              </a:tblGrid>
              <a:tr h="1403883"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endParaRPr lang="uk-UA" sz="32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000"/>
                        </a:lnSpc>
                      </a:pPr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Пріоритетне спрямування</a:t>
                      </a:r>
                      <a:r>
                        <a:rPr lang="uk-UA" sz="2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коштів бюджету громади на </a:t>
                      </a:r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підтримку </a:t>
                      </a:r>
                      <a:r>
                        <a:rPr lang="uk-UA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Збройних Сил України та заходів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безпеки</a:t>
                      </a:r>
                      <a:endParaRPr lang="uk-UA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737401"/>
                  </a:ext>
                </a:extLst>
              </a:tr>
              <a:tr h="1139000">
                <a:tc>
                  <a:txBody>
                    <a:bodyPr/>
                    <a:lstStyle/>
                    <a:p>
                      <a:pPr algn="ctr"/>
                      <a:endParaRPr lang="uk-UA" sz="19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</a:pP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Забезпечення соціальної підтримки військовослужбовців, членів їх</a:t>
                      </a:r>
                      <a:r>
                        <a:rPr lang="uk-UA" sz="24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сімей, родин загиблих під час військової агресії російської федерації проти України</a:t>
                      </a:r>
                      <a:endParaRPr lang="uk-UA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95340788"/>
                  </a:ext>
                </a:extLst>
              </a:tr>
              <a:tr h="1734986">
                <a:tc>
                  <a:txBody>
                    <a:bodyPr/>
                    <a:lstStyle/>
                    <a:p>
                      <a:pPr algn="ctr"/>
                      <a:endParaRPr lang="uk-UA" sz="1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Забезпечення своєчасного фінансування бюджетної сфери, житлово-комунального господарства, транспортної інфраструктури</a:t>
                      </a:r>
                      <a:endParaRPr lang="uk-UA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0289625"/>
                  </a:ext>
                </a:extLst>
              </a:tr>
              <a:tr h="410573">
                <a:tc>
                  <a:txBody>
                    <a:bodyPr/>
                    <a:lstStyle/>
                    <a:p>
                      <a:pPr algn="ctr"/>
                      <a:endParaRPr lang="uk-UA" sz="1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endParaRPr lang="uk-UA" sz="28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93246812"/>
                  </a:ext>
                </a:extLst>
              </a:tr>
              <a:tr h="39732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58638084"/>
                  </a:ext>
                </a:extLst>
              </a:tr>
            </a:tbl>
          </a:graphicData>
        </a:graphic>
      </p:graphicFrame>
      <p:cxnSp>
        <p:nvCxnSpPr>
          <p:cNvPr id="29" name="Пряма сполучна лінія 28">
            <a:extLst>
              <a:ext uri="{FF2B5EF4-FFF2-40B4-BE49-F238E27FC236}">
                <a16:creationId xmlns:a16="http://schemas.microsoft.com/office/drawing/2014/main" id="{540AC423-40A6-CC85-70F3-65273F8FAE17}"/>
              </a:ext>
            </a:extLst>
          </p:cNvPr>
          <p:cNvCxnSpPr/>
          <p:nvPr/>
        </p:nvCxnSpPr>
        <p:spPr>
          <a:xfrm>
            <a:off x="10008254" y="1590760"/>
            <a:ext cx="0" cy="45508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Стрелка вправо 1"/>
          <p:cNvSpPr/>
          <p:nvPr/>
        </p:nvSpPr>
        <p:spPr>
          <a:xfrm>
            <a:off x="789706" y="3133898"/>
            <a:ext cx="706582" cy="26600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809099" y="4666208"/>
            <a:ext cx="706582" cy="26600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811876" y="1801088"/>
            <a:ext cx="706582" cy="26600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43098492"/>
      </p:ext>
    </p:extLst>
  </p:cSld>
  <p:clrMapOvr>
    <a:masterClrMapping/>
  </p:clrMapOvr>
  <p:transition spd="slow" advTm="628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C:\Users\User\Desktop\89083557_2705746462867567_1301258778678657024_n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6200000" flipH="1" flipV="1">
            <a:off x="691549" y="233032"/>
            <a:ext cx="2828982" cy="342837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Google Shape;90;p15"/>
          <p:cNvSpPr txBox="1">
            <a:spLocks noChangeArrowheads="1"/>
          </p:cNvSpPr>
          <p:nvPr/>
        </p:nvSpPr>
        <p:spPr bwMode="auto">
          <a:xfrm>
            <a:off x="145130" y="81975"/>
            <a:ext cx="4950573" cy="65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00" tIns="121900" rIns="121900" bIns="121900" anchor="ctr"/>
          <a:lstStyle/>
          <a:p>
            <a:pPr>
              <a:buClr>
                <a:srgbClr val="000000"/>
              </a:buClr>
              <a:buFont typeface="Arial" charset="0"/>
              <a:buNone/>
              <a:defRPr/>
            </a:pPr>
            <a:r>
              <a:rPr lang="uk-UA" sz="40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  <a:sym typeface="Raleway ExtraBold" charset="0"/>
              </a:rPr>
              <a:t>НАДХОДЖЕННЯ</a:t>
            </a:r>
            <a:endParaRPr lang="ru-RU" sz="4000" b="1" u="sng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charset="0"/>
              <a:sym typeface="Raleway ExtraBold" charset="0"/>
            </a:endParaRPr>
          </a:p>
        </p:txBody>
      </p:sp>
      <p:grpSp>
        <p:nvGrpSpPr>
          <p:cNvPr id="16395" name="Группа 19"/>
          <p:cNvGrpSpPr>
            <a:grpSpLocks/>
          </p:cNvGrpSpPr>
          <p:nvPr/>
        </p:nvGrpSpPr>
        <p:grpSpPr bwMode="auto">
          <a:xfrm flipH="1">
            <a:off x="698499" y="132668"/>
            <a:ext cx="10928128" cy="3219187"/>
            <a:chOff x="4034974" y="248029"/>
            <a:chExt cx="6655917" cy="2339443"/>
          </a:xfrm>
        </p:grpSpPr>
        <p:pic>
          <p:nvPicPr>
            <p:cNvPr id="25628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4051086" y="464321"/>
              <a:ext cx="2055874" cy="2088098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7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6238216" y="229695"/>
              <a:ext cx="2339443" cy="2376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 bwMode="auto">
            <a:xfrm>
              <a:off x="8663449" y="953434"/>
              <a:ext cx="2027442" cy="12749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4000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4 109,6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000" b="1" i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</a:t>
              </a:r>
              <a:r>
                <a:rPr lang="uk-UA" sz="20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грн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ЗАГАЛЬНИЙ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фонд</a:t>
              </a:r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6313304" y="747972"/>
              <a:ext cx="1898969" cy="13493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5333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 4 779,6</a:t>
              </a:r>
              <a:endParaRPr lang="uk-UA" sz="5333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endParaRP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грн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3733" b="1" u="sng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РАЗОМ</a:t>
              </a:r>
            </a:p>
          </p:txBody>
        </p:sp>
      </p:grpSp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396637"/>
              </p:ext>
            </p:extLst>
          </p:nvPr>
        </p:nvGraphicFramePr>
        <p:xfrm>
          <a:off x="517806" y="6150775"/>
          <a:ext cx="8949267" cy="609600"/>
        </p:xfrm>
        <a:graphic>
          <a:graphicData uri="http://schemas.openxmlformats.org/drawingml/2006/table">
            <a:tbl>
              <a:tblPr/>
              <a:tblGrid>
                <a:gridCol w="8949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9600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en-US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виконання річного показника доходів – 99,6 </a:t>
                      </a:r>
                      <a:r>
                        <a:rPr kumimoji="0" lang="uk-UA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%</a:t>
                      </a:r>
                      <a:endParaRPr kumimoji="0" lang="en-US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121920" marR="121920" marT="60960" marB="60960" horzOverflow="overflow">
                    <a:lnL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0" name="TextBox 39"/>
          <p:cNvSpPr txBox="1"/>
          <p:nvPr/>
        </p:nvSpPr>
        <p:spPr bwMode="auto">
          <a:xfrm flipH="1">
            <a:off x="8349245" y="953615"/>
            <a:ext cx="345833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40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670,0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млн </a:t>
            </a:r>
            <a:r>
              <a:rPr lang="uk-UA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грн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СПЕЦІАЛЬНИЙ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фонд</a:t>
            </a:r>
            <a:endParaRPr lang="uk-UA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45" name="Рисунок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8225" y="3166503"/>
            <a:ext cx="2748248" cy="2504668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8765" y="3194884"/>
            <a:ext cx="2748248" cy="2504668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0359" y="3350470"/>
            <a:ext cx="2748248" cy="2504668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5868" y="3366888"/>
            <a:ext cx="2748248" cy="2504668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 bwMode="auto">
          <a:xfrm flipH="1">
            <a:off x="465506" y="3920531"/>
            <a:ext cx="1870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3  203,9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власні 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доходи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1" name="TextBox 50"/>
          <p:cNvSpPr txBox="1"/>
          <p:nvPr/>
        </p:nvSpPr>
        <p:spPr bwMode="auto">
          <a:xfrm rot="10800000" flipH="1" flipV="1">
            <a:off x="6609474" y="3723974"/>
            <a:ext cx="12764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  <a:cs typeface="Arial" charset="0"/>
                <a:sym typeface="Arial" charset="0"/>
              </a:rPr>
              <a:t>325,6</a:t>
            </a:r>
            <a:r>
              <a:rPr lang="uk-UA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  <a:cs typeface="Arial" charset="0"/>
                <a:sym typeface="Arial" charset="0"/>
              </a:rPr>
              <a:t> </a:t>
            </a:r>
            <a:r>
              <a:rPr lang="uk-UA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в</a:t>
            </a: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ласні доходи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3" name="TextBox 52"/>
          <p:cNvSpPr txBox="1"/>
          <p:nvPr/>
        </p:nvSpPr>
        <p:spPr bwMode="auto">
          <a:xfrm flipH="1">
            <a:off x="10366914" y="3716028"/>
            <a:ext cx="1880923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235,8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допомога міжнародних організацій   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4" name="TextBox 53"/>
          <p:cNvSpPr txBox="1"/>
          <p:nvPr/>
        </p:nvSpPr>
        <p:spPr bwMode="auto">
          <a:xfrm flipH="1">
            <a:off x="2912213" y="3890356"/>
            <a:ext cx="1870363" cy="1233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905,7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endParaRPr lang="uk-UA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трансферти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251108" y="3000895"/>
            <a:ext cx="856212" cy="548640"/>
          </a:xfrm>
          <a:prstGeom prst="straightConnector1">
            <a:avLst/>
          </a:prstGeom>
          <a:ln w="38100">
            <a:tailEnd type="triangle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2824720" y="2993255"/>
            <a:ext cx="822553" cy="547012"/>
          </a:xfrm>
          <a:prstGeom prst="straightConnector1">
            <a:avLst/>
          </a:prstGeom>
          <a:ln w="38100">
            <a:tailEnd type="triangle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flipH="1">
            <a:off x="8253842" y="2870255"/>
            <a:ext cx="930505" cy="700738"/>
          </a:xfrm>
          <a:prstGeom prst="straightConnector1">
            <a:avLst/>
          </a:prstGeom>
          <a:ln w="38100">
            <a:tailEnd type="triangle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10041745" y="2912754"/>
            <a:ext cx="800847" cy="636781"/>
          </a:xfrm>
          <a:prstGeom prst="straightConnector1">
            <a:avLst/>
          </a:prstGeom>
          <a:ln w="38100">
            <a:tailEnd type="triangle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385" name="Шеврон 16384"/>
          <p:cNvSpPr/>
          <p:nvPr/>
        </p:nvSpPr>
        <p:spPr>
          <a:xfrm rot="10800000">
            <a:off x="3793529" y="1414016"/>
            <a:ext cx="664584" cy="575035"/>
          </a:xfrm>
          <a:prstGeom prst="chevr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386" name="Шеврон 16385"/>
          <p:cNvSpPr/>
          <p:nvPr/>
        </p:nvSpPr>
        <p:spPr>
          <a:xfrm>
            <a:off x="7678680" y="1406118"/>
            <a:ext cx="711174" cy="570064"/>
          </a:xfrm>
          <a:prstGeom prst="chevr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158" y="3971799"/>
            <a:ext cx="2748248" cy="2504668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 flipH="1">
            <a:off x="9455006" y="3166503"/>
            <a:ext cx="185536" cy="87401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 bwMode="auto">
          <a:xfrm>
            <a:off x="8516278" y="4605271"/>
            <a:ext cx="180137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108,6 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endParaRPr lang="uk-UA" sz="12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трансферти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28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43934" y="160867"/>
            <a:ext cx="11904133" cy="88688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263238"/>
              </a:buClr>
              <a:buFont typeface="Archivo Black" charset="0"/>
              <a:buNone/>
            </a:pPr>
            <a: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Виконання планових показників </a:t>
            </a:r>
            <a: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власних доходів</a:t>
            </a:r>
            <a: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/>
            </a:r>
            <a:b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</a:br>
            <a: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загального фонду бюджету за </a:t>
            </a:r>
            <a: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2024 </a:t>
            </a:r>
            <a: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по джерелах</a:t>
            </a:r>
            <a:endParaRPr lang="ru-RU" altLang="ru-RU" sz="2667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  <a:sym typeface="Archivo Black" charset="0"/>
            </a:endParaRPr>
          </a:p>
        </p:txBody>
      </p:sp>
      <p:graphicFrame>
        <p:nvGraphicFramePr>
          <p:cNvPr id="3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341202"/>
              </p:ext>
            </p:extLst>
          </p:nvPr>
        </p:nvGraphicFramePr>
        <p:xfrm>
          <a:off x="239185" y="1314453"/>
          <a:ext cx="11658598" cy="52165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445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8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33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08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05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74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7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Джерело</a:t>
                      </a:r>
                      <a:endParaRPr kumimoji="0" lang="ru-RU" sz="2700" b="0" i="0" u="none" strike="noStrike" cap="none" normalizeH="0" baseline="0" dirty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план </a:t>
                      </a:r>
                      <a:endParaRPr kumimoji="0" lang="ru-RU" sz="2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факт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7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+ / -</a:t>
                      </a:r>
                      <a:endParaRPr kumimoji="0" lang="uk-UA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7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 %</a:t>
                      </a:r>
                      <a:endParaRPr kumimoji="0" lang="uk-UA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2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Податок на доходи фізичних осіб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1 885,4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1 895,1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9,7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100,5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Єдиний податок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606,2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611,1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4,9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100,8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Податок на майно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241,9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244,0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2,1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100,9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Акцизний податок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362,0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365,9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3,9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101,1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Інші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  <a:sym typeface="Arial" charset="0"/>
                        </a:rPr>
                        <a:t>87,8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  <a:sym typeface="Arial" charset="0"/>
                        </a:rPr>
                        <a:t>87,8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100,0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065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43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РАЗОМ</a:t>
                      </a:r>
                      <a:endParaRPr kumimoji="0" lang="ru-RU" sz="4300" b="1" i="0" u="none" strike="noStrike" cap="none" normalizeH="0" baseline="0" dirty="0">
                        <a:ln>
                          <a:noFill/>
                        </a:ln>
                        <a:solidFill>
                          <a:srgbClr val="BC221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3 183,3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3 203,9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20,6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100,6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378" name="TextBox 3"/>
          <p:cNvSpPr txBox="1">
            <a:spLocks noChangeArrowheads="1"/>
          </p:cNvSpPr>
          <p:nvPr/>
        </p:nvSpPr>
        <p:spPr bwMode="auto">
          <a:xfrm>
            <a:off x="10991851" y="836084"/>
            <a:ext cx="904415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uk-UA" altLang="ru-RU" sz="1867" i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млн грн</a:t>
            </a:r>
            <a:endParaRPr lang="ru-RU" altLang="ru-RU" sz="1867" i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15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54347"/>
              </p:ext>
            </p:extLst>
          </p:nvPr>
        </p:nvGraphicFramePr>
        <p:xfrm>
          <a:off x="464024" y="897775"/>
          <a:ext cx="11428905" cy="5902917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924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0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40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6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43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662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Джерело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План                   2024</a:t>
                      </a: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Факт                    2024</a:t>
                      </a:r>
                      <a:endParaRPr kumimoji="0" lang="ru-RU" sz="26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+/-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%</a:t>
                      </a:r>
                      <a:endParaRPr kumimoji="0" lang="uk-UA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32155833"/>
                  </a:ext>
                </a:extLst>
              </a:tr>
              <a:tr h="6712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Бюджет розвитку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25,3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27,1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1,8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107,2</a:t>
                      </a:r>
                      <a:endParaRPr kumimoji="0" lang="uk-UA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7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Продаж майна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10,1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10,1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100,0</a:t>
                      </a:r>
                      <a:endParaRPr kumimoji="0" lang="uk-UA" sz="24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Продаж землі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15,2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17,0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1,8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112,0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Цільовий фонд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3,5</a:t>
                      </a:r>
                      <a:endParaRPr kumimoji="0" lang="uk-UA" sz="3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3,2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- 0,3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91,6</a:t>
                      </a:r>
                      <a:endParaRPr kumimoji="0" lang="uk-UA" sz="3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Фонд природи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1,9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2,2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0,3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116,7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56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Arial" charset="0"/>
                          <a:sym typeface="Arial" charset="0"/>
                        </a:rPr>
                        <a:t>Разом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30,7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32,5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1,8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106,0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2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Власні </a:t>
                      </a: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надходження бюджетних установ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241,7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293,0</a:t>
                      </a:r>
                      <a:endParaRPr kumimoji="0" lang="ru-RU" sz="3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51,3</a:t>
                      </a:r>
                      <a:endParaRPr kumimoji="0" lang="uk-UA" sz="3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121,2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409" name="TextBox 6"/>
          <p:cNvSpPr txBox="1">
            <a:spLocks noChangeArrowheads="1"/>
          </p:cNvSpPr>
          <p:nvPr/>
        </p:nvSpPr>
        <p:spPr bwMode="auto">
          <a:xfrm>
            <a:off x="10988515" y="568558"/>
            <a:ext cx="904415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uk-UA" altLang="ru-RU" sz="1867" i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млн грн</a:t>
            </a:r>
            <a:endParaRPr lang="ru-RU" altLang="ru-RU" sz="1867" i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3934" y="66597"/>
            <a:ext cx="11904133" cy="886884"/>
          </a:xfrm>
          <a:prstGeom prst="rect">
            <a:avLst/>
          </a:prstGeom>
        </p:spPr>
        <p:txBody>
          <a:bodyPr spcFirstLastPara="1" vert="horz" lIns="91440" tIns="45720" rIns="91440" bIns="45720" rtlCol="0" anchor="ctr">
            <a:noAutofit/>
          </a:bodyPr>
          <a:lstStyle>
            <a:lvl1pPr lvl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>
                <a:srgbClr val="263238"/>
              </a:buClr>
              <a:buFont typeface="Archivo Black" charset="0"/>
              <a:buNone/>
            </a:pPr>
            <a: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Виконання планових показників власних доходів </a:t>
            </a:r>
            <a:b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</a:br>
            <a: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спеціального фонду бюджету</a:t>
            </a:r>
            <a:endParaRPr lang="ru-RU" altLang="ru-RU" sz="2667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  <a:sym typeface="Archiv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97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 rot="10800000">
            <a:off x="9645805" y="188795"/>
            <a:ext cx="1919817" cy="1727200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>
              <a:sym typeface="Arial" charset="0"/>
            </a:endParaRPr>
          </a:p>
        </p:txBody>
      </p:sp>
      <p:sp>
        <p:nvSpPr>
          <p:cNvPr id="4" name="Овал 3"/>
          <p:cNvSpPr/>
          <p:nvPr/>
        </p:nvSpPr>
        <p:spPr>
          <a:xfrm rot="10800000">
            <a:off x="7017641" y="410002"/>
            <a:ext cx="1919816" cy="1441451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>
              <a:sym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617951" y="183187"/>
            <a:ext cx="2015067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48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30  </a:t>
            </a: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міських програм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17641" y="338229"/>
            <a:ext cx="1919816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48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154</a:t>
            </a:r>
            <a:endParaRPr lang="uk-UA" sz="4800" dirty="0">
              <a:solidFill>
                <a:schemeClr val="tx2"/>
              </a:solidFill>
              <a:latin typeface="Impact" panose="020B0806030902050204" pitchFamily="34" charset="0"/>
              <a:sym typeface="Arial" charset="0"/>
            </a:endParaRP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бюджетних програм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33" name="Google Shape;90;p15"/>
          <p:cNvSpPr txBox="1">
            <a:spLocks noChangeArrowheads="1"/>
          </p:cNvSpPr>
          <p:nvPr/>
        </p:nvSpPr>
        <p:spPr bwMode="auto">
          <a:xfrm>
            <a:off x="725633" y="165100"/>
            <a:ext cx="3162755" cy="958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00" tIns="121900" rIns="121900" bIns="121900" anchor="ctr"/>
          <a:lstStyle/>
          <a:p>
            <a:pPr>
              <a:buClr>
                <a:srgbClr val="000000"/>
              </a:buClr>
              <a:buFont typeface="Arial" charset="0"/>
              <a:buNone/>
              <a:defRPr/>
            </a:pPr>
            <a:r>
              <a:rPr lang="uk-UA" sz="4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  <a:sym typeface="Raleway ExtraBold" charset="0"/>
              </a:rPr>
              <a:t>ВИДАТКИ</a:t>
            </a:r>
            <a:endParaRPr lang="ru-RU" sz="4000" b="1" u="sng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charset="0"/>
              <a:sym typeface="Raleway ExtraBold" charset="0"/>
            </a:endParaRPr>
          </a:p>
        </p:txBody>
      </p:sp>
      <p:sp>
        <p:nvSpPr>
          <p:cNvPr id="25" name="Овал 24"/>
          <p:cNvSpPr/>
          <p:nvPr/>
        </p:nvSpPr>
        <p:spPr>
          <a:xfrm rot="10800000">
            <a:off x="8085667" y="2300818"/>
            <a:ext cx="2592917" cy="1153583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 dirty="0">
              <a:solidFill>
                <a:schemeClr val="tx2"/>
              </a:solidFill>
              <a:sym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10501" y="2334685"/>
            <a:ext cx="30861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48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12 </a:t>
            </a:r>
            <a:r>
              <a:rPr lang="uk-UA" sz="3733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ГРК</a:t>
            </a:r>
            <a:endParaRPr lang="ru-RU" sz="3733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flipH="1">
            <a:off x="10171455" y="1934634"/>
            <a:ext cx="190500" cy="4804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8534989" y="1881345"/>
            <a:ext cx="190500" cy="4804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16395" name="Группа 19"/>
          <p:cNvGrpSpPr>
            <a:grpSpLocks/>
          </p:cNvGrpSpPr>
          <p:nvPr/>
        </p:nvGrpSpPr>
        <p:grpSpPr bwMode="auto">
          <a:xfrm flipH="1">
            <a:off x="71967" y="1028701"/>
            <a:ext cx="6383867" cy="5471584"/>
            <a:chOff x="4437063" y="371860"/>
            <a:chExt cx="3888182" cy="3976302"/>
          </a:xfrm>
        </p:grpSpPr>
        <p:sp>
          <p:nvSpPr>
            <p:cNvPr id="16408" name="Google Shape;181;p23"/>
            <p:cNvSpPr>
              <a:spLocks noChangeArrowheads="1"/>
            </p:cNvSpPr>
            <p:nvPr/>
          </p:nvSpPr>
          <p:spPr bwMode="auto">
            <a:xfrm rot="6597701" flipV="1">
              <a:off x="5330825" y="1595438"/>
              <a:ext cx="274637" cy="27463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FE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00" tIns="121900" rIns="121900" bIns="121900" anchor="ctr"/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US" altLang="en-US" sz="1867">
                <a:latin typeface="Raleway Light"/>
                <a:sym typeface="Raleway Light"/>
              </a:endParaRPr>
            </a:p>
          </p:txBody>
        </p:sp>
        <p:pic>
          <p:nvPicPr>
            <p:cNvPr id="25626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6038916" y="2061833"/>
              <a:ext cx="2268550" cy="2304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7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4455397" y="1270322"/>
              <a:ext cx="2339443" cy="2376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8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6172406" y="355748"/>
              <a:ext cx="2055874" cy="2088098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 bwMode="auto">
            <a:xfrm>
              <a:off x="4538907" y="1714727"/>
              <a:ext cx="1799702" cy="1468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4800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3 443,4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</a:t>
              </a: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грн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667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ЗАГАЛЬНИЙ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667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фонд</a:t>
              </a:r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6164571" y="2388468"/>
              <a:ext cx="1798413" cy="1468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buClr>
                  <a:srgbClr val="000000"/>
                </a:buClr>
                <a:defRPr/>
              </a:pPr>
              <a:r>
                <a:rPr lang="uk-UA" sz="4800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1 397,0</a:t>
              </a:r>
              <a:endParaRPr lang="uk-UA" sz="48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endParaRP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грн</a:t>
              </a:r>
            </a:p>
            <a:p>
              <a:pPr algn="ctr">
                <a:buClr>
                  <a:srgbClr val="000000"/>
                </a:buClr>
                <a:defRPr/>
              </a:pPr>
              <a:r>
                <a:rPr lang="uk-UA" sz="2667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СПЕЦІАЛЬНИЙ</a:t>
              </a:r>
            </a:p>
            <a:p>
              <a:pPr algn="ctr">
                <a:buClr>
                  <a:srgbClr val="000000"/>
                </a:buClr>
                <a:defRPr/>
              </a:pPr>
              <a:r>
                <a:rPr lang="uk-UA" sz="2667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фонд</a:t>
              </a:r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6133630" y="701039"/>
              <a:ext cx="1898969" cy="14239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6000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4 840,4</a:t>
              </a:r>
              <a:endParaRPr lang="uk-UA" sz="60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endParaRP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грн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3733" b="1" u="sng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РАЗОМ</a:t>
              </a:r>
            </a:p>
          </p:txBody>
        </p:sp>
        <p:cxnSp>
          <p:nvCxnSpPr>
            <p:cNvPr id="35" name="Прямая со стрелкой 34"/>
            <p:cNvCxnSpPr/>
            <p:nvPr/>
          </p:nvCxnSpPr>
          <p:spPr>
            <a:xfrm flipH="1">
              <a:off x="6301225" y="1563982"/>
              <a:ext cx="143099" cy="36148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>
              <a:off x="7097941" y="1996221"/>
              <a:ext cx="0" cy="43070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 rot="10800000">
            <a:off x="10035117" y="3812117"/>
            <a:ext cx="1727200" cy="1634067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 dirty="0">
              <a:sym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840385" y="4004733"/>
            <a:ext cx="2112433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48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53</a:t>
            </a:r>
            <a:endParaRPr lang="uk-UA" sz="4800" dirty="0">
              <a:solidFill>
                <a:schemeClr val="tx2"/>
              </a:solidFill>
              <a:latin typeface="Impact" panose="020B0806030902050204" pitchFamily="34" charset="0"/>
              <a:sym typeface="Arial" charset="0"/>
            </a:endParaRPr>
          </a:p>
          <a:p>
            <a:pPr algn="ctr">
              <a:defRPr/>
            </a:pP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одержувачів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7" name="Овал 26"/>
          <p:cNvSpPr/>
          <p:nvPr/>
        </p:nvSpPr>
        <p:spPr>
          <a:xfrm rot="10800000">
            <a:off x="7056967" y="3812117"/>
            <a:ext cx="1727200" cy="1634067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 dirty="0">
              <a:sym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96063" y="3765728"/>
            <a:ext cx="17145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</a:t>
            </a:r>
            <a:r>
              <a:rPr lang="uk-UA" sz="48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11</a:t>
            </a:r>
            <a:endParaRPr lang="uk-UA" sz="4800" dirty="0">
              <a:solidFill>
                <a:schemeClr val="tx2"/>
              </a:solidFill>
              <a:latin typeface="Impact" panose="020B0806030902050204" pitchFamily="34" charset="0"/>
              <a:sym typeface="Arial" charset="0"/>
            </a:endParaRPr>
          </a:p>
          <a:p>
            <a:pPr algn="ctr">
              <a:defRPr/>
            </a:pP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РК</a:t>
            </a: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 </a:t>
            </a: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нижчого рівня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9840385" y="3429001"/>
            <a:ext cx="385233" cy="6731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8591552" y="3429001"/>
            <a:ext cx="385233" cy="6731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797731"/>
              </p:ext>
            </p:extLst>
          </p:nvPr>
        </p:nvGraphicFramePr>
        <p:xfrm>
          <a:off x="698500" y="6064251"/>
          <a:ext cx="8949267" cy="609600"/>
        </p:xfrm>
        <a:graphic>
          <a:graphicData uri="http://schemas.openxmlformats.org/drawingml/2006/table">
            <a:tbl>
              <a:tblPr/>
              <a:tblGrid>
                <a:gridCol w="8949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9600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en-US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виконання річного показника видатків – 86,0</a:t>
                      </a:r>
                      <a:r>
                        <a:rPr kumimoji="0" lang="uk-UA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%</a:t>
                      </a:r>
                      <a:endParaRPr kumimoji="0" lang="en-US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121920" marR="121920" marT="60960" marB="60960" horzOverflow="overflow">
                    <a:lnL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97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734733" y="165100"/>
            <a:ext cx="7061200" cy="476251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uk-UA" altLang="en-US" sz="266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Видатки загального фонду  ГРК</a:t>
            </a:r>
            <a:endParaRPr lang="ru-RU" altLang="en-US" sz="2667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877799"/>
              </p:ext>
            </p:extLst>
          </p:nvPr>
        </p:nvGraphicFramePr>
        <p:xfrm>
          <a:off x="756744" y="815990"/>
          <a:ext cx="10908206" cy="568073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475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0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2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61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81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64161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Найменування</a:t>
                      </a:r>
                      <a:endParaRPr kumimoji="0" lang="ru-RU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anchorCtr="1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2023 рік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altLang="en-US" sz="1900" b="1" u="none" strike="noStrike" cap="none" normalizeH="0" baseline="0" dirty="0" smtClean="0">
                        <a:ln>
                          <a:noFill/>
                        </a:ln>
                        <a:effectLst/>
                        <a:sym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2024 рік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+ /-</a:t>
                      </a:r>
                      <a:endParaRPr kumimoji="0" lang="ru-RU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uk-UA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п</a:t>
                      </a: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итома вага</a:t>
                      </a:r>
                      <a:endParaRPr kumimoji="0" lang="ru-RU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791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sym typeface="Arial" panose="020B0604020202020204" pitchFamily="34" charset="0"/>
                        </a:rPr>
                        <a:t>Департамент освіти </a:t>
                      </a:r>
                      <a:endParaRPr kumimoji="0" lang="ru-RU" alt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1 747,0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1 958,0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211,0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56,9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544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Управління комунального господарства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192,1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440,0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247,9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12,8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544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Управління транспорту і зв'язку 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394,6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321,0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-73,6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9,3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54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Виконавчий комітет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121,8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202,2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80,4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5,9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544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Департамент соціальної  політики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145,1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161,7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16,6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4,7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4544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  <a:sym typeface="Arial" panose="020B0604020202020204" pitchFamily="34" charset="0"/>
                        </a:rPr>
                        <a:t>Управління культури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106,6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120,5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13,9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3,5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4544">
                <a:tc>
                  <a:txBody>
                    <a:bodyPr/>
                    <a:lstStyle/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pitchFamily="34" charset="0"/>
                          <a:sym typeface="Arial" panose="020B0604020202020204" pitchFamily="34" charset="0"/>
                        </a:rPr>
                        <a:t>У</a:t>
                      </a: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  <a:sym typeface="Arial" panose="020B0604020202020204" pitchFamily="34" charset="0"/>
                        </a:rPr>
                        <a:t>правління охорони здоров’я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107,2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100,4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-6,8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2,9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4544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Департамент бюджету та фінансів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591,6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63,8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-527,8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1,8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811">
                <a:tc>
                  <a:txBody>
                    <a:bodyPr/>
                    <a:lstStyle/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Управління у справах сім'ї, молоді та спорту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34,7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37,1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2,4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1,1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5587">
                <a:tc>
                  <a:txBody>
                    <a:bodyPr/>
                    <a:lstStyle/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Управління житлового господарства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42,5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20,6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-21,9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0,6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62116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Департамент містобудування та земельних відносин 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12,1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13,6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1,5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0,4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5374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Управління капітального будівництва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4,5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0,4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0,1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5160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Всього</a:t>
                      </a:r>
                      <a:endParaRPr kumimoji="0" lang="ru-RU" alt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3 499,4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3 443,4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-56,0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100,0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991851" y="260352"/>
            <a:ext cx="1151467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>
              <a:buClr>
                <a:srgbClr val="000000"/>
              </a:buClr>
              <a:defRPr/>
            </a:pPr>
            <a:endParaRPr lang="ru-RU" sz="1200" b="1" i="1" kern="0" dirty="0"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fontAlgn="t">
              <a:buClr>
                <a:srgbClr val="000000"/>
              </a:buClr>
              <a:defRPr/>
            </a:pPr>
            <a:r>
              <a:rPr lang="ru-RU" sz="1600" b="1" i="1" kern="0" dirty="0">
                <a:latin typeface="Times New Roman" pitchFamily="18" charset="0"/>
                <a:cs typeface="Times New Roman" pitchFamily="18" charset="0"/>
                <a:sym typeface="Arial"/>
              </a:rPr>
              <a:t>млн грн</a:t>
            </a:r>
          </a:p>
        </p:txBody>
      </p:sp>
    </p:spTree>
    <p:extLst>
      <p:ext uri="{BB962C8B-B14F-4D97-AF65-F5344CB8AC3E}">
        <p14:creationId xmlns:p14="http://schemas.microsoft.com/office/powerpoint/2010/main" val="153313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1295400" y="92786"/>
            <a:ext cx="9984317" cy="575733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ru-RU" altLang="en-US" sz="266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видатків загального фонду за </a:t>
            </a:r>
            <a:r>
              <a:rPr lang="ru-RU" altLang="en-US" sz="2667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напрямками</a:t>
            </a:r>
            <a:endParaRPr lang="ru-RU" altLang="en-US" sz="26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12323"/>
              </p:ext>
            </p:extLst>
          </p:nvPr>
        </p:nvGraphicFramePr>
        <p:xfrm>
          <a:off x="624417" y="878272"/>
          <a:ext cx="11328400" cy="5211851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4721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0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0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80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0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443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/>
                        <a:t>Найменування</a:t>
                      </a:r>
                      <a:endParaRPr lang="ru-RU" sz="17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700" b="1" u="none" strike="noStrike" cap="none" dirty="0">
                          <a:sym typeface="Arial"/>
                        </a:rPr>
                        <a:t>Річний план</a:t>
                      </a:r>
                      <a:endParaRPr lang="ru-RU" sz="1700" b="1" i="0" u="none" strike="noStrike" cap="none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  <a:sym typeface="Arial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 smtClean="0"/>
                        <a:t>Видатки з  </a:t>
                      </a:r>
                      <a:r>
                        <a:rPr lang="ru-RU" sz="1700" b="1" u="none" strike="noStrike" dirty="0"/>
                        <a:t>початку року</a:t>
                      </a:r>
                      <a:endParaRPr lang="ru-RU" sz="17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 smtClean="0"/>
                        <a:t>Питома</a:t>
                      </a:r>
                    </a:p>
                    <a:p>
                      <a:pPr algn="ctr" fontAlgn="ctr"/>
                      <a:r>
                        <a:rPr lang="ru-RU" sz="1700" b="1" u="none" strike="noStrike" dirty="0" smtClean="0"/>
                        <a:t> </a:t>
                      </a:r>
                      <a:r>
                        <a:rPr lang="ru-RU" sz="1700" b="1" u="none" strike="noStrike" dirty="0"/>
                        <a:t>вага</a:t>
                      </a:r>
                      <a:endParaRPr lang="ru-RU" sz="17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/>
                        <a:t>% виконання до плану 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u="none" strike="noStrike" dirty="0">
                          <a:latin typeface="+mn-lt"/>
                        </a:rPr>
                        <a:t>Оплата праці і </a:t>
                      </a:r>
                      <a:r>
                        <a:rPr lang="ru-RU" sz="1900" b="0" u="none" strike="noStrike" dirty="0" smtClean="0">
                          <a:latin typeface="+mn-lt"/>
                        </a:rPr>
                        <a:t>нарахування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1 772,8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1 721,1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97,1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48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Поточні</a:t>
                      </a:r>
                      <a:r>
                        <a:rPr lang="ru-RU" sz="1900" b="0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 трансферти підприємствам та органам державного управління ін.рівнів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989,0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951,9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27,6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96,2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48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u="none" strike="noStrike" dirty="0" smtClean="0">
                          <a:latin typeface="+mn-lt"/>
                        </a:rPr>
                        <a:t>Предмети, матеріали, обладнання, медикаменти, продукти харчування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280,0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261,3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7,6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93,3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3688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u="none" strike="noStrike" dirty="0" smtClean="0">
                          <a:latin typeface="+mn-lt"/>
                        </a:rPr>
                        <a:t>Оплата комунальних послуг та енергоносіїв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187,6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157,5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9609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Інші поточні видатки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162,7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154,8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95,1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Оплата послуг (крім комунальних)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133,4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125,1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93,8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u="none" strike="noStrike" dirty="0" smtClean="0">
                          <a:latin typeface="+mn-lt"/>
                        </a:rPr>
                        <a:t>Соціальне забезпечення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74,1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71,7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96,8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Резервний фонд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116,2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u="none" strike="noStrike" dirty="0" smtClean="0"/>
                        <a:t>Всього</a:t>
                      </a:r>
                      <a:endParaRPr lang="ru-RU" sz="2100" b="1" i="0" u="none" strike="noStrike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3 715,8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3 443,4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92,7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1184467" y="186268"/>
            <a:ext cx="1151467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>
              <a:buClr>
                <a:srgbClr val="000000"/>
              </a:buClr>
              <a:defRPr/>
            </a:pPr>
            <a:endParaRPr lang="ru-RU" sz="1200" b="1" i="1" kern="0" dirty="0"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fontAlgn="t">
              <a:buClr>
                <a:srgbClr val="000000"/>
              </a:buClr>
              <a:defRPr/>
            </a:pPr>
            <a:r>
              <a:rPr lang="ru-RU" sz="1600" b="1" i="1" kern="0" dirty="0">
                <a:latin typeface="Times New Roman" pitchFamily="18" charset="0"/>
                <a:cs typeface="Times New Roman" pitchFamily="18" charset="0"/>
                <a:sym typeface="Arial"/>
              </a:rPr>
              <a:t>млн  грн</a:t>
            </a:r>
          </a:p>
        </p:txBody>
      </p:sp>
    </p:spTree>
    <p:extLst>
      <p:ext uri="{BB962C8B-B14F-4D97-AF65-F5344CB8AC3E}">
        <p14:creationId xmlns:p14="http://schemas.microsoft.com/office/powerpoint/2010/main" val="102951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763571" y="360852"/>
            <a:ext cx="11084571" cy="713804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uk-UA" alt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Видатки на подолання наслідків збройної агресії російської </a:t>
            </a:r>
            <a:r>
              <a:rPr lang="uk-UA" alt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федерації </a:t>
            </a:r>
            <a:r>
              <a:rPr lang="uk-UA" alt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uk-UA" alt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рік </a:t>
            </a:r>
            <a:endParaRPr lang="uk-UA" alt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089217" y="722266"/>
            <a:ext cx="1056216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>
              <a:buClr>
                <a:srgbClr val="000000"/>
              </a:buClr>
              <a:defRPr/>
            </a:pPr>
            <a:endParaRPr lang="ru-RU" sz="1200" b="1" i="1" kern="0" dirty="0"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fontAlgn="t">
              <a:buClr>
                <a:srgbClr val="000000"/>
              </a:buClr>
              <a:defRPr/>
            </a:pPr>
            <a:r>
              <a:rPr lang="ru-RU" sz="1600" b="1" i="1" kern="0" dirty="0">
                <a:latin typeface="Times New Roman" pitchFamily="18" charset="0"/>
                <a:cs typeface="Times New Roman" pitchFamily="18" charset="0"/>
                <a:sym typeface="Arial"/>
              </a:rPr>
              <a:t>млн грн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75322"/>
              </p:ext>
            </p:extLst>
          </p:nvPr>
        </p:nvGraphicFramePr>
        <p:xfrm>
          <a:off x="763571" y="1584448"/>
          <a:ext cx="10963372" cy="446165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8589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86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5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96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100" b="1" u="none" strike="noStrike" dirty="0" smtClean="0"/>
                        <a:t>Напрямок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Річний</a:t>
                      </a:r>
                      <a:r>
                        <a:rPr lang="ru-RU" sz="1800" b="1" i="0" u="none" strike="noStrike" cap="non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 план</a:t>
                      </a:r>
                      <a:endParaRPr lang="ru-RU" sz="1800" b="1" i="0" u="none" strike="noStrike" cap="none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  <a:sym typeface="Arial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Видатки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8258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u="none" strike="noStrike" dirty="0" smtClean="0"/>
                        <a:t> Субвенція</a:t>
                      </a:r>
                      <a:r>
                        <a:rPr lang="ru-RU" sz="2000" b="0" u="none" strike="noStrike" baseline="0" dirty="0" smtClean="0"/>
                        <a:t>, придбання майна на потреби  військових  формувань та сил безпеки, соціальний захист військовослужбовців та членів їх сімей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470,7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461,0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962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u="none" strike="noStrike" dirty="0" smtClean="0"/>
                        <a:t> Нове будівництво та облаштування </a:t>
                      </a:r>
                      <a:r>
                        <a:rPr lang="ru-RU" sz="2000" b="0" u="none" strike="noStrike" dirty="0" smtClean="0"/>
                        <a:t>укриттів, </a:t>
                      </a:r>
                      <a:r>
                        <a:rPr lang="ru-RU" sz="2000" b="0" u="none" strike="noStrike" baseline="0" dirty="0" smtClean="0"/>
                        <a:t>захисних споруд та ін. об’єктів будівництва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171,3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107,7</a:t>
                      </a:r>
                      <a:endParaRPr lang="ru-RU" sz="2400" b="0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8619">
                <a:tc>
                  <a:txBody>
                    <a:bodyPr/>
                    <a:lstStyle/>
                    <a:p>
                      <a:pPr marL="0" marR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u="none" strike="noStrike" baseline="0" dirty="0" smtClean="0"/>
                        <a:t>Відшкодування комунальних послуг, енергоносіїв та оснащення кабінетів «Захист України»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7,4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5,4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2822140552"/>
                  </a:ext>
                </a:extLst>
              </a:tr>
              <a:tr h="64861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u="none" strike="noStrike" dirty="0" smtClean="0"/>
                        <a:t> Придбання обладнання та</a:t>
                      </a:r>
                      <a:r>
                        <a:rPr lang="ru-RU" sz="2000" b="0" u="none" strike="noStrike" baseline="0" dirty="0" smtClean="0"/>
                        <a:t> матеріалів для забезпечення життєдіяльності громади (генератори, тощо) та предметів ритуальної належності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13,3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13,3</a:t>
                      </a:r>
                      <a:endParaRPr lang="ru-RU" sz="2400" b="0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48619">
                <a:tc>
                  <a:txBody>
                    <a:bodyPr/>
                    <a:lstStyle/>
                    <a:p>
                      <a:pPr marL="0" marR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u="none" strike="noStrike" baseline="0" dirty="0" smtClean="0"/>
                        <a:t> Нове будівництво житлового багатоквартирного комплексу для проживання ВП (евакуйованих) осіб та інженерних мереж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79,6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45,0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3887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latin typeface="+mn-lt"/>
                          <a:cs typeface="Times New Roman" pitchFamily="18" charset="0"/>
                        </a:rPr>
                        <a:t>742,3</a:t>
                      </a:r>
                      <a:endParaRPr lang="ru-RU" sz="2400" b="1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latin typeface="+mn-lt"/>
                          <a:cs typeface="Times New Roman" pitchFamily="18" charset="0"/>
                        </a:rPr>
                        <a:t>632,4</a:t>
                      </a:r>
                      <a:endParaRPr lang="ru-RU" sz="2400" b="1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570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6175</TotalTime>
  <Words>700</Words>
  <Application>Microsoft Office PowerPoint</Application>
  <PresentationFormat>Широкоэкранный</PresentationFormat>
  <Paragraphs>307</Paragraphs>
  <Slides>13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30" baseType="lpstr">
      <vt:lpstr>Malgun Gothic</vt:lpstr>
      <vt:lpstr>Angsana New</vt:lpstr>
      <vt:lpstr>Archivo Black</vt:lpstr>
      <vt:lpstr>Arial</vt:lpstr>
      <vt:lpstr>Arial Black</vt:lpstr>
      <vt:lpstr>Arial Narrow</vt:lpstr>
      <vt:lpstr>Calibri</vt:lpstr>
      <vt:lpstr>Calibri Light</vt:lpstr>
      <vt:lpstr>Impact</vt:lpstr>
      <vt:lpstr>Mongolian Baiti</vt:lpstr>
      <vt:lpstr>Montserrat ExtraBold</vt:lpstr>
      <vt:lpstr>Raleway ExtraBold</vt:lpstr>
      <vt:lpstr>Raleway Light</vt:lpstr>
      <vt:lpstr>Times New Roman</vt:lpstr>
      <vt:lpstr>Trebuchet MS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Виконання планових показників власних доходів загального фонду бюджету за 2024 по джерелах</vt:lpstr>
      <vt:lpstr>Презентация PowerPoint</vt:lpstr>
      <vt:lpstr>Презентация PowerPoint</vt:lpstr>
      <vt:lpstr>Видатки загального фонду  ГРК</vt:lpstr>
      <vt:lpstr>Аналіз видатків загального фонду за напрямками</vt:lpstr>
      <vt:lpstr>Видатки на подолання наслідків збройної агресії російської федерації за 2024 рік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Borys Pakholiuk</dc:creator>
  <cp:lastModifiedBy>User</cp:lastModifiedBy>
  <cp:revision>421</cp:revision>
  <cp:lastPrinted>2025-02-17T14:22:23Z</cp:lastPrinted>
  <dcterms:created xsi:type="dcterms:W3CDTF">2023-02-08T07:14:59Z</dcterms:created>
  <dcterms:modified xsi:type="dcterms:W3CDTF">2025-02-17T14:25:48Z</dcterms:modified>
</cp:coreProperties>
</file>