
<file path=[Content_Types].xml><?xml version="1.0" encoding="utf-8"?>
<Types xmlns="http://schemas.openxmlformats.org/package/2006/content-types">
  <Override PartName="/ppt/slides/slide6.xml" ContentType="application/vnd.openxmlformats-officedocument.presentationml.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mov" ContentType="video/quicktime"/>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xlsx" ContentType="application/vnd.openxmlformats-officedocument.spreadsheetml.sheet"/>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charts/chart1.xml" ContentType="application/vnd.openxmlformats-officedocument.drawingml.char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416" r:id="rId4"/>
    <p:sldId id="361" r:id="rId5"/>
    <p:sldId id="366" r:id="rId6"/>
    <p:sldId id="428" r:id="rId7"/>
    <p:sldId id="389" r:id="rId8"/>
    <p:sldId id="445" r:id="rId9"/>
    <p:sldId id="420" r:id="rId10"/>
    <p:sldId id="421" r:id="rId11"/>
    <p:sldId id="425" r:id="rId12"/>
    <p:sldId id="406" r:id="rId13"/>
    <p:sldId id="430" r:id="rId14"/>
    <p:sldId id="431" r:id="rId15"/>
    <p:sldId id="419" r:id="rId16"/>
    <p:sldId id="433" r:id="rId17"/>
    <p:sldId id="434" r:id="rId18"/>
    <p:sldId id="435" r:id="rId19"/>
    <p:sldId id="437" r:id="rId20"/>
    <p:sldId id="439" r:id="rId21"/>
    <p:sldId id="441" r:id="rId22"/>
    <p:sldId id="442" r:id="rId23"/>
    <p:sldId id="443" r:id="rId24"/>
    <p:sldId id="444" r:id="rId25"/>
    <p:sldId id="446" r:id="rId26"/>
    <p:sldId id="447" r:id="rId27"/>
    <p:sldId id="448" r:id="rId28"/>
  </p:sldIdLst>
  <p:sldSz cx="7734300" cy="5689600"/>
  <p:notesSz cx="7734300" cy="56896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A3E"/>
    <a:srgbClr val="EF5B2D"/>
    <a:srgbClr val="FF6600"/>
  </p:clrMru>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33" d="100"/>
          <a:sy n="133" d="100"/>
        </p:scale>
        <p:origin x="-1686" y="-84"/>
      </p:cViewPr>
      <p:guideLst>
        <p:guide orient="horz" pos="288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Office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6.3141555158365947E-2"/>
          <c:y val="9.1608937483850794E-2"/>
          <c:w val="0.60382010530892261"/>
          <c:h val="0.82818108876286756"/>
        </c:manualLayout>
      </c:layout>
      <c:pie3DChart>
        <c:varyColors val="1"/>
      </c:pie3DChart>
    </c:plotArea>
    <c:legend>
      <c:legendPos val="r"/>
      <c:layout>
        <c:manualLayout>
          <c:xMode val="edge"/>
          <c:yMode val="edge"/>
          <c:x val="0.49205384602998281"/>
          <c:y val="0.72619748956250962"/>
          <c:w val="0.46364233611902805"/>
          <c:h val="0.23833616652840744"/>
        </c:manualLayout>
      </c:layout>
      <c:txPr>
        <a:bodyPr/>
        <a:lstStyle/>
        <a:p>
          <a:pPr>
            <a:defRPr sz="1400" b="1">
              <a:latin typeface="Times New Roman" pitchFamily="18" charset="0"/>
              <a:cs typeface="Times New Roman" pitchFamily="18" charset="0"/>
            </a:defRPr>
          </a:pPr>
          <a:endParaRPr lang="ru-RU"/>
        </a:p>
      </c:txPr>
    </c:legend>
    <c:plotVisOnly val="1"/>
  </c:chart>
  <c:externalData r:id="rId1"/>
  <c:userShapes r:id="rId2"/>
</c:chartSpace>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17D131-BE80-470A-BF4B-3873ED602386}" type="doc">
      <dgm:prSet loTypeId="urn:microsoft.com/office/officeart/2005/8/layout/list1" loCatId="list" qsTypeId="urn:microsoft.com/office/officeart/2005/8/quickstyle/simple1" qsCatId="simple" csTypeId="urn:microsoft.com/office/officeart/2005/8/colors/accent3_3" csCatId="accent3" phldr="1"/>
      <dgm:spPr/>
      <dgm:t>
        <a:bodyPr/>
        <a:lstStyle/>
        <a:p>
          <a:endParaRPr lang="ru-RU"/>
        </a:p>
      </dgm:t>
    </dgm:pt>
    <dgm:pt modelId="{06393914-DBEF-4B79-AFE2-04D8A9869965}">
      <dgm:prSet phldrT="[Текст]" custT="1"/>
      <dgm:spPr/>
      <dgm:t>
        <a:bodyPr/>
        <a:lstStyle/>
        <a:p>
          <a:r>
            <a:rPr lang="uk-UA" sz="1600" dirty="0" smtClean="0">
              <a:solidFill>
                <a:schemeClr val="tx1"/>
              </a:solidFill>
            </a:rPr>
            <a:t>Укладено 18 договорів з ОСББ про надання з бюджету ЖМТГ фінансової підтримки </a:t>
          </a:r>
          <a:endParaRPr lang="ru-RU" sz="1600" dirty="0">
            <a:solidFill>
              <a:schemeClr val="tx1"/>
            </a:solidFill>
          </a:endParaRPr>
        </a:p>
      </dgm:t>
    </dgm:pt>
    <dgm:pt modelId="{EBB37570-EE81-4C05-9E8E-302F6459DECF}" type="parTrans" cxnId="{BC2A7B94-F604-402D-8143-BD10E59A36CA}">
      <dgm:prSet/>
      <dgm:spPr/>
      <dgm:t>
        <a:bodyPr/>
        <a:lstStyle/>
        <a:p>
          <a:endParaRPr lang="ru-RU"/>
        </a:p>
      </dgm:t>
    </dgm:pt>
    <dgm:pt modelId="{39CF76FF-EE8A-442F-9B32-DB800A32D1E6}" type="sibTrans" cxnId="{BC2A7B94-F604-402D-8143-BD10E59A36CA}">
      <dgm:prSet/>
      <dgm:spPr/>
      <dgm:t>
        <a:bodyPr/>
        <a:lstStyle/>
        <a:p>
          <a:endParaRPr lang="ru-RU"/>
        </a:p>
      </dgm:t>
    </dgm:pt>
    <dgm:pt modelId="{5F8EDA26-3A06-424C-9467-21BB02D5D578}">
      <dgm:prSet phldrT="[Текст]" custT="1"/>
      <dgm:spPr/>
      <dgm:t>
        <a:bodyPr/>
        <a:lstStyle/>
        <a:p>
          <a:r>
            <a:rPr lang="uk-UA" sz="1400" dirty="0" smtClean="0">
              <a:solidFill>
                <a:schemeClr val="tx1"/>
              </a:solidFill>
            </a:rPr>
            <a:t>Відшкодовано з міського бюджету по укладеним договорам 5 850 783,56 грн.</a:t>
          </a:r>
        </a:p>
        <a:p>
          <a:endParaRPr lang="ru-RU" sz="700" dirty="0"/>
        </a:p>
      </dgm:t>
    </dgm:pt>
    <dgm:pt modelId="{89CCFAE1-73ED-49AF-972C-BBE6424946A3}" type="parTrans" cxnId="{948364B4-F51A-4EBE-9781-A7A5583C2004}">
      <dgm:prSet/>
      <dgm:spPr/>
      <dgm:t>
        <a:bodyPr/>
        <a:lstStyle/>
        <a:p>
          <a:endParaRPr lang="ru-RU"/>
        </a:p>
      </dgm:t>
    </dgm:pt>
    <dgm:pt modelId="{6BE028A9-D80C-42B7-A692-45088225A104}" type="sibTrans" cxnId="{948364B4-F51A-4EBE-9781-A7A5583C2004}">
      <dgm:prSet/>
      <dgm:spPr/>
      <dgm:t>
        <a:bodyPr/>
        <a:lstStyle/>
        <a:p>
          <a:endParaRPr lang="ru-RU"/>
        </a:p>
      </dgm:t>
    </dgm:pt>
    <dgm:pt modelId="{AABB559B-6B0B-455B-9E28-112727CD6D81}">
      <dgm:prSet phldrT="[Текст]" custT="1"/>
      <dgm:spPr/>
      <dgm:t>
        <a:bodyPr/>
        <a:lstStyle/>
        <a:p>
          <a:endParaRPr lang="uk-UA" sz="1400" dirty="0" smtClean="0">
            <a:solidFill>
              <a:schemeClr val="tx1"/>
            </a:solidFill>
          </a:endParaRPr>
        </a:p>
        <a:p>
          <a:r>
            <a:rPr lang="uk-UA" sz="1400" dirty="0" smtClean="0">
              <a:solidFill>
                <a:schemeClr val="tx1"/>
              </a:solidFill>
            </a:rPr>
            <a:t>Компенсовано Фондом </a:t>
          </a:r>
          <a:r>
            <a:rPr lang="uk-UA" sz="1400" dirty="0" err="1" smtClean="0">
              <a:solidFill>
                <a:schemeClr val="tx1"/>
              </a:solidFill>
            </a:rPr>
            <a:t>енергоефективності</a:t>
          </a:r>
          <a:r>
            <a:rPr lang="uk-UA" sz="1400" dirty="0" smtClean="0">
              <a:solidFill>
                <a:schemeClr val="tx1"/>
              </a:solidFill>
            </a:rPr>
            <a:t> ОСББ – 41 899 870,48 грн.</a:t>
          </a:r>
        </a:p>
        <a:p>
          <a:r>
            <a:rPr lang="uk-UA" sz="800" dirty="0" smtClean="0"/>
            <a:t> </a:t>
          </a:r>
          <a:endParaRPr lang="ru-RU" sz="800" dirty="0"/>
        </a:p>
      </dgm:t>
    </dgm:pt>
    <dgm:pt modelId="{E4D89019-56A6-4C7A-AB01-54D144EF5D87}" type="parTrans" cxnId="{F977E850-764B-4E60-899B-D10611BF9056}">
      <dgm:prSet/>
      <dgm:spPr/>
      <dgm:t>
        <a:bodyPr/>
        <a:lstStyle/>
        <a:p>
          <a:endParaRPr lang="ru-RU"/>
        </a:p>
      </dgm:t>
    </dgm:pt>
    <dgm:pt modelId="{FCE3475C-ED5D-4CEE-A625-2BF738DB6B6B}" type="sibTrans" cxnId="{F977E850-764B-4E60-899B-D10611BF9056}">
      <dgm:prSet/>
      <dgm:spPr/>
      <dgm:t>
        <a:bodyPr/>
        <a:lstStyle/>
        <a:p>
          <a:endParaRPr lang="ru-RU"/>
        </a:p>
      </dgm:t>
    </dgm:pt>
    <dgm:pt modelId="{ED54987B-51C1-4EA2-A8CA-C03E630C7F3C}" type="pres">
      <dgm:prSet presAssocID="{DD17D131-BE80-470A-BF4B-3873ED602386}" presName="linear" presStyleCnt="0">
        <dgm:presLayoutVars>
          <dgm:dir/>
          <dgm:animLvl val="lvl"/>
          <dgm:resizeHandles val="exact"/>
        </dgm:presLayoutVars>
      </dgm:prSet>
      <dgm:spPr/>
      <dgm:t>
        <a:bodyPr/>
        <a:lstStyle/>
        <a:p>
          <a:endParaRPr lang="ru-RU"/>
        </a:p>
      </dgm:t>
    </dgm:pt>
    <dgm:pt modelId="{4D738308-76E2-43EF-89C5-9D35D1562710}" type="pres">
      <dgm:prSet presAssocID="{06393914-DBEF-4B79-AFE2-04D8A9869965}" presName="parentLin" presStyleCnt="0"/>
      <dgm:spPr/>
    </dgm:pt>
    <dgm:pt modelId="{E6DAFE94-D04D-4FCA-8831-610AC8A5C62C}" type="pres">
      <dgm:prSet presAssocID="{06393914-DBEF-4B79-AFE2-04D8A9869965}" presName="parentLeftMargin" presStyleLbl="node1" presStyleIdx="0" presStyleCnt="3"/>
      <dgm:spPr/>
      <dgm:t>
        <a:bodyPr/>
        <a:lstStyle/>
        <a:p>
          <a:endParaRPr lang="ru-RU"/>
        </a:p>
      </dgm:t>
    </dgm:pt>
    <dgm:pt modelId="{25C44067-588E-4F9B-93D7-61D2D4862051}" type="pres">
      <dgm:prSet presAssocID="{06393914-DBEF-4B79-AFE2-04D8A9869965}" presName="parentText" presStyleLbl="node1" presStyleIdx="0" presStyleCnt="3">
        <dgm:presLayoutVars>
          <dgm:chMax val="0"/>
          <dgm:bulletEnabled val="1"/>
        </dgm:presLayoutVars>
      </dgm:prSet>
      <dgm:spPr/>
      <dgm:t>
        <a:bodyPr/>
        <a:lstStyle/>
        <a:p>
          <a:endParaRPr lang="ru-RU"/>
        </a:p>
      </dgm:t>
    </dgm:pt>
    <dgm:pt modelId="{8C2EF799-7A53-4B9A-8BCD-EC5CD8933F77}" type="pres">
      <dgm:prSet presAssocID="{06393914-DBEF-4B79-AFE2-04D8A9869965}" presName="negativeSpace" presStyleCnt="0"/>
      <dgm:spPr/>
    </dgm:pt>
    <dgm:pt modelId="{E71E5ACF-7724-4837-B4F6-ED818DCAD635}" type="pres">
      <dgm:prSet presAssocID="{06393914-DBEF-4B79-AFE2-04D8A9869965}" presName="childText" presStyleLbl="conFgAcc1" presStyleIdx="0" presStyleCnt="3">
        <dgm:presLayoutVars>
          <dgm:bulletEnabled val="1"/>
        </dgm:presLayoutVars>
      </dgm:prSet>
      <dgm:spPr/>
    </dgm:pt>
    <dgm:pt modelId="{D04518EA-C73B-4C56-8CF5-3CDD823D8783}" type="pres">
      <dgm:prSet presAssocID="{39CF76FF-EE8A-442F-9B32-DB800A32D1E6}" presName="spaceBetweenRectangles" presStyleCnt="0"/>
      <dgm:spPr/>
    </dgm:pt>
    <dgm:pt modelId="{260DC2D2-906F-43F5-B74D-47D96657E5FC}" type="pres">
      <dgm:prSet presAssocID="{5F8EDA26-3A06-424C-9467-21BB02D5D578}" presName="parentLin" presStyleCnt="0"/>
      <dgm:spPr/>
    </dgm:pt>
    <dgm:pt modelId="{D2988C02-3017-42E3-A870-DA909AA77D3E}" type="pres">
      <dgm:prSet presAssocID="{5F8EDA26-3A06-424C-9467-21BB02D5D578}" presName="parentLeftMargin" presStyleLbl="node1" presStyleIdx="0" presStyleCnt="3"/>
      <dgm:spPr/>
      <dgm:t>
        <a:bodyPr/>
        <a:lstStyle/>
        <a:p>
          <a:endParaRPr lang="ru-RU"/>
        </a:p>
      </dgm:t>
    </dgm:pt>
    <dgm:pt modelId="{4450D625-C850-4225-9D45-BB49628744CB}" type="pres">
      <dgm:prSet presAssocID="{5F8EDA26-3A06-424C-9467-21BB02D5D578}" presName="parentText" presStyleLbl="node1" presStyleIdx="1" presStyleCnt="3">
        <dgm:presLayoutVars>
          <dgm:chMax val="0"/>
          <dgm:bulletEnabled val="1"/>
        </dgm:presLayoutVars>
      </dgm:prSet>
      <dgm:spPr/>
      <dgm:t>
        <a:bodyPr/>
        <a:lstStyle/>
        <a:p>
          <a:endParaRPr lang="ru-RU"/>
        </a:p>
      </dgm:t>
    </dgm:pt>
    <dgm:pt modelId="{2562ECA0-B2C2-441B-AADF-E38C86EFF00E}" type="pres">
      <dgm:prSet presAssocID="{5F8EDA26-3A06-424C-9467-21BB02D5D578}" presName="negativeSpace" presStyleCnt="0"/>
      <dgm:spPr/>
    </dgm:pt>
    <dgm:pt modelId="{83C6EEEE-2919-45B2-9729-BA64089D18D2}" type="pres">
      <dgm:prSet presAssocID="{5F8EDA26-3A06-424C-9467-21BB02D5D578}" presName="childText" presStyleLbl="conFgAcc1" presStyleIdx="1" presStyleCnt="3">
        <dgm:presLayoutVars>
          <dgm:bulletEnabled val="1"/>
        </dgm:presLayoutVars>
      </dgm:prSet>
      <dgm:spPr/>
    </dgm:pt>
    <dgm:pt modelId="{D9F41643-1B87-4B87-A28B-EBF4DDDEC370}" type="pres">
      <dgm:prSet presAssocID="{6BE028A9-D80C-42B7-A692-45088225A104}" presName="spaceBetweenRectangles" presStyleCnt="0"/>
      <dgm:spPr/>
    </dgm:pt>
    <dgm:pt modelId="{6D46BE32-85F6-4F3F-9AF8-0FC21AC1621C}" type="pres">
      <dgm:prSet presAssocID="{AABB559B-6B0B-455B-9E28-112727CD6D81}" presName="parentLin" presStyleCnt="0"/>
      <dgm:spPr/>
    </dgm:pt>
    <dgm:pt modelId="{E8DDF2E6-C467-48E8-BF75-73D7379709CC}" type="pres">
      <dgm:prSet presAssocID="{AABB559B-6B0B-455B-9E28-112727CD6D81}" presName="parentLeftMargin" presStyleLbl="node1" presStyleIdx="1" presStyleCnt="3"/>
      <dgm:spPr/>
      <dgm:t>
        <a:bodyPr/>
        <a:lstStyle/>
        <a:p>
          <a:endParaRPr lang="ru-RU"/>
        </a:p>
      </dgm:t>
    </dgm:pt>
    <dgm:pt modelId="{3623824B-D04C-40E6-B4C2-2CDEAF2672BA}" type="pres">
      <dgm:prSet presAssocID="{AABB559B-6B0B-455B-9E28-112727CD6D81}" presName="parentText" presStyleLbl="node1" presStyleIdx="2" presStyleCnt="3">
        <dgm:presLayoutVars>
          <dgm:chMax val="0"/>
          <dgm:bulletEnabled val="1"/>
        </dgm:presLayoutVars>
      </dgm:prSet>
      <dgm:spPr/>
      <dgm:t>
        <a:bodyPr/>
        <a:lstStyle/>
        <a:p>
          <a:endParaRPr lang="ru-RU"/>
        </a:p>
      </dgm:t>
    </dgm:pt>
    <dgm:pt modelId="{74F99135-1C44-4EDF-A915-500308E312A6}" type="pres">
      <dgm:prSet presAssocID="{AABB559B-6B0B-455B-9E28-112727CD6D81}" presName="negativeSpace" presStyleCnt="0"/>
      <dgm:spPr/>
    </dgm:pt>
    <dgm:pt modelId="{0F3F2ED4-53DE-49BD-A319-A43CC3EF6FC7}" type="pres">
      <dgm:prSet presAssocID="{AABB559B-6B0B-455B-9E28-112727CD6D81}" presName="childText" presStyleLbl="conFgAcc1" presStyleIdx="2" presStyleCnt="3">
        <dgm:presLayoutVars>
          <dgm:bulletEnabled val="1"/>
        </dgm:presLayoutVars>
      </dgm:prSet>
      <dgm:spPr/>
    </dgm:pt>
  </dgm:ptLst>
  <dgm:cxnLst>
    <dgm:cxn modelId="{39DB398F-9B22-46F7-913D-86FBB636003D}" type="presOf" srcId="{AABB559B-6B0B-455B-9E28-112727CD6D81}" destId="{3623824B-D04C-40E6-B4C2-2CDEAF2672BA}" srcOrd="1" destOrd="0" presId="urn:microsoft.com/office/officeart/2005/8/layout/list1"/>
    <dgm:cxn modelId="{E0AD9A96-117F-4B8E-9449-B81F3362B0EE}" type="presOf" srcId="{06393914-DBEF-4B79-AFE2-04D8A9869965}" destId="{E6DAFE94-D04D-4FCA-8831-610AC8A5C62C}" srcOrd="0" destOrd="0" presId="urn:microsoft.com/office/officeart/2005/8/layout/list1"/>
    <dgm:cxn modelId="{27A0EE5B-06F4-408B-88A5-66528F8B64E0}" type="presOf" srcId="{5F8EDA26-3A06-424C-9467-21BB02D5D578}" destId="{4450D625-C850-4225-9D45-BB49628744CB}" srcOrd="1" destOrd="0" presId="urn:microsoft.com/office/officeart/2005/8/layout/list1"/>
    <dgm:cxn modelId="{FA322271-E918-48D0-AE2F-37FBE6174F70}" type="presOf" srcId="{AABB559B-6B0B-455B-9E28-112727CD6D81}" destId="{E8DDF2E6-C467-48E8-BF75-73D7379709CC}" srcOrd="0" destOrd="0" presId="urn:microsoft.com/office/officeart/2005/8/layout/list1"/>
    <dgm:cxn modelId="{3FB42464-D7DD-4D2A-9AE5-956C3D470F2C}" type="presOf" srcId="{5F8EDA26-3A06-424C-9467-21BB02D5D578}" destId="{D2988C02-3017-42E3-A870-DA909AA77D3E}" srcOrd="0" destOrd="0" presId="urn:microsoft.com/office/officeart/2005/8/layout/list1"/>
    <dgm:cxn modelId="{BC2A7B94-F604-402D-8143-BD10E59A36CA}" srcId="{DD17D131-BE80-470A-BF4B-3873ED602386}" destId="{06393914-DBEF-4B79-AFE2-04D8A9869965}" srcOrd="0" destOrd="0" parTransId="{EBB37570-EE81-4C05-9E8E-302F6459DECF}" sibTransId="{39CF76FF-EE8A-442F-9B32-DB800A32D1E6}"/>
    <dgm:cxn modelId="{F977E850-764B-4E60-899B-D10611BF9056}" srcId="{DD17D131-BE80-470A-BF4B-3873ED602386}" destId="{AABB559B-6B0B-455B-9E28-112727CD6D81}" srcOrd="2" destOrd="0" parTransId="{E4D89019-56A6-4C7A-AB01-54D144EF5D87}" sibTransId="{FCE3475C-ED5D-4CEE-A625-2BF738DB6B6B}"/>
    <dgm:cxn modelId="{3DD138CE-9EC4-47FE-BC73-6109014F9AC0}" type="presOf" srcId="{06393914-DBEF-4B79-AFE2-04D8A9869965}" destId="{25C44067-588E-4F9B-93D7-61D2D4862051}" srcOrd="1" destOrd="0" presId="urn:microsoft.com/office/officeart/2005/8/layout/list1"/>
    <dgm:cxn modelId="{948364B4-F51A-4EBE-9781-A7A5583C2004}" srcId="{DD17D131-BE80-470A-BF4B-3873ED602386}" destId="{5F8EDA26-3A06-424C-9467-21BB02D5D578}" srcOrd="1" destOrd="0" parTransId="{89CCFAE1-73ED-49AF-972C-BBE6424946A3}" sibTransId="{6BE028A9-D80C-42B7-A692-45088225A104}"/>
    <dgm:cxn modelId="{DB6B8ACE-C0C7-4327-8144-B2DFED8925DE}" type="presOf" srcId="{DD17D131-BE80-470A-BF4B-3873ED602386}" destId="{ED54987B-51C1-4EA2-A8CA-C03E630C7F3C}" srcOrd="0" destOrd="0" presId="urn:microsoft.com/office/officeart/2005/8/layout/list1"/>
    <dgm:cxn modelId="{50B49A25-DFBC-470D-A168-FC1CF5AEC2E0}" type="presParOf" srcId="{ED54987B-51C1-4EA2-A8CA-C03E630C7F3C}" destId="{4D738308-76E2-43EF-89C5-9D35D1562710}" srcOrd="0" destOrd="0" presId="urn:microsoft.com/office/officeart/2005/8/layout/list1"/>
    <dgm:cxn modelId="{5C74F86A-AC6E-4481-934A-B3DDC4D394F5}" type="presParOf" srcId="{4D738308-76E2-43EF-89C5-9D35D1562710}" destId="{E6DAFE94-D04D-4FCA-8831-610AC8A5C62C}" srcOrd="0" destOrd="0" presId="urn:microsoft.com/office/officeart/2005/8/layout/list1"/>
    <dgm:cxn modelId="{45488348-C59A-43A1-AD8F-F95DE2C88411}" type="presParOf" srcId="{4D738308-76E2-43EF-89C5-9D35D1562710}" destId="{25C44067-588E-4F9B-93D7-61D2D4862051}" srcOrd="1" destOrd="0" presId="urn:microsoft.com/office/officeart/2005/8/layout/list1"/>
    <dgm:cxn modelId="{38530411-E30B-492E-A3A8-25AF6381DF01}" type="presParOf" srcId="{ED54987B-51C1-4EA2-A8CA-C03E630C7F3C}" destId="{8C2EF799-7A53-4B9A-8BCD-EC5CD8933F77}" srcOrd="1" destOrd="0" presId="urn:microsoft.com/office/officeart/2005/8/layout/list1"/>
    <dgm:cxn modelId="{9DE02D8D-D6A4-454E-AA24-6EB580167847}" type="presParOf" srcId="{ED54987B-51C1-4EA2-A8CA-C03E630C7F3C}" destId="{E71E5ACF-7724-4837-B4F6-ED818DCAD635}" srcOrd="2" destOrd="0" presId="urn:microsoft.com/office/officeart/2005/8/layout/list1"/>
    <dgm:cxn modelId="{730CC840-B390-4A00-A933-82E6170098B5}" type="presParOf" srcId="{ED54987B-51C1-4EA2-A8CA-C03E630C7F3C}" destId="{D04518EA-C73B-4C56-8CF5-3CDD823D8783}" srcOrd="3" destOrd="0" presId="urn:microsoft.com/office/officeart/2005/8/layout/list1"/>
    <dgm:cxn modelId="{88AE2620-E2C8-498C-8FB5-17B29640DFFA}" type="presParOf" srcId="{ED54987B-51C1-4EA2-A8CA-C03E630C7F3C}" destId="{260DC2D2-906F-43F5-B74D-47D96657E5FC}" srcOrd="4" destOrd="0" presId="urn:microsoft.com/office/officeart/2005/8/layout/list1"/>
    <dgm:cxn modelId="{B62FFE1F-21C1-4EEF-80C2-7D09BF56B1BA}" type="presParOf" srcId="{260DC2D2-906F-43F5-B74D-47D96657E5FC}" destId="{D2988C02-3017-42E3-A870-DA909AA77D3E}" srcOrd="0" destOrd="0" presId="urn:microsoft.com/office/officeart/2005/8/layout/list1"/>
    <dgm:cxn modelId="{10D898A8-1AA4-44FB-BB64-4DAB1A10A8BA}" type="presParOf" srcId="{260DC2D2-906F-43F5-B74D-47D96657E5FC}" destId="{4450D625-C850-4225-9D45-BB49628744CB}" srcOrd="1" destOrd="0" presId="urn:microsoft.com/office/officeart/2005/8/layout/list1"/>
    <dgm:cxn modelId="{D32E5247-3D5D-494E-BD56-6E9672553D8C}" type="presParOf" srcId="{ED54987B-51C1-4EA2-A8CA-C03E630C7F3C}" destId="{2562ECA0-B2C2-441B-AADF-E38C86EFF00E}" srcOrd="5" destOrd="0" presId="urn:microsoft.com/office/officeart/2005/8/layout/list1"/>
    <dgm:cxn modelId="{15B09353-26EB-4CF7-9E16-C8855F30A6FA}" type="presParOf" srcId="{ED54987B-51C1-4EA2-A8CA-C03E630C7F3C}" destId="{83C6EEEE-2919-45B2-9729-BA64089D18D2}" srcOrd="6" destOrd="0" presId="urn:microsoft.com/office/officeart/2005/8/layout/list1"/>
    <dgm:cxn modelId="{943A9ED8-864D-443F-A366-A2BB0729074D}" type="presParOf" srcId="{ED54987B-51C1-4EA2-A8CA-C03E630C7F3C}" destId="{D9F41643-1B87-4B87-A28B-EBF4DDDEC370}" srcOrd="7" destOrd="0" presId="urn:microsoft.com/office/officeart/2005/8/layout/list1"/>
    <dgm:cxn modelId="{6CB140E0-489C-407F-882C-53B446CB6E00}" type="presParOf" srcId="{ED54987B-51C1-4EA2-A8CA-C03E630C7F3C}" destId="{6D46BE32-85F6-4F3F-9AF8-0FC21AC1621C}" srcOrd="8" destOrd="0" presId="urn:microsoft.com/office/officeart/2005/8/layout/list1"/>
    <dgm:cxn modelId="{AB1CE736-F87D-4A3F-9187-BFBE4BFBF6C8}" type="presParOf" srcId="{6D46BE32-85F6-4F3F-9AF8-0FC21AC1621C}" destId="{E8DDF2E6-C467-48E8-BF75-73D7379709CC}" srcOrd="0" destOrd="0" presId="urn:microsoft.com/office/officeart/2005/8/layout/list1"/>
    <dgm:cxn modelId="{BED564DC-F2B9-4A2D-9B41-DE0E6E8A7906}" type="presParOf" srcId="{6D46BE32-85F6-4F3F-9AF8-0FC21AC1621C}" destId="{3623824B-D04C-40E6-B4C2-2CDEAF2672BA}" srcOrd="1" destOrd="0" presId="urn:microsoft.com/office/officeart/2005/8/layout/list1"/>
    <dgm:cxn modelId="{4A8589E1-092B-4483-86B7-432AD230BACD}" type="presParOf" srcId="{ED54987B-51C1-4EA2-A8CA-C03E630C7F3C}" destId="{74F99135-1C44-4EDF-A915-500308E312A6}" srcOrd="9" destOrd="0" presId="urn:microsoft.com/office/officeart/2005/8/layout/list1"/>
    <dgm:cxn modelId="{C79CFA8A-E7AE-4164-9B2C-8D2008972743}" type="presParOf" srcId="{ED54987B-51C1-4EA2-A8CA-C03E630C7F3C}" destId="{0F3F2ED4-53DE-49BD-A319-A43CC3EF6FC7}"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71E5ACF-7724-4837-B4F6-ED818DCAD635}">
      <dsp:nvSpPr>
        <dsp:cNvPr id="0" name=""/>
        <dsp:cNvSpPr/>
      </dsp:nvSpPr>
      <dsp:spPr>
        <a:xfrm>
          <a:off x="0" y="403653"/>
          <a:ext cx="5156200" cy="655200"/>
        </a:xfrm>
        <a:prstGeom prst="rect">
          <a:avLst/>
        </a:prstGeom>
        <a:solidFill>
          <a:schemeClr val="lt1">
            <a:alpha val="90000"/>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5C44067-588E-4F9B-93D7-61D2D4862051}">
      <dsp:nvSpPr>
        <dsp:cNvPr id="0" name=""/>
        <dsp:cNvSpPr/>
      </dsp:nvSpPr>
      <dsp:spPr>
        <a:xfrm>
          <a:off x="257810" y="19893"/>
          <a:ext cx="3609340" cy="767520"/>
        </a:xfrm>
        <a:prstGeom prst="roundRect">
          <a:avLst/>
        </a:prstGeom>
        <a:solidFill>
          <a:schemeClr val="accent3">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6424" tIns="0" rIns="136424" bIns="0" numCol="1" spcCol="1270" anchor="ctr" anchorCtr="0">
          <a:noAutofit/>
        </a:bodyPr>
        <a:lstStyle/>
        <a:p>
          <a:pPr lvl="0" algn="l" defTabSz="711200">
            <a:lnSpc>
              <a:spcPct val="90000"/>
            </a:lnSpc>
            <a:spcBef>
              <a:spcPct val="0"/>
            </a:spcBef>
            <a:spcAft>
              <a:spcPct val="35000"/>
            </a:spcAft>
          </a:pPr>
          <a:r>
            <a:rPr lang="uk-UA" sz="1600" kern="1200" dirty="0" smtClean="0">
              <a:solidFill>
                <a:schemeClr val="tx1"/>
              </a:solidFill>
            </a:rPr>
            <a:t>Укладено 18 договорів з ОСББ про надання з бюджету ЖМТГ фінансової підтримки </a:t>
          </a:r>
          <a:endParaRPr lang="ru-RU" sz="1600" kern="1200" dirty="0">
            <a:solidFill>
              <a:schemeClr val="tx1"/>
            </a:solidFill>
          </a:endParaRPr>
        </a:p>
      </dsp:txBody>
      <dsp:txXfrm>
        <a:off x="257810" y="19893"/>
        <a:ext cx="3609340" cy="767520"/>
      </dsp:txXfrm>
    </dsp:sp>
    <dsp:sp modelId="{83C6EEEE-2919-45B2-9729-BA64089D18D2}">
      <dsp:nvSpPr>
        <dsp:cNvPr id="0" name=""/>
        <dsp:cNvSpPr/>
      </dsp:nvSpPr>
      <dsp:spPr>
        <a:xfrm>
          <a:off x="0" y="1583013"/>
          <a:ext cx="5156200" cy="655200"/>
        </a:xfrm>
        <a:prstGeom prst="rect">
          <a:avLst/>
        </a:prstGeom>
        <a:solidFill>
          <a:schemeClr val="lt1">
            <a:alpha val="90000"/>
            <a:hueOff val="0"/>
            <a:satOff val="0"/>
            <a:lumOff val="0"/>
            <a:alphaOff val="0"/>
          </a:schemeClr>
        </a:solidFill>
        <a:ln w="25400" cap="flat" cmpd="sng" algn="ctr">
          <a:solidFill>
            <a:schemeClr val="accent3">
              <a:shade val="80000"/>
              <a:hueOff val="109454"/>
              <a:satOff val="-716"/>
              <a:lumOff val="12277"/>
              <a:alphaOff val="0"/>
            </a:schemeClr>
          </a:solidFill>
          <a:prstDash val="solid"/>
        </a:ln>
        <a:effectLst/>
      </dsp:spPr>
      <dsp:style>
        <a:lnRef idx="2">
          <a:scrgbClr r="0" g="0" b="0"/>
        </a:lnRef>
        <a:fillRef idx="1">
          <a:scrgbClr r="0" g="0" b="0"/>
        </a:fillRef>
        <a:effectRef idx="0">
          <a:scrgbClr r="0" g="0" b="0"/>
        </a:effectRef>
        <a:fontRef idx="minor"/>
      </dsp:style>
    </dsp:sp>
    <dsp:sp modelId="{4450D625-C850-4225-9D45-BB49628744CB}">
      <dsp:nvSpPr>
        <dsp:cNvPr id="0" name=""/>
        <dsp:cNvSpPr/>
      </dsp:nvSpPr>
      <dsp:spPr>
        <a:xfrm>
          <a:off x="257810" y="1199253"/>
          <a:ext cx="3609340" cy="767520"/>
        </a:xfrm>
        <a:prstGeom prst="roundRect">
          <a:avLst/>
        </a:prstGeom>
        <a:solidFill>
          <a:schemeClr val="accent3">
            <a:shade val="80000"/>
            <a:hueOff val="109454"/>
            <a:satOff val="-716"/>
            <a:lumOff val="122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6424" tIns="0" rIns="136424" bIns="0" numCol="1" spcCol="1270" anchor="ctr" anchorCtr="0">
          <a:noAutofit/>
        </a:bodyPr>
        <a:lstStyle/>
        <a:p>
          <a:pPr lvl="0" algn="l" defTabSz="622300">
            <a:lnSpc>
              <a:spcPct val="90000"/>
            </a:lnSpc>
            <a:spcBef>
              <a:spcPct val="0"/>
            </a:spcBef>
            <a:spcAft>
              <a:spcPct val="35000"/>
            </a:spcAft>
          </a:pPr>
          <a:r>
            <a:rPr lang="uk-UA" sz="1400" kern="1200" dirty="0" smtClean="0">
              <a:solidFill>
                <a:schemeClr val="tx1"/>
              </a:solidFill>
            </a:rPr>
            <a:t>Відшкодовано з міського бюджету по укладеним договорам 5 850 783,56 грн.</a:t>
          </a:r>
        </a:p>
        <a:p>
          <a:pPr lvl="0" algn="l" defTabSz="622300">
            <a:lnSpc>
              <a:spcPct val="90000"/>
            </a:lnSpc>
            <a:spcBef>
              <a:spcPct val="0"/>
            </a:spcBef>
            <a:spcAft>
              <a:spcPct val="35000"/>
            </a:spcAft>
          </a:pPr>
          <a:endParaRPr lang="ru-RU" sz="700" kern="1200" dirty="0"/>
        </a:p>
      </dsp:txBody>
      <dsp:txXfrm>
        <a:off x="257810" y="1199253"/>
        <a:ext cx="3609340" cy="767520"/>
      </dsp:txXfrm>
    </dsp:sp>
    <dsp:sp modelId="{0F3F2ED4-53DE-49BD-A319-A43CC3EF6FC7}">
      <dsp:nvSpPr>
        <dsp:cNvPr id="0" name=""/>
        <dsp:cNvSpPr/>
      </dsp:nvSpPr>
      <dsp:spPr>
        <a:xfrm>
          <a:off x="0" y="2762373"/>
          <a:ext cx="5156200" cy="655200"/>
        </a:xfrm>
        <a:prstGeom prst="rect">
          <a:avLst/>
        </a:prstGeom>
        <a:solidFill>
          <a:schemeClr val="lt1">
            <a:alpha val="90000"/>
            <a:hueOff val="0"/>
            <a:satOff val="0"/>
            <a:lumOff val="0"/>
            <a:alphaOff val="0"/>
          </a:schemeClr>
        </a:solidFill>
        <a:ln w="25400" cap="flat" cmpd="sng" algn="ctr">
          <a:solidFill>
            <a:schemeClr val="accent3">
              <a:shade val="80000"/>
              <a:hueOff val="218909"/>
              <a:satOff val="-1431"/>
              <a:lumOff val="24554"/>
              <a:alphaOff val="0"/>
            </a:schemeClr>
          </a:solidFill>
          <a:prstDash val="solid"/>
        </a:ln>
        <a:effectLst/>
      </dsp:spPr>
      <dsp:style>
        <a:lnRef idx="2">
          <a:scrgbClr r="0" g="0" b="0"/>
        </a:lnRef>
        <a:fillRef idx="1">
          <a:scrgbClr r="0" g="0" b="0"/>
        </a:fillRef>
        <a:effectRef idx="0">
          <a:scrgbClr r="0" g="0" b="0"/>
        </a:effectRef>
        <a:fontRef idx="minor"/>
      </dsp:style>
    </dsp:sp>
    <dsp:sp modelId="{3623824B-D04C-40E6-B4C2-2CDEAF2672BA}">
      <dsp:nvSpPr>
        <dsp:cNvPr id="0" name=""/>
        <dsp:cNvSpPr/>
      </dsp:nvSpPr>
      <dsp:spPr>
        <a:xfrm>
          <a:off x="257810" y="2378613"/>
          <a:ext cx="3609340" cy="767520"/>
        </a:xfrm>
        <a:prstGeom prst="roundRect">
          <a:avLst/>
        </a:prstGeom>
        <a:solidFill>
          <a:schemeClr val="accent3">
            <a:shade val="80000"/>
            <a:hueOff val="218909"/>
            <a:satOff val="-1431"/>
            <a:lumOff val="2455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6424" tIns="0" rIns="136424" bIns="0" numCol="1" spcCol="1270" anchor="ctr" anchorCtr="0">
          <a:noAutofit/>
        </a:bodyPr>
        <a:lstStyle/>
        <a:p>
          <a:pPr lvl="0" algn="l" defTabSz="622300">
            <a:lnSpc>
              <a:spcPct val="90000"/>
            </a:lnSpc>
            <a:spcBef>
              <a:spcPct val="0"/>
            </a:spcBef>
            <a:spcAft>
              <a:spcPct val="35000"/>
            </a:spcAft>
          </a:pPr>
          <a:endParaRPr lang="uk-UA" sz="1400" kern="1200" dirty="0" smtClean="0">
            <a:solidFill>
              <a:schemeClr val="tx1"/>
            </a:solidFill>
          </a:endParaRPr>
        </a:p>
        <a:p>
          <a:pPr lvl="0" algn="l" defTabSz="622300">
            <a:lnSpc>
              <a:spcPct val="90000"/>
            </a:lnSpc>
            <a:spcBef>
              <a:spcPct val="0"/>
            </a:spcBef>
            <a:spcAft>
              <a:spcPct val="35000"/>
            </a:spcAft>
          </a:pPr>
          <a:r>
            <a:rPr lang="uk-UA" sz="1400" kern="1200" dirty="0" smtClean="0">
              <a:solidFill>
                <a:schemeClr val="tx1"/>
              </a:solidFill>
            </a:rPr>
            <a:t>Компенсовано Фондом </a:t>
          </a:r>
          <a:r>
            <a:rPr lang="uk-UA" sz="1400" kern="1200" dirty="0" err="1" smtClean="0">
              <a:solidFill>
                <a:schemeClr val="tx1"/>
              </a:solidFill>
            </a:rPr>
            <a:t>енергоефективності</a:t>
          </a:r>
          <a:r>
            <a:rPr lang="uk-UA" sz="1400" kern="1200" dirty="0" smtClean="0">
              <a:solidFill>
                <a:schemeClr val="tx1"/>
              </a:solidFill>
            </a:rPr>
            <a:t> ОСББ – 41 899 870,48 грн.</a:t>
          </a:r>
        </a:p>
        <a:p>
          <a:pPr lvl="0" algn="l" defTabSz="622300">
            <a:lnSpc>
              <a:spcPct val="90000"/>
            </a:lnSpc>
            <a:spcBef>
              <a:spcPct val="0"/>
            </a:spcBef>
            <a:spcAft>
              <a:spcPct val="35000"/>
            </a:spcAft>
          </a:pPr>
          <a:r>
            <a:rPr lang="uk-UA" sz="800" kern="1200" dirty="0" smtClean="0"/>
            <a:t> </a:t>
          </a:r>
          <a:endParaRPr lang="ru-RU" sz="800" kern="1200" dirty="0"/>
        </a:p>
      </dsp:txBody>
      <dsp:txXfrm>
        <a:off x="257810" y="2378613"/>
        <a:ext cx="3609340" cy="76752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drawings/drawing1.xml><?xml version="1.0" encoding="utf-8"?>
<c:userShapes xmlns:c="http://schemas.openxmlformats.org/drawingml/2006/chart">
  <cdr:relSizeAnchor xmlns:cdr="http://schemas.openxmlformats.org/drawingml/2006/chartDrawing">
    <cdr:from>
      <cdr:x>0</cdr:x>
      <cdr:y>0</cdr:y>
    </cdr:from>
    <cdr:to>
      <cdr:x>1</cdr:x>
      <cdr:y>0.21571</cdr:y>
    </cdr:to>
    <cdr:sp macro="" textlink="">
      <cdr:nvSpPr>
        <cdr:cNvPr id="2" name="object 157"/>
        <cdr:cNvSpPr txBox="1">
          <a:spLocks xmlns:a="http://schemas.openxmlformats.org/drawingml/2006/main" noGrp="1"/>
        </cdr:cNvSpPr>
      </cdr:nvSpPr>
      <cdr:spPr>
        <a:xfrm xmlns:a="http://schemas.openxmlformats.org/drawingml/2006/main">
          <a:off x="0" y="0"/>
          <a:ext cx="7162800" cy="1120820"/>
        </a:xfrm>
        <a:prstGeom xmlns:a="http://schemas.openxmlformats.org/drawingml/2006/main" prst="rect">
          <a:avLst/>
        </a:prstGeom>
        <a:noFill xmlns:a="http://schemas.openxmlformats.org/drawingml/2006/main"/>
      </cdr:spPr>
      <cdr:txBody>
        <a:bodyPr xmlns:a="http://schemas.openxmlformats.org/drawingml/2006/main" vert="horz" wrap="square" lIns="0" tIns="12700" rIns="0" bIns="0" rtlCol="0">
          <a:spAutoFit/>
        </a:bodyPr>
        <a:lstStyle xmlns:a="http://schemas.openxmlformats.org/drawingml/2006/main">
          <a:lvl1pPr>
            <a:defRPr sz="2000" b="1" i="0">
              <a:solidFill>
                <a:srgbClr val="F04C23"/>
              </a:solidFill>
              <a:latin typeface="Calibri"/>
              <a:cs typeface="Calibri"/>
            </a:defRPr>
          </a:lvl1pPr>
        </a:lstStyle>
        <a:p xmlns:a="http://schemas.openxmlformats.org/drawingml/2006/main">
          <a:pPr marL="12700" algn="ctr">
            <a:lnSpc>
              <a:spcPct val="100000"/>
            </a:lnSpc>
            <a:spcBef>
              <a:spcPts val="100"/>
            </a:spcBef>
          </a:pPr>
          <a:r>
            <a:rPr lang="uk-UA" sz="2400" spc="-10" dirty="0" smtClean="0">
              <a:solidFill>
                <a:sysClr val="windowText" lastClr="000000"/>
              </a:solidFill>
              <a:latin typeface="Times New Roman" pitchFamily="18" charset="0"/>
              <a:cs typeface="Times New Roman" pitchFamily="18" charset="0"/>
            </a:rPr>
            <a:t>	Міські цільові Програми на підтримку ОСББ</a:t>
          </a:r>
          <a:br>
            <a:rPr lang="uk-UA" sz="2400" spc="-10" dirty="0" smtClean="0">
              <a:solidFill>
                <a:sysClr val="windowText" lastClr="000000"/>
              </a:solidFill>
              <a:latin typeface="Times New Roman" pitchFamily="18" charset="0"/>
              <a:cs typeface="Times New Roman" pitchFamily="18" charset="0"/>
            </a:rPr>
          </a:br>
          <a:endParaRPr sz="2400" spc="-15" dirty="0">
            <a:solidFill>
              <a:sysClr val="windowText" lastClr="000000"/>
            </a:solidFill>
            <a:latin typeface="Times New Roman" pitchFamily="18" charset="0"/>
            <a:cs typeface="Times New Roman" pitchFamily="18" charset="0"/>
          </a:endParaRPr>
        </a:p>
      </cdr:txBody>
    </cdr:sp>
  </cdr:relSizeAnchor>
  <cdr:relSizeAnchor xmlns:cdr="http://schemas.openxmlformats.org/drawingml/2006/chartDrawing">
    <cdr:from>
      <cdr:x>0</cdr:x>
      <cdr:y>0.14085</cdr:y>
    </cdr:from>
    <cdr:to>
      <cdr:x>0.47872</cdr:x>
      <cdr:y>0.52105</cdr:y>
    </cdr:to>
    <cdr:sp macro="" textlink="">
      <cdr:nvSpPr>
        <cdr:cNvPr id="4" name="object 157"/>
        <cdr:cNvSpPr txBox="1">
          <a:spLocks xmlns:a="http://schemas.openxmlformats.org/drawingml/2006/main" noGrp="1"/>
        </cdr:cNvSpPr>
      </cdr:nvSpPr>
      <cdr:spPr>
        <a:xfrm xmlns:a="http://schemas.openxmlformats.org/drawingml/2006/main">
          <a:off x="0" y="762000"/>
          <a:ext cx="3638727" cy="2056958"/>
        </a:xfrm>
        <a:prstGeom xmlns:a="http://schemas.openxmlformats.org/drawingml/2006/main" prst="rect">
          <a:avLst/>
        </a:prstGeom>
        <a:gradFill xmlns:a="http://schemas.openxmlformats.org/drawingml/2006/main">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dr:spPr>
      <cdr:txBody>
        <a:bodyPr xmlns:a="http://schemas.openxmlformats.org/drawingml/2006/main" vert="horz" wrap="square" lIns="0" tIns="12700" rIns="0" bIns="0" rtlCol="0">
          <a:spAutoFit/>
        </a:bodyPr>
        <a:lstStyle xmlns:a="http://schemas.openxmlformats.org/drawingml/2006/main">
          <a:lvl1pPr>
            <a:defRPr sz="2000" b="1" i="0">
              <a:solidFill>
                <a:srgbClr val="F04C23"/>
              </a:solidFill>
              <a:latin typeface="Calibri"/>
              <a:cs typeface="Calibri"/>
            </a:defRPr>
          </a:lvl1pPr>
        </a:lstStyle>
        <a:p xmlns:a="http://schemas.openxmlformats.org/drawingml/2006/main">
          <a:pPr algn="just">
            <a:lnSpc>
              <a:spcPct val="100000"/>
            </a:lnSpc>
            <a:buFont typeface="Wingdings" pitchFamily="2" charset="2"/>
            <a:buChar char="ü"/>
          </a:pPr>
          <a:r>
            <a:rPr lang="uk-UA" sz="1600" dirty="0" smtClean="0">
              <a:solidFill>
                <a:srgbClr val="0070C0"/>
              </a:solidFill>
              <a:latin typeface="Times New Roman" pitchFamily="18" charset="0"/>
              <a:cs typeface="Times New Roman" pitchFamily="18" charset="0"/>
            </a:rPr>
            <a:t>Програма житлового  житлового господарства та поводження з відходами на території Житомирської міської об'єднаної територіальної громади на 2021-2025 роки</a:t>
          </a:r>
          <a:r>
            <a:rPr lang="uk-UA" sz="1600" i="0" dirty="0" smtClean="0">
              <a:solidFill>
                <a:schemeClr val="tx1"/>
              </a:solidFill>
              <a:latin typeface="Times New Roman" pitchFamily="18" charset="0"/>
              <a:cs typeface="Times New Roman" pitchFamily="18" charset="0"/>
            </a:rPr>
            <a:t>, </a:t>
          </a:r>
          <a:r>
            <a:rPr lang="uk-UA" sz="1600" b="0" i="0" dirty="0" smtClean="0">
              <a:solidFill>
                <a:schemeClr val="tx1"/>
              </a:solidFill>
              <a:latin typeface="Times New Roman" pitchFamily="18" charset="0"/>
              <a:cs typeface="Times New Roman" pitchFamily="18" charset="0"/>
            </a:rPr>
            <a:t>якою передбачено капітальний ремонт об'єктів житлового фонду ОСББ*</a:t>
          </a:r>
        </a:p>
        <a:p xmlns:a="http://schemas.openxmlformats.org/drawingml/2006/main">
          <a:pPr marL="12700" algn="just">
            <a:lnSpc>
              <a:spcPct val="100000"/>
            </a:lnSpc>
            <a:spcBef>
              <a:spcPts val="100"/>
            </a:spcBef>
          </a:pPr>
          <a:endParaRPr lang="uk-UA" b="0" spc="-15" dirty="0">
            <a:solidFill>
              <a:schemeClr val="tx1"/>
            </a:solidFill>
            <a:latin typeface="Times New Roman" pitchFamily="18" charset="0"/>
            <a:cs typeface="Times New Roman" pitchFamily="18" charset="0"/>
          </a:endParaRPr>
        </a:p>
      </cdr:txBody>
    </cdr:sp>
  </cdr:relSizeAnchor>
  <cdr:relSizeAnchor xmlns:cdr="http://schemas.openxmlformats.org/drawingml/2006/chartDrawing">
    <cdr:from>
      <cdr:x>0.49123</cdr:x>
      <cdr:y>0.14085</cdr:y>
    </cdr:from>
    <cdr:to>
      <cdr:x>0.98936</cdr:x>
      <cdr:y>0.50161</cdr:y>
    </cdr:to>
    <cdr:sp macro="" textlink="">
      <cdr:nvSpPr>
        <cdr:cNvPr id="5" name="object 157"/>
        <cdr:cNvSpPr txBox="1">
          <a:spLocks xmlns:a="http://schemas.openxmlformats.org/drawingml/2006/main" noGrp="1"/>
        </cdr:cNvSpPr>
      </cdr:nvSpPr>
      <cdr:spPr>
        <a:xfrm xmlns:a="http://schemas.openxmlformats.org/drawingml/2006/main">
          <a:off x="3733800" y="762000"/>
          <a:ext cx="3786277" cy="1951816"/>
        </a:xfrm>
        <a:prstGeom xmlns:a="http://schemas.openxmlformats.org/drawingml/2006/main" prst="rect">
          <a:avLst/>
        </a:prstGeom>
        <a:gradFill xmlns:a="http://schemas.openxmlformats.org/drawingml/2006/main">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dr:spPr>
      <cdr:txBody>
        <a:bodyPr xmlns:a="http://schemas.openxmlformats.org/drawingml/2006/main" vert="horz" wrap="square" lIns="0" tIns="12700" rIns="0" bIns="0" rtlCol="0">
          <a:spAutoFit/>
        </a:bodyP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marL="12700" algn="just">
            <a:lnSpc>
              <a:spcPct val="100000"/>
            </a:lnSpc>
            <a:spcBef>
              <a:spcPts val="100"/>
            </a:spcBef>
            <a:buFont typeface="Wingdings" pitchFamily="2" charset="2"/>
            <a:buChar char="ü"/>
          </a:pPr>
          <a:r>
            <a:rPr lang="uk-UA" sz="1400" b="1" dirty="0" smtClean="0">
              <a:solidFill>
                <a:srgbClr val="0070C0"/>
              </a:solidFill>
              <a:latin typeface="Times New Roman" pitchFamily="18" charset="0"/>
              <a:cs typeface="Times New Roman" pitchFamily="18" charset="0"/>
            </a:rPr>
            <a:t>Міська цільова програма </a:t>
          </a:r>
          <a:r>
            <a:rPr lang="uk-UA" sz="1400" b="1" dirty="0" err="1" smtClean="0">
              <a:solidFill>
                <a:srgbClr val="0070C0"/>
              </a:solidFill>
              <a:latin typeface="Times New Roman" pitchFamily="18" charset="0"/>
              <a:cs typeface="Times New Roman" pitchFamily="18" charset="0"/>
            </a:rPr>
            <a:t>“Муніципальний</a:t>
          </a:r>
          <a:r>
            <a:rPr lang="uk-UA" sz="1400" b="1" dirty="0" smtClean="0">
              <a:solidFill>
                <a:srgbClr val="0070C0"/>
              </a:solidFill>
              <a:latin typeface="Times New Roman" pitchFamily="18" charset="0"/>
              <a:cs typeface="Times New Roman" pitchFamily="18" charset="0"/>
            </a:rPr>
            <a:t> енергетичний план Житомирської міської територіальної громади на 2021-2025 </a:t>
          </a:r>
          <a:r>
            <a:rPr lang="uk-UA" sz="1400" b="1" dirty="0" err="1" smtClean="0">
              <a:solidFill>
                <a:srgbClr val="0070C0"/>
              </a:solidFill>
              <a:latin typeface="Times New Roman" pitchFamily="18" charset="0"/>
              <a:cs typeface="Times New Roman" pitchFamily="18" charset="0"/>
            </a:rPr>
            <a:t>роки”</a:t>
          </a:r>
          <a:r>
            <a:rPr lang="uk-UA" sz="1400" b="1" dirty="0" smtClean="0">
              <a:solidFill>
                <a:srgbClr val="0070C0"/>
              </a:solidFill>
              <a:latin typeface="Times New Roman" pitchFamily="18" charset="0"/>
              <a:cs typeface="Times New Roman" pitchFamily="18" charset="0"/>
            </a:rPr>
            <a:t>,</a:t>
          </a:r>
          <a:r>
            <a:rPr lang="uk-UA" sz="1400" b="1" dirty="0" smtClean="0">
              <a:solidFill>
                <a:schemeClr val="tx1"/>
              </a:solidFill>
              <a:latin typeface="Times New Roman" pitchFamily="18" charset="0"/>
              <a:cs typeface="Times New Roman" pitchFamily="18" charset="0"/>
            </a:rPr>
            <a:t> </a:t>
          </a:r>
          <a:r>
            <a:rPr lang="uk-UA" sz="1400" dirty="0" smtClean="0">
              <a:solidFill>
                <a:schemeClr val="tx1"/>
              </a:solidFill>
              <a:latin typeface="Times New Roman" pitchFamily="18" charset="0"/>
              <a:cs typeface="Times New Roman" pitchFamily="18" charset="0"/>
            </a:rPr>
            <a:t>згідно якої прийнято порядок відшкодування відсотків ОСББ перших 18 місяців по Програмі </a:t>
          </a:r>
          <a:r>
            <a:rPr lang="uk-UA" sz="1400" dirty="0" err="1" smtClean="0">
              <a:solidFill>
                <a:schemeClr val="tx1"/>
              </a:solidFill>
              <a:latin typeface="Times New Roman" pitchFamily="18" charset="0"/>
              <a:cs typeface="Times New Roman" pitchFamily="18" charset="0"/>
            </a:rPr>
            <a:t>“Енергодім”</a:t>
          </a:r>
          <a:r>
            <a:rPr lang="uk-UA" sz="1400" dirty="0" smtClean="0">
              <a:solidFill>
                <a:schemeClr val="tx1"/>
              </a:solidFill>
              <a:latin typeface="Times New Roman" pitchFamily="18" charset="0"/>
              <a:cs typeface="Times New Roman" pitchFamily="18" charset="0"/>
            </a:rPr>
            <a:t> та надання фінансової допомоги у 2024-2025 році з бюджету ЖМТГ (відшкодування частини від вартості виконаних робіт на заходи </a:t>
          </a:r>
          <a:r>
            <a:rPr lang="uk-UA" sz="1400" dirty="0" err="1" smtClean="0">
              <a:solidFill>
                <a:schemeClr val="tx1"/>
              </a:solidFill>
              <a:latin typeface="Times New Roman" pitchFamily="18" charset="0"/>
              <a:cs typeface="Times New Roman" pitchFamily="18" charset="0"/>
            </a:rPr>
            <a:t>енергоефективності</a:t>
          </a:r>
          <a:r>
            <a:rPr lang="uk-UA" sz="1400" dirty="0" smtClean="0">
              <a:solidFill>
                <a:schemeClr val="tx1"/>
              </a:solidFill>
              <a:latin typeface="Times New Roman" pitchFamily="18" charset="0"/>
              <a:cs typeface="Times New Roman" pitchFamily="18" charset="0"/>
            </a:rPr>
            <a:t>)</a:t>
          </a:r>
          <a:endParaRPr lang="uk-UA" sz="1400" dirty="0">
            <a:solidFill>
              <a:schemeClr val="tx1"/>
            </a:solidFill>
            <a:latin typeface="Times New Roman" pitchFamily="18" charset="0"/>
            <a:cs typeface="Times New Roman" pitchFamily="18" charset="0"/>
          </a:endParaRPr>
        </a:p>
      </cdr:txBody>
    </cdr:sp>
  </cdr:relSizeAnchor>
  <cdr:relSizeAnchor xmlns:cdr="http://schemas.openxmlformats.org/drawingml/2006/chartDrawing">
    <cdr:from>
      <cdr:x>0</cdr:x>
      <cdr:y>0</cdr:y>
    </cdr:from>
    <cdr:to>
      <cdr:x>0.14894</cdr:x>
      <cdr:y>0.12832</cdr:y>
    </cdr:to>
    <cdr:pic>
      <cdr:nvPicPr>
        <cdr:cNvPr id="6"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0" y="0"/>
          <a:ext cx="1066800" cy="666750"/>
        </a:xfrm>
        <a:prstGeom xmlns:a="http://schemas.openxmlformats.org/drawingml/2006/main" prst="rect">
          <a:avLst/>
        </a:prstGeom>
      </cdr:spPr>
    </cdr:pic>
  </cdr:relSizeAnchor>
  <cdr:relSizeAnchor xmlns:cdr="http://schemas.openxmlformats.org/drawingml/2006/chartDrawing">
    <cdr:from>
      <cdr:x>0</cdr:x>
      <cdr:y>0.53521</cdr:y>
    </cdr:from>
    <cdr:to>
      <cdr:x>0.4411</cdr:x>
      <cdr:y>0.88449</cdr:y>
    </cdr:to>
    <cdr:pic>
      <cdr:nvPicPr>
        <cdr:cNvPr id="10" name="chart"/>
        <cdr:cNvPicPr>
          <a:picLocks xmlns:a="http://schemas.openxmlformats.org/drawingml/2006/main" noChangeAspect="1"/>
        </cdr:cNvPicPr>
      </cdr:nvPicPr>
      <cdr:blipFill>
        <a:blip xmlns:a="http://schemas.openxmlformats.org/drawingml/2006/main" xmlns:r="http://schemas.openxmlformats.org/officeDocument/2006/relationships" r:embed="rId2"/>
        <a:stretch xmlns:a="http://schemas.openxmlformats.org/drawingml/2006/main">
          <a:fillRect/>
        </a:stretch>
      </cdr:blipFill>
      <cdr:spPr>
        <a:xfrm xmlns:a="http://schemas.openxmlformats.org/drawingml/2006/main">
          <a:off x="-133350" y="2895600"/>
          <a:ext cx="3352800" cy="1889688"/>
        </a:xfrm>
        <a:prstGeom xmlns:a="http://schemas.openxmlformats.org/drawingml/2006/main" prst="rect">
          <a:avLst/>
        </a:prstGeom>
      </cdr:spPr>
    </cdr:pic>
  </cdr:relSizeAnchor>
  <cdr:relSizeAnchor xmlns:cdr="http://schemas.openxmlformats.org/drawingml/2006/chartDrawing">
    <cdr:from>
      <cdr:x>0.51128</cdr:x>
      <cdr:y>0.53521</cdr:y>
    </cdr:from>
    <cdr:to>
      <cdr:x>0.94987</cdr:x>
      <cdr:y>0.81689</cdr:y>
    </cdr:to>
    <cdr:pic>
      <cdr:nvPicPr>
        <cdr:cNvPr id="11" name="chart"/>
        <cdr:cNvPicPr>
          <a:picLocks xmlns:a="http://schemas.openxmlformats.org/drawingml/2006/main" noChangeAspect="1"/>
        </cdr:cNvPicPr>
      </cdr:nvPicPr>
      <cdr:blipFill>
        <a:blip xmlns:a="http://schemas.openxmlformats.org/drawingml/2006/main" xmlns:r="http://schemas.openxmlformats.org/officeDocument/2006/relationships" r:embed="rId3"/>
        <a:stretch xmlns:a="http://schemas.openxmlformats.org/drawingml/2006/main">
          <a:fillRect/>
        </a:stretch>
      </cdr:blipFill>
      <cdr:spPr>
        <a:xfrm xmlns:a="http://schemas.openxmlformats.org/drawingml/2006/main">
          <a:off x="3886200" y="2895600"/>
          <a:ext cx="3333750" cy="1523928"/>
        </a:xfrm>
        <a:prstGeom xmlns:a="http://schemas.openxmlformats.org/drawingml/2006/main" prst="rect">
          <a:avLst/>
        </a:prstGeom>
      </cdr:spPr>
    </cdr:pic>
  </cdr:relSizeAnchor>
  <cdr:relSizeAnchor xmlns:cdr="http://schemas.openxmlformats.org/drawingml/2006/chartDrawing">
    <cdr:from>
      <cdr:x>0</cdr:x>
      <cdr:y>0.85915</cdr:y>
    </cdr:from>
    <cdr:to>
      <cdr:x>1</cdr:x>
      <cdr:y>1</cdr:y>
    </cdr:to>
    <cdr:sp macro="" textlink="">
      <cdr:nvSpPr>
        <cdr:cNvPr id="8" name="object 172"/>
        <cdr:cNvSpPr/>
      </cdr:nvSpPr>
      <cdr:spPr>
        <a:xfrm xmlns:a="http://schemas.openxmlformats.org/drawingml/2006/main">
          <a:off x="0" y="4648200"/>
          <a:ext cx="7600950" cy="762000"/>
        </a:xfrm>
        <a:custGeom xmlns:a="http://schemas.openxmlformats.org/drawingml/2006/main">
          <a:avLst/>
          <a:gdLst/>
          <a:ahLst/>
          <a:cxnLst/>
          <a:rect l="l" t="t" r="r" b="b"/>
          <a:pathLst>
            <a:path w="7740015" h="527685">
              <a:moveTo>
                <a:pt x="0" y="527405"/>
              </a:moveTo>
              <a:lnTo>
                <a:pt x="7739989" y="527405"/>
              </a:lnTo>
              <a:lnTo>
                <a:pt x="7739989" y="0"/>
              </a:lnTo>
              <a:lnTo>
                <a:pt x="0" y="0"/>
              </a:lnTo>
              <a:lnTo>
                <a:pt x="0" y="527405"/>
              </a:lnTo>
              <a:close/>
            </a:path>
          </a:pathLst>
        </a:custGeom>
        <a:solidFill xmlns:a="http://schemas.openxmlformats.org/drawingml/2006/main">
          <a:srgbClr val="095F56"/>
        </a:solidFill>
      </cdr:spPr>
      <cdr:txBody>
        <a:bodyPr xmlns:a="http://schemas.openxmlformats.org/drawingml/2006/main" wrap="square" lIns="0" tIns="0" rIns="0" bIns="0" rtlCol="0"/>
        <a:lstStyle xmlns:a="http://schemas.openxmlformats.org/drawingml/2006/main">
          <a:defPPr>
            <a:defRPr lang="ru-RU"/>
          </a:defPPr>
          <a:lvl1pPr marL="0" algn="l" defTabSz="914400" rtl="0" eaLnBrk="1" latinLnBrk="0" hangingPunct="1">
            <a:defRPr sz="1800" kern="1200">
              <a:solidFill>
                <a:sysClr val="windowText" lastClr="000000"/>
              </a:solidFill>
              <a:latin typeface="Calibri"/>
            </a:defRPr>
          </a:lvl1pPr>
          <a:lvl2pPr marL="457200" algn="l" defTabSz="914400" rtl="0" eaLnBrk="1" latinLnBrk="0" hangingPunct="1">
            <a:defRPr sz="1800" kern="1200">
              <a:solidFill>
                <a:sysClr val="windowText" lastClr="000000"/>
              </a:solidFill>
              <a:latin typeface="Calibri"/>
            </a:defRPr>
          </a:lvl2pPr>
          <a:lvl3pPr marL="914400" algn="l" defTabSz="914400" rtl="0" eaLnBrk="1" latinLnBrk="0" hangingPunct="1">
            <a:defRPr sz="1800" kern="1200">
              <a:solidFill>
                <a:sysClr val="windowText" lastClr="000000"/>
              </a:solidFill>
              <a:latin typeface="Calibri"/>
            </a:defRPr>
          </a:lvl3pPr>
          <a:lvl4pPr marL="1371600" algn="l" defTabSz="914400" rtl="0" eaLnBrk="1" latinLnBrk="0" hangingPunct="1">
            <a:defRPr sz="1800" kern="1200">
              <a:solidFill>
                <a:sysClr val="windowText" lastClr="000000"/>
              </a:solidFill>
              <a:latin typeface="Calibri"/>
            </a:defRPr>
          </a:lvl4pPr>
          <a:lvl5pPr marL="1828800" algn="l" defTabSz="914400" rtl="0" eaLnBrk="1" latinLnBrk="0" hangingPunct="1">
            <a:defRPr sz="1800" kern="1200">
              <a:solidFill>
                <a:sysClr val="windowText" lastClr="000000"/>
              </a:solidFill>
              <a:latin typeface="Calibri"/>
            </a:defRPr>
          </a:lvl5pPr>
          <a:lvl6pPr marL="2286000" algn="l" defTabSz="914400" rtl="0" eaLnBrk="1" latinLnBrk="0" hangingPunct="1">
            <a:defRPr sz="1800" kern="1200">
              <a:solidFill>
                <a:sysClr val="windowText" lastClr="000000"/>
              </a:solidFill>
              <a:latin typeface="Calibri"/>
            </a:defRPr>
          </a:lvl6pPr>
          <a:lvl7pPr marL="2743200" algn="l" defTabSz="914400" rtl="0" eaLnBrk="1" latinLnBrk="0" hangingPunct="1">
            <a:defRPr sz="1800" kern="1200">
              <a:solidFill>
                <a:sysClr val="windowText" lastClr="000000"/>
              </a:solidFill>
              <a:latin typeface="Calibri"/>
            </a:defRPr>
          </a:lvl7pPr>
          <a:lvl8pPr marL="3200400" algn="l" defTabSz="914400" rtl="0" eaLnBrk="1" latinLnBrk="0" hangingPunct="1">
            <a:defRPr sz="1800" kern="1200">
              <a:solidFill>
                <a:sysClr val="windowText" lastClr="000000"/>
              </a:solidFill>
              <a:latin typeface="Calibri"/>
            </a:defRPr>
          </a:lvl8pPr>
          <a:lvl9pPr marL="3657600" algn="l" defTabSz="914400" rtl="0" eaLnBrk="1" latinLnBrk="0" hangingPunct="1">
            <a:defRPr sz="1800" kern="1200">
              <a:solidFill>
                <a:sysClr val="windowText" lastClr="000000"/>
              </a:solidFill>
              <a:latin typeface="Calibri"/>
            </a:defRPr>
          </a:lvl9pPr>
        </a:lstStyle>
        <a:p xmlns:a="http://schemas.openxmlformats.org/drawingml/2006/main">
          <a:pPr algn="just"/>
          <a:r>
            <a:rPr lang="uk-UA" sz="1600" dirty="0" smtClean="0">
              <a:solidFill>
                <a:sysClr val="window" lastClr="FFFFFF"/>
              </a:solidFill>
            </a:rPr>
            <a:t>* У 2024-2025 роках з  місцевого бюджету виділили 5,5 млн. грн. на проведення  робіт з капітального ремонту ліфтів та 3,7 млн. грн. на ремонт електромереж на умовах </a:t>
          </a:r>
          <a:r>
            <a:rPr lang="uk-UA" sz="1600" dirty="0" err="1" smtClean="0">
              <a:solidFill>
                <a:sysClr val="window" lastClr="FFFFFF"/>
              </a:solidFill>
            </a:rPr>
            <a:t>співфінансування</a:t>
          </a:r>
          <a:endParaRPr lang="uk-UA" sz="1600" dirty="0" smtClean="0">
            <a:solidFill>
              <a:sysClr val="window" lastClr="FFFFFF"/>
            </a:solidFill>
            <a:latin typeface="Times New Roman" pitchFamily="18" charset="0"/>
            <a:cs typeface="Times New Roman" pitchFamily="18" charset="0"/>
          </a:endParaRPr>
        </a:p>
        <a:p xmlns:a="http://schemas.openxmlformats.org/drawingml/2006/main">
          <a:pPr algn="ctr"/>
          <a:endParaRPr lang="uk-UA" sz="1400" b="1" dirty="0" smtClean="0">
            <a:solidFill>
              <a:sysClr val="window" lastClr="FFFFFF"/>
            </a:solidFill>
          </a:endParaRPr>
        </a:p>
        <a:p xmlns:a="http://schemas.openxmlformats.org/drawingml/2006/main">
          <a:endParaRPr dirty="0">
            <a:solidFill>
              <a:sysClr val="window" lastClr="FFFFFF"/>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351213" cy="284163"/>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4381500" y="0"/>
            <a:ext cx="3351213" cy="284163"/>
          </a:xfrm>
          <a:prstGeom prst="rect">
            <a:avLst/>
          </a:prstGeom>
        </p:spPr>
        <p:txBody>
          <a:bodyPr vert="horz" lIns="91440" tIns="45720" rIns="91440" bIns="45720" rtlCol="0"/>
          <a:lstStyle>
            <a:lvl1pPr algn="r">
              <a:defRPr sz="1200"/>
            </a:lvl1pPr>
          </a:lstStyle>
          <a:p>
            <a:fld id="{E0A79ADB-3B39-4CAC-A754-26F79C6494B3}" type="datetimeFigureOut">
              <a:rPr lang="ru-RU" smtClean="0"/>
              <a:pPr/>
              <a:t>05.02.2026</a:t>
            </a:fld>
            <a:endParaRPr lang="ru-RU"/>
          </a:p>
        </p:txBody>
      </p:sp>
      <p:sp>
        <p:nvSpPr>
          <p:cNvPr id="4" name="Образ слайда 3"/>
          <p:cNvSpPr>
            <a:spLocks noGrp="1" noRot="1" noChangeAspect="1"/>
          </p:cNvSpPr>
          <p:nvPr>
            <p:ph type="sldImg" idx="2"/>
          </p:nvPr>
        </p:nvSpPr>
        <p:spPr>
          <a:xfrm>
            <a:off x="2416175" y="427038"/>
            <a:ext cx="2901950" cy="21336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773113" y="2701925"/>
            <a:ext cx="6188075" cy="25606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5403850"/>
            <a:ext cx="3351213" cy="284163"/>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4381500" y="5403850"/>
            <a:ext cx="3351213" cy="284163"/>
          </a:xfrm>
          <a:prstGeom prst="rect">
            <a:avLst/>
          </a:prstGeom>
        </p:spPr>
        <p:txBody>
          <a:bodyPr vert="horz" lIns="91440" tIns="45720" rIns="91440" bIns="45720" rtlCol="0" anchor="b"/>
          <a:lstStyle>
            <a:lvl1pPr algn="r">
              <a:defRPr sz="1200"/>
            </a:lvl1pPr>
          </a:lstStyle>
          <a:p>
            <a:fld id="{C75498B4-A1F3-412B-BB30-72E6B8B77A61}"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80548" y="1763776"/>
            <a:ext cx="6579552" cy="1194816"/>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161097" y="3186176"/>
            <a:ext cx="5418455" cy="14224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2/5/2026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F04C23"/>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1400" b="0" i="0">
                <a:solidFill>
                  <a:srgbClr val="A1A3A6"/>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2/5/2026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5160593"/>
            <a:ext cx="7740015" cy="527685"/>
          </a:xfrm>
          <a:custGeom>
            <a:avLst/>
            <a:gdLst/>
            <a:ahLst/>
            <a:cxnLst/>
            <a:rect l="l" t="t" r="r" b="b"/>
            <a:pathLst>
              <a:path w="7740015" h="527685">
                <a:moveTo>
                  <a:pt x="0" y="527405"/>
                </a:moveTo>
                <a:lnTo>
                  <a:pt x="7740001" y="527405"/>
                </a:lnTo>
                <a:lnTo>
                  <a:pt x="7740001" y="0"/>
                </a:lnTo>
                <a:lnTo>
                  <a:pt x="0" y="0"/>
                </a:lnTo>
                <a:lnTo>
                  <a:pt x="0" y="527405"/>
                </a:lnTo>
                <a:close/>
              </a:path>
            </a:pathLst>
          </a:custGeom>
          <a:solidFill>
            <a:srgbClr val="095F56"/>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000" b="1" i="0">
                <a:solidFill>
                  <a:srgbClr val="F04C23"/>
                </a:solidFill>
                <a:latin typeface="Calibri"/>
                <a:cs typeface="Calibri"/>
              </a:defRPr>
            </a:lvl1pPr>
          </a:lstStyle>
          <a:p>
            <a:endParaRPr/>
          </a:p>
        </p:txBody>
      </p:sp>
      <p:sp>
        <p:nvSpPr>
          <p:cNvPr id="3" name="Holder 3"/>
          <p:cNvSpPr>
            <a:spLocks noGrp="1"/>
          </p:cNvSpPr>
          <p:nvPr>
            <p:ph sz="half" idx="2"/>
          </p:nvPr>
        </p:nvSpPr>
        <p:spPr>
          <a:xfrm>
            <a:off x="444500" y="1012825"/>
            <a:ext cx="3256915" cy="3413760"/>
          </a:xfrm>
          <a:prstGeom prst="rect">
            <a:avLst/>
          </a:prstGeom>
        </p:spPr>
        <p:txBody>
          <a:bodyPr wrap="square" lIns="0" tIns="0" rIns="0" bIns="0">
            <a:spAutoFit/>
          </a:bodyPr>
          <a:lstStyle>
            <a:lvl1pPr>
              <a:defRPr sz="900" b="0" i="0">
                <a:solidFill>
                  <a:srgbClr val="231F20"/>
                </a:solidFill>
                <a:latin typeface="Calibri"/>
                <a:cs typeface="Calibri"/>
              </a:defRPr>
            </a:lvl1pPr>
          </a:lstStyle>
          <a:p>
            <a:endParaRPr/>
          </a:p>
        </p:txBody>
      </p:sp>
      <p:sp>
        <p:nvSpPr>
          <p:cNvPr id="4" name="Holder 4"/>
          <p:cNvSpPr>
            <a:spLocks noGrp="1"/>
          </p:cNvSpPr>
          <p:nvPr>
            <p:ph sz="half" idx="3"/>
          </p:nvPr>
        </p:nvSpPr>
        <p:spPr>
          <a:xfrm>
            <a:off x="4223732" y="1304925"/>
            <a:ext cx="2988309" cy="3337560"/>
          </a:xfrm>
          <a:prstGeom prst="rect">
            <a:avLst/>
          </a:prstGeom>
        </p:spPr>
        <p:txBody>
          <a:bodyPr wrap="square" lIns="0" tIns="0" rIns="0" bIns="0">
            <a:spAutoFit/>
          </a:bodyPr>
          <a:lstStyle>
            <a:lvl1pPr>
              <a:defRPr sz="900" b="0" i="0">
                <a:solidFill>
                  <a:srgbClr val="231F20"/>
                </a:solidFill>
                <a:latin typeface="Calibri"/>
                <a:cs typeface="Calibri"/>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2/5/2026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7739989" cy="5687999"/>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4553991" y="1422006"/>
            <a:ext cx="3186430" cy="1278255"/>
          </a:xfrm>
          <a:custGeom>
            <a:avLst/>
            <a:gdLst/>
            <a:ahLst/>
            <a:cxnLst/>
            <a:rect l="l" t="t" r="r" b="b"/>
            <a:pathLst>
              <a:path w="3186429" h="1278255">
                <a:moveTo>
                  <a:pt x="0" y="1278000"/>
                </a:moveTo>
                <a:lnTo>
                  <a:pt x="3185998" y="1278000"/>
                </a:lnTo>
                <a:lnTo>
                  <a:pt x="3185998" y="0"/>
                </a:lnTo>
                <a:lnTo>
                  <a:pt x="0" y="0"/>
                </a:lnTo>
                <a:lnTo>
                  <a:pt x="0" y="1278000"/>
                </a:lnTo>
                <a:close/>
              </a:path>
            </a:pathLst>
          </a:custGeom>
          <a:solidFill>
            <a:srgbClr val="939598"/>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000" b="1" i="0">
                <a:solidFill>
                  <a:srgbClr val="F04C23"/>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2/5/2026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2/5/2026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Титульний слайд">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F2F00ED1-262C-8756-8CA3-296384B3587B}"/>
              </a:ext>
            </a:extLst>
          </p:cNvPr>
          <p:cNvSpPr>
            <a:spLocks noGrp="1"/>
          </p:cNvSpPr>
          <p:nvPr>
            <p:ph type="ctrTitle"/>
          </p:nvPr>
        </p:nvSpPr>
        <p:spPr>
          <a:xfrm>
            <a:off x="966788" y="931145"/>
            <a:ext cx="5800725" cy="1980824"/>
          </a:xfrm>
        </p:spPr>
        <p:txBody>
          <a:bodyPr anchor="b"/>
          <a:lstStyle>
            <a:lvl1pPr algn="ctr">
              <a:defRPr sz="4200"/>
            </a:lvl1pPr>
          </a:lstStyle>
          <a:p>
            <a:r>
              <a:rPr lang="uk-UA"/>
              <a:t>Клацніть, щоб редагувати стиль зразка заголовка</a:t>
            </a:r>
          </a:p>
        </p:txBody>
      </p:sp>
      <p:sp>
        <p:nvSpPr>
          <p:cNvPr id="3" name="Підзаголовок 2">
            <a:extLst>
              <a:ext uri="{FF2B5EF4-FFF2-40B4-BE49-F238E27FC236}">
                <a16:creationId xmlns="" xmlns:a16="http://schemas.microsoft.com/office/drawing/2014/main" id="{26D1675D-006D-055F-B5A4-4CE8587CD894}"/>
              </a:ext>
            </a:extLst>
          </p:cNvPr>
          <p:cNvSpPr>
            <a:spLocks noGrp="1"/>
          </p:cNvSpPr>
          <p:nvPr>
            <p:ph type="subTitle" idx="1"/>
          </p:nvPr>
        </p:nvSpPr>
        <p:spPr>
          <a:xfrm>
            <a:off x="966788" y="2988358"/>
            <a:ext cx="5800725" cy="261610"/>
          </a:xfrm>
        </p:spPr>
        <p:txBody>
          <a:bodyPr/>
          <a:lstStyle>
            <a:lvl1pPr marL="0" indent="0" algn="ctr">
              <a:buNone/>
              <a:defRPr sz="1700"/>
            </a:lvl1pPr>
            <a:lvl2pPr marL="322143" indent="0" algn="ctr">
              <a:buNone/>
              <a:defRPr sz="1400"/>
            </a:lvl2pPr>
            <a:lvl3pPr marL="644286" indent="0" algn="ctr">
              <a:buNone/>
              <a:defRPr sz="1300"/>
            </a:lvl3pPr>
            <a:lvl4pPr marL="966429" indent="0" algn="ctr">
              <a:buNone/>
              <a:defRPr sz="1100"/>
            </a:lvl4pPr>
            <a:lvl5pPr marL="1288572" indent="0" algn="ctr">
              <a:buNone/>
              <a:defRPr sz="1100"/>
            </a:lvl5pPr>
            <a:lvl6pPr marL="1610716" indent="0" algn="ctr">
              <a:buNone/>
              <a:defRPr sz="1100"/>
            </a:lvl6pPr>
            <a:lvl7pPr marL="1932859" indent="0" algn="ctr">
              <a:buNone/>
              <a:defRPr sz="1100"/>
            </a:lvl7pPr>
            <a:lvl8pPr marL="2255002" indent="0" algn="ctr">
              <a:buNone/>
              <a:defRPr sz="1100"/>
            </a:lvl8pPr>
            <a:lvl9pPr marL="2577145" indent="0" algn="ctr">
              <a:buNone/>
              <a:defRPr sz="1100"/>
            </a:lvl9pPr>
          </a:lstStyle>
          <a:p>
            <a:r>
              <a:rPr lang="uk-UA"/>
              <a:t>Клацніть, щоб редагувати стиль зразка підзаголовка</a:t>
            </a:r>
          </a:p>
        </p:txBody>
      </p:sp>
      <p:sp>
        <p:nvSpPr>
          <p:cNvPr id="4" name="Місце для дати 3">
            <a:extLst>
              <a:ext uri="{FF2B5EF4-FFF2-40B4-BE49-F238E27FC236}">
                <a16:creationId xmlns="" xmlns:a16="http://schemas.microsoft.com/office/drawing/2014/main" id="{7F784E5B-6764-1535-29FF-759D053AEE10}"/>
              </a:ext>
            </a:extLst>
          </p:cNvPr>
          <p:cNvSpPr>
            <a:spLocks noGrp="1"/>
          </p:cNvSpPr>
          <p:nvPr>
            <p:ph type="dt" sz="half" idx="10"/>
          </p:nvPr>
        </p:nvSpPr>
        <p:spPr/>
        <p:txBody>
          <a:bodyPr/>
          <a:lstStyle/>
          <a:p>
            <a:fld id="{B6CF3167-769E-484F-A68E-3BAA578982F4}" type="datetimeFigureOut">
              <a:rPr lang="uk-UA" smtClean="0"/>
              <a:pPr/>
              <a:t>05.02.2026</a:t>
            </a:fld>
            <a:endParaRPr lang="uk-UA"/>
          </a:p>
        </p:txBody>
      </p:sp>
      <p:sp>
        <p:nvSpPr>
          <p:cNvPr id="5" name="Місце для нижнього колонтитула 4">
            <a:extLst>
              <a:ext uri="{FF2B5EF4-FFF2-40B4-BE49-F238E27FC236}">
                <a16:creationId xmlns="" xmlns:a16="http://schemas.microsoft.com/office/drawing/2014/main" id="{3D585170-BB33-F82A-07CA-8FC62EAB068C}"/>
              </a:ext>
            </a:extLst>
          </p:cNvPr>
          <p:cNvSpPr>
            <a:spLocks noGrp="1"/>
          </p:cNvSpPr>
          <p:nvPr>
            <p:ph type="ftr" sz="quarter" idx="11"/>
          </p:nvPr>
        </p:nvSpPr>
        <p:spPr/>
        <p:txBody>
          <a:bodyPr/>
          <a:lstStyle/>
          <a:p>
            <a:endParaRPr lang="uk-UA"/>
          </a:p>
        </p:txBody>
      </p:sp>
      <p:sp>
        <p:nvSpPr>
          <p:cNvPr id="6" name="Місце для номера слайда 5">
            <a:extLst>
              <a:ext uri="{FF2B5EF4-FFF2-40B4-BE49-F238E27FC236}">
                <a16:creationId xmlns="" xmlns:a16="http://schemas.microsoft.com/office/drawing/2014/main" id="{4788EB90-14B7-29C0-6A81-223C8E966531}"/>
              </a:ext>
            </a:extLst>
          </p:cNvPr>
          <p:cNvSpPr>
            <a:spLocks noGrp="1"/>
          </p:cNvSpPr>
          <p:nvPr>
            <p:ph type="sldNum" sz="quarter" idx="12"/>
          </p:nvPr>
        </p:nvSpPr>
        <p:spPr/>
        <p:txBody>
          <a:bodyPr/>
          <a:lstStyle/>
          <a:p>
            <a:fld id="{F96215FF-A6DB-4077-9CD4-65F3C7A2CFDB}" type="slidenum">
              <a:rPr lang="uk-UA" smtClean="0"/>
              <a:pPr/>
              <a:t>‹#›</a:t>
            </a:fld>
            <a:endParaRPr lang="uk-UA"/>
          </a:p>
        </p:txBody>
      </p:sp>
    </p:spTree>
    <p:extLst>
      <p:ext uri="{BB962C8B-B14F-4D97-AF65-F5344CB8AC3E}">
        <p14:creationId xmlns="" xmlns:p14="http://schemas.microsoft.com/office/powerpoint/2010/main" val="11990944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05434" y="381000"/>
            <a:ext cx="7129780" cy="575944"/>
          </a:xfrm>
          <a:prstGeom prst="rect">
            <a:avLst/>
          </a:prstGeom>
        </p:spPr>
        <p:txBody>
          <a:bodyPr wrap="square" lIns="0" tIns="0" rIns="0" bIns="0">
            <a:spAutoFit/>
          </a:bodyPr>
          <a:lstStyle>
            <a:lvl1pPr>
              <a:defRPr sz="2000" b="1" i="0">
                <a:solidFill>
                  <a:srgbClr val="F04C23"/>
                </a:solidFill>
                <a:latin typeface="Calibri"/>
                <a:cs typeface="Calibri"/>
              </a:defRPr>
            </a:lvl1pPr>
          </a:lstStyle>
          <a:p>
            <a:endParaRPr/>
          </a:p>
        </p:txBody>
      </p:sp>
      <p:sp>
        <p:nvSpPr>
          <p:cNvPr id="3" name="Holder 3"/>
          <p:cNvSpPr>
            <a:spLocks noGrp="1"/>
          </p:cNvSpPr>
          <p:nvPr>
            <p:ph type="body" idx="1"/>
          </p:nvPr>
        </p:nvSpPr>
        <p:spPr>
          <a:xfrm>
            <a:off x="1063318" y="972461"/>
            <a:ext cx="3852545" cy="2233295"/>
          </a:xfrm>
          <a:prstGeom prst="rect">
            <a:avLst/>
          </a:prstGeom>
        </p:spPr>
        <p:txBody>
          <a:bodyPr wrap="square" lIns="0" tIns="0" rIns="0" bIns="0">
            <a:spAutoFit/>
          </a:bodyPr>
          <a:lstStyle>
            <a:lvl1pPr>
              <a:defRPr sz="1400" b="0" i="0">
                <a:solidFill>
                  <a:srgbClr val="A1A3A6"/>
                </a:solidFill>
                <a:latin typeface="Calibri"/>
                <a:cs typeface="Calibri"/>
              </a:defRPr>
            </a:lvl1pPr>
          </a:lstStyle>
          <a:p>
            <a:endParaRPr/>
          </a:p>
        </p:txBody>
      </p:sp>
      <p:sp>
        <p:nvSpPr>
          <p:cNvPr id="4" name="Holder 4"/>
          <p:cNvSpPr>
            <a:spLocks noGrp="1"/>
          </p:cNvSpPr>
          <p:nvPr>
            <p:ph type="ftr" sz="quarter" idx="5"/>
          </p:nvPr>
        </p:nvSpPr>
        <p:spPr>
          <a:xfrm>
            <a:off x="2631821" y="5291328"/>
            <a:ext cx="2477008" cy="28448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387032" y="5291328"/>
            <a:ext cx="1780349" cy="28448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2/5/2026</a:t>
            </a:fld>
            <a:endParaRPr lang="en-US"/>
          </a:p>
        </p:txBody>
      </p:sp>
      <p:sp>
        <p:nvSpPr>
          <p:cNvPr id="6" name="Holder 6"/>
          <p:cNvSpPr>
            <a:spLocks noGrp="1"/>
          </p:cNvSpPr>
          <p:nvPr>
            <p:ph type="sldNum" sz="quarter" idx="7"/>
          </p:nvPr>
        </p:nvSpPr>
        <p:spPr>
          <a:xfrm>
            <a:off x="5573268" y="5291328"/>
            <a:ext cx="1780349" cy="28448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19.png"/><Relationship Id="rId7" Type="http://schemas.openxmlformats.org/officeDocument/2006/relationships/image" Target="../media/image24.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28.jpeg"/><Relationship Id="rId5" Type="http://schemas.openxmlformats.org/officeDocument/2006/relationships/image" Target="../media/image8.png"/><Relationship Id="rId10" Type="http://schemas.openxmlformats.org/officeDocument/2006/relationships/image" Target="../media/image27.jpeg"/><Relationship Id="rId4" Type="http://schemas.openxmlformats.org/officeDocument/2006/relationships/image" Target="../media/image7.png"/><Relationship Id="rId9" Type="http://schemas.openxmlformats.org/officeDocument/2006/relationships/image" Target="../media/image26.jpeg"/></Relationships>
</file>

<file path=ppt/slides/_rels/slide11.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19.png"/><Relationship Id="rId7" Type="http://schemas.openxmlformats.org/officeDocument/2006/relationships/image" Target="../media/image29.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jpeg"/><Relationship Id="rId2" Type="http://schemas.openxmlformats.org/officeDocument/2006/relationships/image" Target="../media/image46.jpeg"/><Relationship Id="rId1" Type="http://schemas.openxmlformats.org/officeDocument/2006/relationships/slideLayout" Target="../slideLayouts/slideLayout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17.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2.png"/><Relationship Id="rId7" Type="http://schemas.openxmlformats.org/officeDocument/2006/relationships/image" Target="../media/image55.jpeg"/><Relationship Id="rId2" Type="http://schemas.openxmlformats.org/officeDocument/2006/relationships/slideLayout" Target="../slideLayouts/slideLayout1.xml"/><Relationship Id="rId1" Type="http://schemas.openxmlformats.org/officeDocument/2006/relationships/video" Target="../media/media1.mov"/><Relationship Id="rId6" Type="http://schemas.openxmlformats.org/officeDocument/2006/relationships/image" Target="../media/image54.jpeg"/><Relationship Id="rId5" Type="http://schemas.openxmlformats.org/officeDocument/2006/relationships/image" Target="../media/image53.png"/><Relationship Id="rId4" Type="http://schemas.microsoft.com/office/2007/relationships/media" Target="../media/media1.mov"/><Relationship Id="rId9" Type="http://schemas.openxmlformats.org/officeDocument/2006/relationships/image" Target="../media/image57.jpeg"/></Relationships>
</file>

<file path=ppt/slides/_rels/slide18.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52.png"/><Relationship Id="rId7" Type="http://schemas.openxmlformats.org/officeDocument/2006/relationships/image" Target="../media/image59.jpeg"/><Relationship Id="rId2" Type="http://schemas.openxmlformats.org/officeDocument/2006/relationships/slideLayout" Target="../slideLayouts/slideLayout1.xml"/><Relationship Id="rId1" Type="http://schemas.openxmlformats.org/officeDocument/2006/relationships/video" Target="../media/media1.mov"/><Relationship Id="rId6" Type="http://schemas.openxmlformats.org/officeDocument/2006/relationships/image" Target="../media/image58.jpeg"/><Relationship Id="rId5" Type="http://schemas.openxmlformats.org/officeDocument/2006/relationships/image" Target="../media/image53.png"/><Relationship Id="rId4" Type="http://schemas.microsoft.com/office/2007/relationships/media" Target="../media/media1.mov"/></Relationships>
</file>

<file path=ppt/slides/_rels/slide19.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52.png"/><Relationship Id="rId7" Type="http://schemas.openxmlformats.org/officeDocument/2006/relationships/image" Target="../media/image62.jpeg"/><Relationship Id="rId2" Type="http://schemas.openxmlformats.org/officeDocument/2006/relationships/slideLayout" Target="../slideLayouts/slideLayout1.xml"/><Relationship Id="rId1" Type="http://schemas.openxmlformats.org/officeDocument/2006/relationships/video" Target="../media/media1.mov"/><Relationship Id="rId6" Type="http://schemas.openxmlformats.org/officeDocument/2006/relationships/image" Target="../media/image61.jpeg"/><Relationship Id="rId5" Type="http://schemas.openxmlformats.org/officeDocument/2006/relationships/image" Target="../media/image53.png"/><Relationship Id="rId4" Type="http://schemas.microsoft.com/office/2007/relationships/media" Target="../media/media1.mov"/></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52.png"/><Relationship Id="rId7" Type="http://schemas.openxmlformats.org/officeDocument/2006/relationships/image" Target="../media/image65.jpeg"/><Relationship Id="rId2" Type="http://schemas.openxmlformats.org/officeDocument/2006/relationships/slideLayout" Target="../slideLayouts/slideLayout1.xml"/><Relationship Id="rId1" Type="http://schemas.openxmlformats.org/officeDocument/2006/relationships/video" Target="../media/media1.mov"/><Relationship Id="rId6" Type="http://schemas.openxmlformats.org/officeDocument/2006/relationships/image" Target="../media/image64.png"/><Relationship Id="rId5" Type="http://schemas.openxmlformats.org/officeDocument/2006/relationships/image" Target="../media/image53.png"/><Relationship Id="rId4" Type="http://schemas.microsoft.com/office/2007/relationships/media" Target="../media/media1.mov"/></Relationships>
</file>

<file path=ppt/slides/_rels/slide21.xml.rels><?xml version="1.0" encoding="UTF-8" standalone="yes"?>
<Relationships xmlns="http://schemas.openxmlformats.org/package/2006/relationships"><Relationship Id="rId8" Type="http://schemas.openxmlformats.org/officeDocument/2006/relationships/image" Target="../media/image69.jpeg"/><Relationship Id="rId3" Type="http://schemas.openxmlformats.org/officeDocument/2006/relationships/image" Target="../media/image52.png"/><Relationship Id="rId7" Type="http://schemas.openxmlformats.org/officeDocument/2006/relationships/image" Target="../media/image68.jpeg"/><Relationship Id="rId2" Type="http://schemas.openxmlformats.org/officeDocument/2006/relationships/slideLayout" Target="../slideLayouts/slideLayout1.xml"/><Relationship Id="rId1" Type="http://schemas.openxmlformats.org/officeDocument/2006/relationships/video" Target="../media/media1.mov"/><Relationship Id="rId6" Type="http://schemas.openxmlformats.org/officeDocument/2006/relationships/image" Target="../media/image67.jpeg"/><Relationship Id="rId5" Type="http://schemas.openxmlformats.org/officeDocument/2006/relationships/image" Target="../media/image53.png"/><Relationship Id="rId4" Type="http://schemas.microsoft.com/office/2007/relationships/media" Target="../media/media1.mov"/></Relationships>
</file>

<file path=ppt/slides/_rels/slide22.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52.png"/><Relationship Id="rId7" Type="http://schemas.openxmlformats.org/officeDocument/2006/relationships/image" Target="../media/image71.jpeg"/><Relationship Id="rId2" Type="http://schemas.openxmlformats.org/officeDocument/2006/relationships/slideLayout" Target="../slideLayouts/slideLayout1.xml"/><Relationship Id="rId1" Type="http://schemas.openxmlformats.org/officeDocument/2006/relationships/video" Target="../media/media1.mov"/><Relationship Id="rId6" Type="http://schemas.openxmlformats.org/officeDocument/2006/relationships/image" Target="../media/image70.jpeg"/><Relationship Id="rId5" Type="http://schemas.openxmlformats.org/officeDocument/2006/relationships/image" Target="../media/image53.png"/><Relationship Id="rId4" Type="http://schemas.microsoft.com/office/2007/relationships/media" Target="../media/media1.mov"/></Relationships>
</file>

<file path=ppt/slides/_rels/slide23.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52.png"/><Relationship Id="rId7" Type="http://schemas.openxmlformats.org/officeDocument/2006/relationships/image" Target="../media/image74.jpeg"/><Relationship Id="rId2" Type="http://schemas.openxmlformats.org/officeDocument/2006/relationships/slideLayout" Target="../slideLayouts/slideLayout1.xml"/><Relationship Id="rId1" Type="http://schemas.openxmlformats.org/officeDocument/2006/relationships/video" Target="../media/media1.mov"/><Relationship Id="rId6" Type="http://schemas.openxmlformats.org/officeDocument/2006/relationships/image" Target="../media/image73.jpeg"/><Relationship Id="rId5" Type="http://schemas.openxmlformats.org/officeDocument/2006/relationships/image" Target="../media/image53.png"/><Relationship Id="rId4" Type="http://schemas.microsoft.com/office/2007/relationships/media" Target="../media/media1.mov"/></Relationships>
</file>

<file path=ppt/slides/_rels/slide24.xml.rels><?xml version="1.0" encoding="UTF-8" standalone="yes"?>
<Relationships xmlns="http://schemas.openxmlformats.org/package/2006/relationships"><Relationship Id="rId8" Type="http://schemas.openxmlformats.org/officeDocument/2006/relationships/image" Target="../media/image78.jpeg"/><Relationship Id="rId3" Type="http://schemas.openxmlformats.org/officeDocument/2006/relationships/image" Target="../media/image52.png"/><Relationship Id="rId7" Type="http://schemas.openxmlformats.org/officeDocument/2006/relationships/image" Target="../media/image77.jpeg"/><Relationship Id="rId12" Type="http://schemas.openxmlformats.org/officeDocument/2006/relationships/image" Target="../media/image82.jpeg"/><Relationship Id="rId2" Type="http://schemas.openxmlformats.org/officeDocument/2006/relationships/slideLayout" Target="../slideLayouts/slideLayout1.xml"/><Relationship Id="rId1" Type="http://schemas.openxmlformats.org/officeDocument/2006/relationships/video" Target="../media/media1.mov"/><Relationship Id="rId6" Type="http://schemas.openxmlformats.org/officeDocument/2006/relationships/image" Target="../media/image76.jpeg"/><Relationship Id="rId11" Type="http://schemas.openxmlformats.org/officeDocument/2006/relationships/image" Target="../media/image81.jpeg"/><Relationship Id="rId5" Type="http://schemas.openxmlformats.org/officeDocument/2006/relationships/image" Target="../media/image53.png"/><Relationship Id="rId10" Type="http://schemas.openxmlformats.org/officeDocument/2006/relationships/image" Target="../media/image80.jpeg"/><Relationship Id="rId4" Type="http://schemas.microsoft.com/office/2007/relationships/media" Target="../media/media1.mov"/><Relationship Id="rId9" Type="http://schemas.openxmlformats.org/officeDocument/2006/relationships/image" Target="../media/image79.jpeg"/></Relationships>
</file>

<file path=ppt/slides/_rels/slide25.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52.png"/><Relationship Id="rId7" Type="http://schemas.openxmlformats.org/officeDocument/2006/relationships/image" Target="../media/image84.png"/><Relationship Id="rId12" Type="http://schemas.openxmlformats.org/officeDocument/2006/relationships/image" Target="../media/image89.png"/><Relationship Id="rId2" Type="http://schemas.openxmlformats.org/officeDocument/2006/relationships/slideLayout" Target="../slideLayouts/slideLayout1.xml"/><Relationship Id="rId1" Type="http://schemas.openxmlformats.org/officeDocument/2006/relationships/video" Target="../media/media1.mov"/><Relationship Id="rId6" Type="http://schemas.openxmlformats.org/officeDocument/2006/relationships/image" Target="../media/image83.png"/><Relationship Id="rId11" Type="http://schemas.openxmlformats.org/officeDocument/2006/relationships/image" Target="../media/image88.png"/><Relationship Id="rId5" Type="http://schemas.openxmlformats.org/officeDocument/2006/relationships/image" Target="../media/image53.png"/><Relationship Id="rId10" Type="http://schemas.openxmlformats.org/officeDocument/2006/relationships/image" Target="../media/image87.png"/><Relationship Id="rId4" Type="http://schemas.microsoft.com/office/2007/relationships/media" Target="../media/media1.mov"/><Relationship Id="rId9" Type="http://schemas.openxmlformats.org/officeDocument/2006/relationships/image" Target="../media/image86.png"/></Relationships>
</file>

<file path=ppt/slides/_rels/slide26.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52.png"/><Relationship Id="rId7" Type="http://schemas.openxmlformats.org/officeDocument/2006/relationships/image" Target="../media/image91.png"/><Relationship Id="rId12" Type="http://schemas.openxmlformats.org/officeDocument/2006/relationships/image" Target="../media/image96.png"/><Relationship Id="rId2" Type="http://schemas.openxmlformats.org/officeDocument/2006/relationships/slideLayout" Target="../slideLayouts/slideLayout1.xml"/><Relationship Id="rId1" Type="http://schemas.openxmlformats.org/officeDocument/2006/relationships/video" Target="../media/media1.mov"/><Relationship Id="rId6" Type="http://schemas.openxmlformats.org/officeDocument/2006/relationships/image" Target="../media/image90.png"/><Relationship Id="rId11" Type="http://schemas.openxmlformats.org/officeDocument/2006/relationships/image" Target="../media/image95.png"/><Relationship Id="rId5" Type="http://schemas.openxmlformats.org/officeDocument/2006/relationships/image" Target="../media/image53.png"/><Relationship Id="rId10" Type="http://schemas.openxmlformats.org/officeDocument/2006/relationships/image" Target="../media/image94.png"/><Relationship Id="rId4" Type="http://schemas.microsoft.com/office/2007/relationships/media" Target="../media/media1.mov"/><Relationship Id="rId9" Type="http://schemas.openxmlformats.org/officeDocument/2006/relationships/image" Target="../media/image93.png"/></Relationships>
</file>

<file path=ppt/slides/_rels/slide27.xml.rels><?xml version="1.0" encoding="UTF-8" standalone="yes"?>
<Relationships xmlns="http://schemas.openxmlformats.org/package/2006/relationships"><Relationship Id="rId8" Type="http://schemas.openxmlformats.org/officeDocument/2006/relationships/image" Target="../media/image99.jpeg"/><Relationship Id="rId3" Type="http://schemas.openxmlformats.org/officeDocument/2006/relationships/image" Target="../media/image52.png"/><Relationship Id="rId7" Type="http://schemas.openxmlformats.org/officeDocument/2006/relationships/image" Target="../media/image98.png"/><Relationship Id="rId2" Type="http://schemas.openxmlformats.org/officeDocument/2006/relationships/slideLayout" Target="../slideLayouts/slideLayout1.xml"/><Relationship Id="rId1" Type="http://schemas.openxmlformats.org/officeDocument/2006/relationships/video" Target="../media/media1.mov"/><Relationship Id="rId6" Type="http://schemas.openxmlformats.org/officeDocument/2006/relationships/image" Target="../media/image97.png"/><Relationship Id="rId5" Type="http://schemas.openxmlformats.org/officeDocument/2006/relationships/image" Target="../media/image53.png"/><Relationship Id="rId4" Type="http://schemas.microsoft.com/office/2007/relationships/media" Target="../media/media1.mov"/></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9.png"/><Relationship Id="rId7" Type="http://schemas.openxmlformats.org/officeDocument/2006/relationships/image" Target="../media/image20.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23.jpeg"/><Relationship Id="rId4" Type="http://schemas.openxmlformats.org/officeDocument/2006/relationships/image" Target="../media/image7.png"/><Relationship Id="rId9"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76750" y="1397000"/>
            <a:ext cx="3257550" cy="1361910"/>
          </a:xfrm>
          <a:prstGeom prst="rect">
            <a:avLst/>
          </a:prstGeom>
        </p:spPr>
        <p:txBody>
          <a:bodyPr vert="horz" wrap="square" lIns="0" tIns="27939" rIns="0" bIns="0" rtlCol="0">
            <a:spAutoFit/>
          </a:bodyPr>
          <a:lstStyle/>
          <a:p>
            <a:pPr marL="12700" marR="5080" algn="ctr">
              <a:lnSpc>
                <a:spcPts val="2600"/>
              </a:lnSpc>
              <a:spcBef>
                <a:spcPts val="219"/>
              </a:spcBef>
            </a:pPr>
            <a:r>
              <a:rPr lang="uk-UA" sz="2200" spc="10" dirty="0" smtClean="0">
                <a:solidFill>
                  <a:srgbClr val="FFFFFF"/>
                </a:solidFill>
              </a:rPr>
              <a:t>Звіт про роботу управління муніципального розвитку за 2024-2025 роки</a:t>
            </a:r>
            <a:endParaRPr sz="2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694998" y="5070172"/>
            <a:ext cx="45085" cy="91440"/>
          </a:xfrm>
          <a:custGeom>
            <a:avLst/>
            <a:gdLst/>
            <a:ahLst/>
            <a:cxnLst/>
            <a:rect l="l" t="t" r="r" b="b"/>
            <a:pathLst>
              <a:path w="45084" h="91439">
                <a:moveTo>
                  <a:pt x="44996" y="0"/>
                </a:moveTo>
                <a:lnTo>
                  <a:pt x="37807" y="4241"/>
                </a:lnTo>
                <a:lnTo>
                  <a:pt x="35966" y="4241"/>
                </a:lnTo>
                <a:lnTo>
                  <a:pt x="35966" y="5321"/>
                </a:lnTo>
                <a:lnTo>
                  <a:pt x="0" y="26581"/>
                </a:lnTo>
                <a:lnTo>
                  <a:pt x="35966" y="26581"/>
                </a:lnTo>
                <a:lnTo>
                  <a:pt x="35966" y="91313"/>
                </a:lnTo>
                <a:lnTo>
                  <a:pt x="44996" y="91313"/>
                </a:lnTo>
                <a:lnTo>
                  <a:pt x="44996" y="0"/>
                </a:lnTo>
                <a:close/>
              </a:path>
            </a:pathLst>
          </a:custGeom>
          <a:solidFill>
            <a:srgbClr val="F04C23"/>
          </a:solidFill>
        </p:spPr>
        <p:txBody>
          <a:bodyPr wrap="square" lIns="0" tIns="0" rIns="0" bIns="0" rtlCol="0"/>
          <a:lstStyle/>
          <a:p>
            <a:endParaRPr/>
          </a:p>
        </p:txBody>
      </p:sp>
      <p:sp>
        <p:nvSpPr>
          <p:cNvPr id="3" name="object 3"/>
          <p:cNvSpPr/>
          <p:nvPr/>
        </p:nvSpPr>
        <p:spPr>
          <a:xfrm>
            <a:off x="451975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sz="1200"/>
          </a:p>
        </p:txBody>
      </p:sp>
      <p:sp>
        <p:nvSpPr>
          <p:cNvPr id="4" name="object 4"/>
          <p:cNvSpPr/>
          <p:nvPr/>
        </p:nvSpPr>
        <p:spPr>
          <a:xfrm>
            <a:off x="4519752"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sz="1200"/>
          </a:p>
        </p:txBody>
      </p:sp>
      <p:sp>
        <p:nvSpPr>
          <p:cNvPr id="5" name="object 5"/>
          <p:cNvSpPr/>
          <p:nvPr/>
        </p:nvSpPr>
        <p:spPr>
          <a:xfrm>
            <a:off x="451975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sz="1200"/>
          </a:p>
        </p:txBody>
      </p:sp>
      <p:sp>
        <p:nvSpPr>
          <p:cNvPr id="6" name="object 6"/>
          <p:cNvSpPr/>
          <p:nvPr/>
        </p:nvSpPr>
        <p:spPr>
          <a:xfrm>
            <a:off x="4519752"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sz="1200"/>
          </a:p>
        </p:txBody>
      </p:sp>
      <p:sp>
        <p:nvSpPr>
          <p:cNvPr id="7" name="object 7"/>
          <p:cNvSpPr/>
          <p:nvPr/>
        </p:nvSpPr>
        <p:spPr>
          <a:xfrm>
            <a:off x="451975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sz="1200"/>
          </a:p>
        </p:txBody>
      </p:sp>
      <p:sp>
        <p:nvSpPr>
          <p:cNvPr id="8" name="object 8"/>
          <p:cNvSpPr/>
          <p:nvPr/>
        </p:nvSpPr>
        <p:spPr>
          <a:xfrm>
            <a:off x="4561725"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sz="1200"/>
          </a:p>
        </p:txBody>
      </p:sp>
      <p:sp>
        <p:nvSpPr>
          <p:cNvPr id="9" name="object 9"/>
          <p:cNvSpPr/>
          <p:nvPr/>
        </p:nvSpPr>
        <p:spPr>
          <a:xfrm>
            <a:off x="4592307"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sz="1200"/>
          </a:p>
        </p:txBody>
      </p:sp>
      <p:sp>
        <p:nvSpPr>
          <p:cNvPr id="10" name="object 10"/>
          <p:cNvSpPr/>
          <p:nvPr/>
        </p:nvSpPr>
        <p:spPr>
          <a:xfrm>
            <a:off x="4622025"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sz="1200"/>
          </a:p>
        </p:txBody>
      </p:sp>
      <p:sp>
        <p:nvSpPr>
          <p:cNvPr id="11" name="object 11"/>
          <p:cNvSpPr/>
          <p:nvPr/>
        </p:nvSpPr>
        <p:spPr>
          <a:xfrm>
            <a:off x="4561725"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sz="1200"/>
          </a:p>
        </p:txBody>
      </p:sp>
      <p:sp>
        <p:nvSpPr>
          <p:cNvPr id="12" name="object 12"/>
          <p:cNvSpPr/>
          <p:nvPr/>
        </p:nvSpPr>
        <p:spPr>
          <a:xfrm>
            <a:off x="4592307"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sz="1200"/>
          </a:p>
        </p:txBody>
      </p:sp>
      <p:sp>
        <p:nvSpPr>
          <p:cNvPr id="13" name="object 13"/>
          <p:cNvSpPr/>
          <p:nvPr/>
        </p:nvSpPr>
        <p:spPr>
          <a:xfrm>
            <a:off x="4622025"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sz="1200"/>
          </a:p>
        </p:txBody>
      </p:sp>
      <p:sp>
        <p:nvSpPr>
          <p:cNvPr id="14" name="object 14"/>
          <p:cNvSpPr/>
          <p:nvPr/>
        </p:nvSpPr>
        <p:spPr>
          <a:xfrm>
            <a:off x="6828205" y="4969929"/>
            <a:ext cx="102870" cy="191770"/>
          </a:xfrm>
          <a:custGeom>
            <a:avLst/>
            <a:gdLst/>
            <a:ahLst/>
            <a:cxnLst/>
            <a:rect l="l" t="t" r="r" b="b"/>
            <a:pathLst>
              <a:path w="102870" h="191770">
                <a:moveTo>
                  <a:pt x="102361" y="0"/>
                </a:moveTo>
                <a:lnTo>
                  <a:pt x="0" y="0"/>
                </a:lnTo>
                <a:lnTo>
                  <a:pt x="0" y="191566"/>
                </a:lnTo>
                <a:lnTo>
                  <a:pt x="102361" y="191566"/>
                </a:lnTo>
                <a:lnTo>
                  <a:pt x="102361" y="131394"/>
                </a:lnTo>
                <a:lnTo>
                  <a:pt x="24841" y="131394"/>
                </a:lnTo>
                <a:lnTo>
                  <a:pt x="19075" y="125361"/>
                </a:lnTo>
                <a:lnTo>
                  <a:pt x="19075" y="110464"/>
                </a:lnTo>
                <a:lnTo>
                  <a:pt x="24841" y="104432"/>
                </a:lnTo>
                <a:lnTo>
                  <a:pt x="102361" y="104432"/>
                </a:lnTo>
                <a:lnTo>
                  <a:pt x="102361" y="91579"/>
                </a:lnTo>
                <a:lnTo>
                  <a:pt x="24841" y="91579"/>
                </a:lnTo>
                <a:lnTo>
                  <a:pt x="19075" y="85547"/>
                </a:lnTo>
                <a:lnTo>
                  <a:pt x="19075" y="70650"/>
                </a:lnTo>
                <a:lnTo>
                  <a:pt x="24841" y="64617"/>
                </a:lnTo>
                <a:lnTo>
                  <a:pt x="102361" y="64617"/>
                </a:lnTo>
                <a:lnTo>
                  <a:pt x="102361" y="54508"/>
                </a:lnTo>
                <a:lnTo>
                  <a:pt x="24841" y="54508"/>
                </a:lnTo>
                <a:lnTo>
                  <a:pt x="19075" y="48463"/>
                </a:lnTo>
                <a:lnTo>
                  <a:pt x="19075" y="33578"/>
                </a:lnTo>
                <a:lnTo>
                  <a:pt x="24841" y="27546"/>
                </a:lnTo>
                <a:lnTo>
                  <a:pt x="102361" y="27546"/>
                </a:lnTo>
                <a:lnTo>
                  <a:pt x="102361"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1" y="104432"/>
                </a:moveTo>
                <a:lnTo>
                  <a:pt x="77533" y="104432"/>
                </a:lnTo>
                <a:lnTo>
                  <a:pt x="83299" y="110464"/>
                </a:lnTo>
                <a:lnTo>
                  <a:pt x="83299" y="125361"/>
                </a:lnTo>
                <a:lnTo>
                  <a:pt x="77533" y="131394"/>
                </a:lnTo>
                <a:lnTo>
                  <a:pt x="102361" y="131394"/>
                </a:lnTo>
                <a:lnTo>
                  <a:pt x="102361"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1" y="64617"/>
                </a:moveTo>
                <a:lnTo>
                  <a:pt x="77533" y="64617"/>
                </a:lnTo>
                <a:lnTo>
                  <a:pt x="83299" y="70650"/>
                </a:lnTo>
                <a:lnTo>
                  <a:pt x="83299" y="85547"/>
                </a:lnTo>
                <a:lnTo>
                  <a:pt x="77533" y="91579"/>
                </a:lnTo>
                <a:lnTo>
                  <a:pt x="102361" y="91579"/>
                </a:lnTo>
                <a:lnTo>
                  <a:pt x="102361"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1" y="27546"/>
                </a:moveTo>
                <a:lnTo>
                  <a:pt x="77533" y="27546"/>
                </a:lnTo>
                <a:lnTo>
                  <a:pt x="83299" y="33578"/>
                </a:lnTo>
                <a:lnTo>
                  <a:pt x="83299" y="48463"/>
                </a:lnTo>
                <a:lnTo>
                  <a:pt x="77533" y="54508"/>
                </a:lnTo>
                <a:lnTo>
                  <a:pt x="102361" y="54508"/>
                </a:lnTo>
                <a:lnTo>
                  <a:pt x="102361" y="27546"/>
                </a:lnTo>
                <a:close/>
              </a:path>
            </a:pathLst>
          </a:custGeom>
          <a:solidFill>
            <a:srgbClr val="F04C23"/>
          </a:solidFill>
        </p:spPr>
        <p:txBody>
          <a:bodyPr wrap="square" lIns="0" tIns="0" rIns="0" bIns="0" rtlCol="0"/>
          <a:lstStyle/>
          <a:p>
            <a:endParaRPr/>
          </a:p>
        </p:txBody>
      </p:sp>
      <p:sp>
        <p:nvSpPr>
          <p:cNvPr id="15" name="object 15"/>
          <p:cNvSpPr/>
          <p:nvPr/>
        </p:nvSpPr>
        <p:spPr>
          <a:xfrm>
            <a:off x="5564911"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sz="1200"/>
          </a:p>
        </p:txBody>
      </p:sp>
      <p:sp>
        <p:nvSpPr>
          <p:cNvPr id="16" name="object 16"/>
          <p:cNvSpPr/>
          <p:nvPr/>
        </p:nvSpPr>
        <p:spPr>
          <a:xfrm>
            <a:off x="5564911"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sz="1200"/>
          </a:p>
        </p:txBody>
      </p:sp>
      <p:sp>
        <p:nvSpPr>
          <p:cNvPr id="17" name="object 17"/>
          <p:cNvSpPr/>
          <p:nvPr/>
        </p:nvSpPr>
        <p:spPr>
          <a:xfrm>
            <a:off x="5564911"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sz="1200"/>
          </a:p>
        </p:txBody>
      </p:sp>
      <p:sp>
        <p:nvSpPr>
          <p:cNvPr id="18" name="object 18"/>
          <p:cNvSpPr/>
          <p:nvPr/>
        </p:nvSpPr>
        <p:spPr>
          <a:xfrm>
            <a:off x="5564911"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sz="1200"/>
          </a:p>
        </p:txBody>
      </p:sp>
      <p:sp>
        <p:nvSpPr>
          <p:cNvPr id="19" name="object 19"/>
          <p:cNvSpPr/>
          <p:nvPr/>
        </p:nvSpPr>
        <p:spPr>
          <a:xfrm>
            <a:off x="5564911"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sz="1200"/>
          </a:p>
        </p:txBody>
      </p:sp>
      <p:sp>
        <p:nvSpPr>
          <p:cNvPr id="20" name="object 20"/>
          <p:cNvSpPr/>
          <p:nvPr/>
        </p:nvSpPr>
        <p:spPr>
          <a:xfrm>
            <a:off x="5612549"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21" name="object 21"/>
          <p:cNvSpPr/>
          <p:nvPr/>
        </p:nvSpPr>
        <p:spPr>
          <a:xfrm>
            <a:off x="5643321"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sz="1200"/>
          </a:p>
        </p:txBody>
      </p:sp>
      <p:sp>
        <p:nvSpPr>
          <p:cNvPr id="22" name="object 22"/>
          <p:cNvSpPr/>
          <p:nvPr/>
        </p:nvSpPr>
        <p:spPr>
          <a:xfrm>
            <a:off x="5612549"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23" name="object 23"/>
          <p:cNvSpPr/>
          <p:nvPr/>
        </p:nvSpPr>
        <p:spPr>
          <a:xfrm>
            <a:off x="5643321"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sz="1200"/>
          </a:p>
        </p:txBody>
      </p:sp>
      <p:sp>
        <p:nvSpPr>
          <p:cNvPr id="24" name="object 24"/>
          <p:cNvSpPr/>
          <p:nvPr/>
        </p:nvSpPr>
        <p:spPr>
          <a:xfrm>
            <a:off x="6007468"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sz="1200"/>
          </a:p>
        </p:txBody>
      </p:sp>
      <p:sp>
        <p:nvSpPr>
          <p:cNvPr id="25" name="object 25"/>
          <p:cNvSpPr/>
          <p:nvPr/>
        </p:nvSpPr>
        <p:spPr>
          <a:xfrm>
            <a:off x="6007468"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sz="1200"/>
          </a:p>
        </p:txBody>
      </p:sp>
      <p:sp>
        <p:nvSpPr>
          <p:cNvPr id="26" name="object 26"/>
          <p:cNvSpPr/>
          <p:nvPr/>
        </p:nvSpPr>
        <p:spPr>
          <a:xfrm>
            <a:off x="6007468"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sz="1200"/>
          </a:p>
        </p:txBody>
      </p:sp>
      <p:sp>
        <p:nvSpPr>
          <p:cNvPr id="27" name="object 27"/>
          <p:cNvSpPr/>
          <p:nvPr/>
        </p:nvSpPr>
        <p:spPr>
          <a:xfrm>
            <a:off x="6007468"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sz="1200"/>
          </a:p>
        </p:txBody>
      </p:sp>
      <p:sp>
        <p:nvSpPr>
          <p:cNvPr id="28" name="object 28"/>
          <p:cNvSpPr/>
          <p:nvPr/>
        </p:nvSpPr>
        <p:spPr>
          <a:xfrm>
            <a:off x="6007468"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sz="1200"/>
          </a:p>
        </p:txBody>
      </p:sp>
      <p:sp>
        <p:nvSpPr>
          <p:cNvPr id="29" name="object 29"/>
          <p:cNvSpPr/>
          <p:nvPr/>
        </p:nvSpPr>
        <p:spPr>
          <a:xfrm>
            <a:off x="6055093"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30" name="object 30"/>
          <p:cNvSpPr/>
          <p:nvPr/>
        </p:nvSpPr>
        <p:spPr>
          <a:xfrm>
            <a:off x="6085865"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31" name="object 31"/>
          <p:cNvSpPr/>
          <p:nvPr/>
        </p:nvSpPr>
        <p:spPr>
          <a:xfrm>
            <a:off x="6055093"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32" name="object 32"/>
          <p:cNvSpPr/>
          <p:nvPr/>
        </p:nvSpPr>
        <p:spPr>
          <a:xfrm>
            <a:off x="6085865"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33" name="object 33"/>
          <p:cNvSpPr/>
          <p:nvPr/>
        </p:nvSpPr>
        <p:spPr>
          <a:xfrm>
            <a:off x="4622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sz="1200"/>
          </a:p>
        </p:txBody>
      </p:sp>
      <p:sp>
        <p:nvSpPr>
          <p:cNvPr id="34" name="object 34"/>
          <p:cNvSpPr/>
          <p:nvPr/>
        </p:nvSpPr>
        <p:spPr>
          <a:xfrm>
            <a:off x="4638084"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sz="1200"/>
          </a:p>
        </p:txBody>
      </p:sp>
      <p:sp>
        <p:nvSpPr>
          <p:cNvPr id="35" name="object 35"/>
          <p:cNvSpPr/>
          <p:nvPr/>
        </p:nvSpPr>
        <p:spPr>
          <a:xfrm>
            <a:off x="4622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sz="1200"/>
          </a:p>
        </p:txBody>
      </p:sp>
      <p:sp>
        <p:nvSpPr>
          <p:cNvPr id="36" name="object 36"/>
          <p:cNvSpPr/>
          <p:nvPr/>
        </p:nvSpPr>
        <p:spPr>
          <a:xfrm>
            <a:off x="4670640"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37" name="object 37"/>
          <p:cNvSpPr/>
          <p:nvPr/>
        </p:nvSpPr>
        <p:spPr>
          <a:xfrm>
            <a:off x="4692421"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38" name="object 38"/>
          <p:cNvSpPr/>
          <p:nvPr/>
        </p:nvSpPr>
        <p:spPr>
          <a:xfrm>
            <a:off x="471420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sz="1200"/>
          </a:p>
        </p:txBody>
      </p:sp>
      <p:sp>
        <p:nvSpPr>
          <p:cNvPr id="39" name="object 39"/>
          <p:cNvSpPr/>
          <p:nvPr/>
        </p:nvSpPr>
        <p:spPr>
          <a:xfrm>
            <a:off x="4746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sz="1200"/>
          </a:p>
        </p:txBody>
      </p:sp>
      <p:sp>
        <p:nvSpPr>
          <p:cNvPr id="40" name="object 40"/>
          <p:cNvSpPr/>
          <p:nvPr/>
        </p:nvSpPr>
        <p:spPr>
          <a:xfrm>
            <a:off x="6925081"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37" y="198069"/>
                </a:moveTo>
                <a:lnTo>
                  <a:pt x="66001" y="198069"/>
                </a:lnTo>
                <a:lnTo>
                  <a:pt x="66001" y="218058"/>
                </a:lnTo>
                <a:lnTo>
                  <a:pt x="74637" y="218058"/>
                </a:lnTo>
                <a:lnTo>
                  <a:pt x="74637" y="198069"/>
                </a:lnTo>
                <a:close/>
              </a:path>
              <a:path w="140970" h="254000">
                <a:moveTo>
                  <a:pt x="101993" y="198069"/>
                </a:moveTo>
                <a:lnTo>
                  <a:pt x="93370" y="198069"/>
                </a:lnTo>
                <a:lnTo>
                  <a:pt x="93370"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37" y="172859"/>
                </a:moveTo>
                <a:lnTo>
                  <a:pt x="66001" y="172859"/>
                </a:lnTo>
                <a:lnTo>
                  <a:pt x="66001" y="192849"/>
                </a:lnTo>
                <a:lnTo>
                  <a:pt x="74637" y="192849"/>
                </a:lnTo>
                <a:lnTo>
                  <a:pt x="74637" y="172859"/>
                </a:lnTo>
                <a:close/>
              </a:path>
              <a:path w="140970" h="254000">
                <a:moveTo>
                  <a:pt x="101993" y="172859"/>
                </a:moveTo>
                <a:lnTo>
                  <a:pt x="93370" y="172859"/>
                </a:lnTo>
                <a:lnTo>
                  <a:pt x="93370"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37" y="148577"/>
                </a:moveTo>
                <a:lnTo>
                  <a:pt x="66001" y="148577"/>
                </a:lnTo>
                <a:lnTo>
                  <a:pt x="66001" y="168567"/>
                </a:lnTo>
                <a:lnTo>
                  <a:pt x="74637" y="168567"/>
                </a:lnTo>
                <a:lnTo>
                  <a:pt x="74637" y="148577"/>
                </a:lnTo>
                <a:close/>
              </a:path>
              <a:path w="140970" h="254000">
                <a:moveTo>
                  <a:pt x="101993" y="148577"/>
                </a:moveTo>
                <a:lnTo>
                  <a:pt x="93370" y="148577"/>
                </a:lnTo>
                <a:lnTo>
                  <a:pt x="93370"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37" y="123913"/>
                </a:moveTo>
                <a:lnTo>
                  <a:pt x="66001" y="123913"/>
                </a:lnTo>
                <a:lnTo>
                  <a:pt x="66001" y="143903"/>
                </a:lnTo>
                <a:lnTo>
                  <a:pt x="74637" y="143903"/>
                </a:lnTo>
                <a:lnTo>
                  <a:pt x="74637" y="123913"/>
                </a:lnTo>
                <a:close/>
              </a:path>
              <a:path w="140970" h="254000">
                <a:moveTo>
                  <a:pt x="101993" y="123913"/>
                </a:moveTo>
                <a:lnTo>
                  <a:pt x="93370" y="123913"/>
                </a:lnTo>
                <a:lnTo>
                  <a:pt x="93370"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37" y="97294"/>
                </a:moveTo>
                <a:lnTo>
                  <a:pt x="66001" y="97294"/>
                </a:lnTo>
                <a:lnTo>
                  <a:pt x="66001" y="117284"/>
                </a:lnTo>
                <a:lnTo>
                  <a:pt x="74637" y="117284"/>
                </a:lnTo>
                <a:lnTo>
                  <a:pt x="74637" y="97294"/>
                </a:lnTo>
                <a:close/>
              </a:path>
              <a:path w="140970" h="254000">
                <a:moveTo>
                  <a:pt x="101993" y="97294"/>
                </a:moveTo>
                <a:lnTo>
                  <a:pt x="93370" y="97294"/>
                </a:lnTo>
                <a:lnTo>
                  <a:pt x="93370"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37" y="71627"/>
                </a:moveTo>
                <a:lnTo>
                  <a:pt x="66001" y="71627"/>
                </a:lnTo>
                <a:lnTo>
                  <a:pt x="66001" y="91617"/>
                </a:lnTo>
                <a:lnTo>
                  <a:pt x="74637" y="91617"/>
                </a:lnTo>
                <a:lnTo>
                  <a:pt x="74637" y="71627"/>
                </a:lnTo>
                <a:close/>
              </a:path>
              <a:path w="140970" h="254000">
                <a:moveTo>
                  <a:pt x="101993" y="71627"/>
                </a:moveTo>
                <a:lnTo>
                  <a:pt x="93370" y="71627"/>
                </a:lnTo>
                <a:lnTo>
                  <a:pt x="93370"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37" y="45948"/>
                </a:moveTo>
                <a:lnTo>
                  <a:pt x="66001" y="45948"/>
                </a:lnTo>
                <a:lnTo>
                  <a:pt x="66001" y="65938"/>
                </a:lnTo>
                <a:lnTo>
                  <a:pt x="74637" y="65938"/>
                </a:lnTo>
                <a:lnTo>
                  <a:pt x="74637" y="45948"/>
                </a:lnTo>
                <a:close/>
              </a:path>
              <a:path w="140970" h="254000">
                <a:moveTo>
                  <a:pt x="101993" y="45948"/>
                </a:moveTo>
                <a:lnTo>
                  <a:pt x="93370" y="45948"/>
                </a:lnTo>
                <a:lnTo>
                  <a:pt x="93370"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37" y="18630"/>
                </a:moveTo>
                <a:lnTo>
                  <a:pt x="66001" y="18630"/>
                </a:lnTo>
                <a:lnTo>
                  <a:pt x="66001" y="38620"/>
                </a:lnTo>
                <a:lnTo>
                  <a:pt x="74637" y="38620"/>
                </a:lnTo>
                <a:lnTo>
                  <a:pt x="74637" y="18630"/>
                </a:lnTo>
                <a:close/>
              </a:path>
              <a:path w="140970" h="254000">
                <a:moveTo>
                  <a:pt x="101993" y="18630"/>
                </a:moveTo>
                <a:lnTo>
                  <a:pt x="93370" y="18630"/>
                </a:lnTo>
                <a:lnTo>
                  <a:pt x="93370"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41" name="object 41"/>
          <p:cNvSpPr/>
          <p:nvPr/>
        </p:nvSpPr>
        <p:spPr>
          <a:xfrm>
            <a:off x="5429567"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sz="1200"/>
          </a:p>
        </p:txBody>
      </p:sp>
      <p:sp>
        <p:nvSpPr>
          <p:cNvPr id="42" name="object 42"/>
          <p:cNvSpPr/>
          <p:nvPr/>
        </p:nvSpPr>
        <p:spPr>
          <a:xfrm>
            <a:off x="542956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sz="1200"/>
          </a:p>
        </p:txBody>
      </p:sp>
      <p:sp>
        <p:nvSpPr>
          <p:cNvPr id="43" name="object 43"/>
          <p:cNvSpPr/>
          <p:nvPr/>
        </p:nvSpPr>
        <p:spPr>
          <a:xfrm>
            <a:off x="5429567"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sz="1200"/>
          </a:p>
        </p:txBody>
      </p:sp>
      <p:sp>
        <p:nvSpPr>
          <p:cNvPr id="44" name="object 44"/>
          <p:cNvSpPr/>
          <p:nvPr/>
        </p:nvSpPr>
        <p:spPr>
          <a:xfrm>
            <a:off x="542956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sz="1200"/>
          </a:p>
        </p:txBody>
      </p:sp>
      <p:sp>
        <p:nvSpPr>
          <p:cNvPr id="45" name="object 45"/>
          <p:cNvSpPr/>
          <p:nvPr/>
        </p:nvSpPr>
        <p:spPr>
          <a:xfrm>
            <a:off x="5429567"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sz="1200"/>
          </a:p>
        </p:txBody>
      </p:sp>
      <p:sp>
        <p:nvSpPr>
          <p:cNvPr id="46" name="object 46"/>
          <p:cNvSpPr/>
          <p:nvPr/>
        </p:nvSpPr>
        <p:spPr>
          <a:xfrm>
            <a:off x="5483517"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sz="1200"/>
          </a:p>
        </p:txBody>
      </p:sp>
      <p:sp>
        <p:nvSpPr>
          <p:cNvPr id="47" name="object 47"/>
          <p:cNvSpPr/>
          <p:nvPr/>
        </p:nvSpPr>
        <p:spPr>
          <a:xfrm>
            <a:off x="5542000" y="5089969"/>
            <a:ext cx="28575" cy="20320"/>
          </a:xfrm>
          <a:custGeom>
            <a:avLst/>
            <a:gdLst/>
            <a:ahLst/>
            <a:cxnLst/>
            <a:rect l="l" t="t" r="r" b="b"/>
            <a:pathLst>
              <a:path w="28575" h="20320">
                <a:moveTo>
                  <a:pt x="28194" y="0"/>
                </a:moveTo>
                <a:lnTo>
                  <a:pt x="0" y="0"/>
                </a:lnTo>
                <a:lnTo>
                  <a:pt x="0" y="19989"/>
                </a:lnTo>
                <a:lnTo>
                  <a:pt x="28194" y="19989"/>
                </a:lnTo>
                <a:lnTo>
                  <a:pt x="28194" y="0"/>
                </a:lnTo>
                <a:close/>
              </a:path>
            </a:pathLst>
          </a:custGeom>
          <a:solidFill>
            <a:srgbClr val="77B743"/>
          </a:solidFill>
        </p:spPr>
        <p:txBody>
          <a:bodyPr wrap="square" lIns="0" tIns="0" rIns="0" bIns="0" rtlCol="0"/>
          <a:lstStyle/>
          <a:p>
            <a:endParaRPr sz="1200"/>
          </a:p>
        </p:txBody>
      </p:sp>
      <p:sp>
        <p:nvSpPr>
          <p:cNvPr id="48" name="object 48"/>
          <p:cNvSpPr/>
          <p:nvPr/>
        </p:nvSpPr>
        <p:spPr>
          <a:xfrm>
            <a:off x="5483517"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sz="1200"/>
          </a:p>
        </p:txBody>
      </p:sp>
      <p:sp>
        <p:nvSpPr>
          <p:cNvPr id="49" name="object 49"/>
          <p:cNvSpPr/>
          <p:nvPr/>
        </p:nvSpPr>
        <p:spPr>
          <a:xfrm>
            <a:off x="5542000" y="5044731"/>
            <a:ext cx="28575" cy="20320"/>
          </a:xfrm>
          <a:custGeom>
            <a:avLst/>
            <a:gdLst/>
            <a:ahLst/>
            <a:cxnLst/>
            <a:rect l="l" t="t" r="r" b="b"/>
            <a:pathLst>
              <a:path w="28575" h="20320">
                <a:moveTo>
                  <a:pt x="28194" y="0"/>
                </a:moveTo>
                <a:lnTo>
                  <a:pt x="0" y="0"/>
                </a:lnTo>
                <a:lnTo>
                  <a:pt x="0" y="19989"/>
                </a:lnTo>
                <a:lnTo>
                  <a:pt x="28194" y="19989"/>
                </a:lnTo>
                <a:lnTo>
                  <a:pt x="28194" y="0"/>
                </a:lnTo>
                <a:close/>
              </a:path>
            </a:pathLst>
          </a:custGeom>
          <a:solidFill>
            <a:srgbClr val="77B743"/>
          </a:solidFill>
        </p:spPr>
        <p:txBody>
          <a:bodyPr wrap="square" lIns="0" tIns="0" rIns="0" bIns="0" rtlCol="0"/>
          <a:lstStyle/>
          <a:p>
            <a:endParaRPr sz="1200"/>
          </a:p>
        </p:txBody>
      </p:sp>
      <p:sp>
        <p:nvSpPr>
          <p:cNvPr id="50" name="object 50"/>
          <p:cNvSpPr/>
          <p:nvPr/>
        </p:nvSpPr>
        <p:spPr>
          <a:xfrm>
            <a:off x="496542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sz="1200"/>
          </a:p>
        </p:txBody>
      </p:sp>
      <p:sp>
        <p:nvSpPr>
          <p:cNvPr id="51" name="object 51"/>
          <p:cNvSpPr/>
          <p:nvPr/>
        </p:nvSpPr>
        <p:spPr>
          <a:xfrm>
            <a:off x="4965420"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sz="1200"/>
          </a:p>
        </p:txBody>
      </p:sp>
      <p:sp>
        <p:nvSpPr>
          <p:cNvPr id="52" name="object 52"/>
          <p:cNvSpPr/>
          <p:nvPr/>
        </p:nvSpPr>
        <p:spPr>
          <a:xfrm>
            <a:off x="496542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sz="1200"/>
          </a:p>
        </p:txBody>
      </p:sp>
      <p:sp>
        <p:nvSpPr>
          <p:cNvPr id="53" name="object 53"/>
          <p:cNvSpPr/>
          <p:nvPr/>
        </p:nvSpPr>
        <p:spPr>
          <a:xfrm>
            <a:off x="5015268"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sz="1200"/>
          </a:p>
        </p:txBody>
      </p:sp>
      <p:sp>
        <p:nvSpPr>
          <p:cNvPr id="54" name="object 54"/>
          <p:cNvSpPr/>
          <p:nvPr/>
        </p:nvSpPr>
        <p:spPr>
          <a:xfrm>
            <a:off x="5043093"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sz="1200"/>
          </a:p>
        </p:txBody>
      </p:sp>
      <p:sp>
        <p:nvSpPr>
          <p:cNvPr id="55" name="object 55"/>
          <p:cNvSpPr/>
          <p:nvPr/>
        </p:nvSpPr>
        <p:spPr>
          <a:xfrm>
            <a:off x="5070932"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sz="1200"/>
          </a:p>
        </p:txBody>
      </p:sp>
      <p:sp>
        <p:nvSpPr>
          <p:cNvPr id="56" name="object 56"/>
          <p:cNvSpPr/>
          <p:nvPr/>
        </p:nvSpPr>
        <p:spPr>
          <a:xfrm>
            <a:off x="7273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57" name="object 57"/>
          <p:cNvSpPr/>
          <p:nvPr/>
        </p:nvSpPr>
        <p:spPr>
          <a:xfrm>
            <a:off x="7273887" y="5098719"/>
            <a:ext cx="31115" cy="21590"/>
          </a:xfrm>
          <a:custGeom>
            <a:avLst/>
            <a:gdLst/>
            <a:ahLst/>
            <a:cxnLst/>
            <a:rect l="l" t="t" r="r" b="b"/>
            <a:pathLst>
              <a:path w="31115"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58" name="object 58"/>
          <p:cNvSpPr/>
          <p:nvPr/>
        </p:nvSpPr>
        <p:spPr>
          <a:xfrm>
            <a:off x="7273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59" name="object 59"/>
          <p:cNvSpPr/>
          <p:nvPr/>
        </p:nvSpPr>
        <p:spPr>
          <a:xfrm>
            <a:off x="7332688"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60" name="object 60"/>
          <p:cNvSpPr/>
          <p:nvPr/>
        </p:nvSpPr>
        <p:spPr>
          <a:xfrm>
            <a:off x="7376376" y="5098338"/>
            <a:ext cx="38735" cy="22225"/>
          </a:xfrm>
          <a:custGeom>
            <a:avLst/>
            <a:gdLst/>
            <a:ahLst/>
            <a:cxnLst/>
            <a:rect l="l" t="t" r="r" b="b"/>
            <a:pathLst>
              <a:path w="38734"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61" name="object 61"/>
          <p:cNvSpPr/>
          <p:nvPr/>
        </p:nvSpPr>
        <p:spPr>
          <a:xfrm>
            <a:off x="4320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sz="1200"/>
          </a:p>
        </p:txBody>
      </p:sp>
      <p:sp>
        <p:nvSpPr>
          <p:cNvPr id="62" name="object 62"/>
          <p:cNvSpPr/>
          <p:nvPr/>
        </p:nvSpPr>
        <p:spPr>
          <a:xfrm>
            <a:off x="6155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sz="1200"/>
          </a:p>
        </p:txBody>
      </p:sp>
      <p:sp>
        <p:nvSpPr>
          <p:cNvPr id="63" name="object 63"/>
          <p:cNvSpPr/>
          <p:nvPr/>
        </p:nvSpPr>
        <p:spPr>
          <a:xfrm>
            <a:off x="5218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64" name="object 64"/>
          <p:cNvSpPr/>
          <p:nvPr/>
        </p:nvSpPr>
        <p:spPr>
          <a:xfrm>
            <a:off x="7527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5" name="object 65"/>
          <p:cNvSpPr/>
          <p:nvPr/>
        </p:nvSpPr>
        <p:spPr>
          <a:xfrm>
            <a:off x="6603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6" name="object 66"/>
          <p:cNvSpPr/>
          <p:nvPr/>
        </p:nvSpPr>
        <p:spPr>
          <a:xfrm>
            <a:off x="5091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sz="1200"/>
          </a:p>
        </p:txBody>
      </p:sp>
      <p:sp>
        <p:nvSpPr>
          <p:cNvPr id="67" name="object 67"/>
          <p:cNvSpPr/>
          <p:nvPr/>
        </p:nvSpPr>
        <p:spPr>
          <a:xfrm>
            <a:off x="7399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68" name="object 68"/>
          <p:cNvSpPr/>
          <p:nvPr/>
        </p:nvSpPr>
        <p:spPr>
          <a:xfrm>
            <a:off x="6368320"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sz="1200"/>
          </a:p>
        </p:txBody>
      </p:sp>
      <p:sp>
        <p:nvSpPr>
          <p:cNvPr id="69" name="object 69"/>
          <p:cNvSpPr/>
          <p:nvPr/>
        </p:nvSpPr>
        <p:spPr>
          <a:xfrm>
            <a:off x="6500145"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sz="1200"/>
          </a:p>
        </p:txBody>
      </p:sp>
      <p:sp>
        <p:nvSpPr>
          <p:cNvPr id="70" name="object 70"/>
          <p:cNvSpPr/>
          <p:nvPr/>
        </p:nvSpPr>
        <p:spPr>
          <a:xfrm>
            <a:off x="4793766" y="4959546"/>
            <a:ext cx="140627" cy="201942"/>
          </a:xfrm>
          <a:prstGeom prst="rect">
            <a:avLst/>
          </a:prstGeom>
          <a:blipFill>
            <a:blip r:embed="rId2" cstate="print"/>
            <a:stretch>
              <a:fillRect/>
            </a:stretch>
          </a:blipFill>
        </p:spPr>
        <p:txBody>
          <a:bodyPr wrap="square" lIns="0" tIns="0" rIns="0" bIns="0" rtlCol="0"/>
          <a:lstStyle/>
          <a:p>
            <a:endParaRPr sz="1200"/>
          </a:p>
        </p:txBody>
      </p:sp>
      <p:sp>
        <p:nvSpPr>
          <p:cNvPr id="71" name="object 71"/>
          <p:cNvSpPr/>
          <p:nvPr/>
        </p:nvSpPr>
        <p:spPr>
          <a:xfrm>
            <a:off x="5716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sz="1200"/>
          </a:p>
        </p:txBody>
      </p:sp>
      <p:sp>
        <p:nvSpPr>
          <p:cNvPr id="72" name="object 72"/>
          <p:cNvSpPr/>
          <p:nvPr/>
        </p:nvSpPr>
        <p:spPr>
          <a:xfrm>
            <a:off x="5872313"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sz="1200"/>
          </a:p>
        </p:txBody>
      </p:sp>
      <p:sp>
        <p:nvSpPr>
          <p:cNvPr id="73" name="object 73"/>
          <p:cNvSpPr/>
          <p:nvPr/>
        </p:nvSpPr>
        <p:spPr>
          <a:xfrm>
            <a:off x="7102223" y="4950885"/>
            <a:ext cx="140627" cy="210604"/>
          </a:xfrm>
          <a:prstGeom prst="rect">
            <a:avLst/>
          </a:prstGeom>
          <a:blipFill>
            <a:blip r:embed="rId3" cstate="print"/>
            <a:stretch>
              <a:fillRect/>
            </a:stretch>
          </a:blipFill>
        </p:spPr>
        <p:txBody>
          <a:bodyPr wrap="square" lIns="0" tIns="0" rIns="0" bIns="0" rtlCol="0"/>
          <a:lstStyle/>
          <a:p>
            <a:endParaRPr/>
          </a:p>
        </p:txBody>
      </p:sp>
      <p:sp>
        <p:nvSpPr>
          <p:cNvPr id="74" name="object 74"/>
          <p:cNvSpPr/>
          <p:nvPr/>
        </p:nvSpPr>
        <p:spPr>
          <a:xfrm>
            <a:off x="69202"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65" y="104432"/>
                </a:lnTo>
                <a:lnTo>
                  <a:pt x="44818" y="110464"/>
                </a:lnTo>
                <a:lnTo>
                  <a:pt x="44818" y="125361"/>
                </a:lnTo>
                <a:lnTo>
                  <a:pt x="39065" y="131394"/>
                </a:lnTo>
                <a:lnTo>
                  <a:pt x="63309" y="131394"/>
                </a:lnTo>
                <a:lnTo>
                  <a:pt x="57556" y="125361"/>
                </a:lnTo>
                <a:lnTo>
                  <a:pt x="57556"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65" y="64617"/>
                </a:lnTo>
                <a:lnTo>
                  <a:pt x="44818" y="70650"/>
                </a:lnTo>
                <a:lnTo>
                  <a:pt x="44818" y="85547"/>
                </a:lnTo>
                <a:lnTo>
                  <a:pt x="39065" y="91579"/>
                </a:lnTo>
                <a:lnTo>
                  <a:pt x="63309" y="91579"/>
                </a:lnTo>
                <a:lnTo>
                  <a:pt x="57556" y="85547"/>
                </a:lnTo>
                <a:lnTo>
                  <a:pt x="57556"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65" y="27546"/>
                </a:lnTo>
                <a:lnTo>
                  <a:pt x="44818" y="33578"/>
                </a:lnTo>
                <a:lnTo>
                  <a:pt x="44818" y="48463"/>
                </a:lnTo>
                <a:lnTo>
                  <a:pt x="39065" y="54508"/>
                </a:lnTo>
                <a:lnTo>
                  <a:pt x="63309" y="54508"/>
                </a:lnTo>
                <a:lnTo>
                  <a:pt x="57556" y="48463"/>
                </a:lnTo>
                <a:lnTo>
                  <a:pt x="57556"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75" name="object 75"/>
          <p:cNvSpPr/>
          <p:nvPr/>
        </p:nvSpPr>
        <p:spPr>
          <a:xfrm>
            <a:off x="166090"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70" h="254000">
                <a:moveTo>
                  <a:pt x="47256" y="198069"/>
                </a:moveTo>
                <a:lnTo>
                  <a:pt x="38620" y="198069"/>
                </a:lnTo>
                <a:lnTo>
                  <a:pt x="38620" y="218058"/>
                </a:lnTo>
                <a:lnTo>
                  <a:pt x="47256" y="218058"/>
                </a:lnTo>
                <a:lnTo>
                  <a:pt x="47256" y="198069"/>
                </a:lnTo>
                <a:close/>
              </a:path>
              <a:path w="140970" h="254000">
                <a:moveTo>
                  <a:pt x="74625" y="198069"/>
                </a:moveTo>
                <a:lnTo>
                  <a:pt x="65989" y="198069"/>
                </a:lnTo>
                <a:lnTo>
                  <a:pt x="65989"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56" y="172859"/>
                </a:moveTo>
                <a:lnTo>
                  <a:pt x="38620" y="172859"/>
                </a:lnTo>
                <a:lnTo>
                  <a:pt x="38620" y="192849"/>
                </a:lnTo>
                <a:lnTo>
                  <a:pt x="47256" y="192849"/>
                </a:lnTo>
                <a:lnTo>
                  <a:pt x="47256" y="172859"/>
                </a:lnTo>
                <a:close/>
              </a:path>
              <a:path w="140970" h="254000">
                <a:moveTo>
                  <a:pt x="74625" y="172859"/>
                </a:moveTo>
                <a:lnTo>
                  <a:pt x="65989" y="172859"/>
                </a:lnTo>
                <a:lnTo>
                  <a:pt x="65989"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56" y="148577"/>
                </a:moveTo>
                <a:lnTo>
                  <a:pt x="38620" y="148577"/>
                </a:lnTo>
                <a:lnTo>
                  <a:pt x="38620" y="168567"/>
                </a:lnTo>
                <a:lnTo>
                  <a:pt x="47256" y="168567"/>
                </a:lnTo>
                <a:lnTo>
                  <a:pt x="47256" y="148577"/>
                </a:lnTo>
                <a:close/>
              </a:path>
              <a:path w="140970" h="254000">
                <a:moveTo>
                  <a:pt x="74625" y="148577"/>
                </a:moveTo>
                <a:lnTo>
                  <a:pt x="65989" y="148577"/>
                </a:lnTo>
                <a:lnTo>
                  <a:pt x="65989"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56" y="123913"/>
                </a:moveTo>
                <a:lnTo>
                  <a:pt x="38620" y="123913"/>
                </a:lnTo>
                <a:lnTo>
                  <a:pt x="38620" y="143903"/>
                </a:lnTo>
                <a:lnTo>
                  <a:pt x="47256" y="143903"/>
                </a:lnTo>
                <a:lnTo>
                  <a:pt x="47256" y="123913"/>
                </a:lnTo>
                <a:close/>
              </a:path>
              <a:path w="140970" h="254000">
                <a:moveTo>
                  <a:pt x="74625" y="123913"/>
                </a:moveTo>
                <a:lnTo>
                  <a:pt x="65989" y="123913"/>
                </a:lnTo>
                <a:lnTo>
                  <a:pt x="65989"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56" y="97294"/>
                </a:moveTo>
                <a:lnTo>
                  <a:pt x="38620" y="97294"/>
                </a:lnTo>
                <a:lnTo>
                  <a:pt x="38620" y="117284"/>
                </a:lnTo>
                <a:lnTo>
                  <a:pt x="47256" y="117284"/>
                </a:lnTo>
                <a:lnTo>
                  <a:pt x="47256" y="97294"/>
                </a:lnTo>
                <a:close/>
              </a:path>
              <a:path w="140970" h="254000">
                <a:moveTo>
                  <a:pt x="74625" y="97294"/>
                </a:moveTo>
                <a:lnTo>
                  <a:pt x="65989" y="97294"/>
                </a:lnTo>
                <a:lnTo>
                  <a:pt x="65989"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56" y="71627"/>
                </a:moveTo>
                <a:lnTo>
                  <a:pt x="38620" y="71627"/>
                </a:lnTo>
                <a:lnTo>
                  <a:pt x="38620" y="91617"/>
                </a:lnTo>
                <a:lnTo>
                  <a:pt x="47256" y="91617"/>
                </a:lnTo>
                <a:lnTo>
                  <a:pt x="47256" y="71627"/>
                </a:lnTo>
                <a:close/>
              </a:path>
              <a:path w="140970" h="254000">
                <a:moveTo>
                  <a:pt x="74625" y="71627"/>
                </a:moveTo>
                <a:lnTo>
                  <a:pt x="65989" y="71627"/>
                </a:lnTo>
                <a:lnTo>
                  <a:pt x="65989"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56" y="45948"/>
                </a:moveTo>
                <a:lnTo>
                  <a:pt x="38620" y="45948"/>
                </a:lnTo>
                <a:lnTo>
                  <a:pt x="38620" y="65938"/>
                </a:lnTo>
                <a:lnTo>
                  <a:pt x="47256" y="65938"/>
                </a:lnTo>
                <a:lnTo>
                  <a:pt x="47256" y="45948"/>
                </a:lnTo>
                <a:close/>
              </a:path>
              <a:path w="140970" h="254000">
                <a:moveTo>
                  <a:pt x="74625" y="45948"/>
                </a:moveTo>
                <a:lnTo>
                  <a:pt x="65989" y="45948"/>
                </a:lnTo>
                <a:lnTo>
                  <a:pt x="65989"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56" y="18630"/>
                </a:moveTo>
                <a:lnTo>
                  <a:pt x="38620" y="18630"/>
                </a:lnTo>
                <a:lnTo>
                  <a:pt x="38620" y="38620"/>
                </a:lnTo>
                <a:lnTo>
                  <a:pt x="47256" y="38620"/>
                </a:lnTo>
                <a:lnTo>
                  <a:pt x="47256" y="18630"/>
                </a:lnTo>
                <a:close/>
              </a:path>
              <a:path w="140970" h="254000">
                <a:moveTo>
                  <a:pt x="74625" y="18630"/>
                </a:moveTo>
                <a:lnTo>
                  <a:pt x="65989" y="18630"/>
                </a:lnTo>
                <a:lnTo>
                  <a:pt x="65989"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sz="1200"/>
          </a:p>
        </p:txBody>
      </p:sp>
      <p:sp>
        <p:nvSpPr>
          <p:cNvPr id="76" name="object 76"/>
          <p:cNvSpPr/>
          <p:nvPr/>
        </p:nvSpPr>
        <p:spPr>
          <a:xfrm>
            <a:off x="514883"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sz="1200"/>
          </a:p>
        </p:txBody>
      </p:sp>
      <p:sp>
        <p:nvSpPr>
          <p:cNvPr id="77" name="object 77"/>
          <p:cNvSpPr/>
          <p:nvPr/>
        </p:nvSpPr>
        <p:spPr>
          <a:xfrm>
            <a:off x="514883" y="5098719"/>
            <a:ext cx="31115" cy="21590"/>
          </a:xfrm>
          <a:custGeom>
            <a:avLst/>
            <a:gdLst/>
            <a:ahLst/>
            <a:cxnLst/>
            <a:rect l="l" t="t" r="r" b="b"/>
            <a:pathLst>
              <a:path w="31115"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sz="1200"/>
          </a:p>
        </p:txBody>
      </p:sp>
      <p:sp>
        <p:nvSpPr>
          <p:cNvPr id="78" name="object 78"/>
          <p:cNvSpPr/>
          <p:nvPr/>
        </p:nvSpPr>
        <p:spPr>
          <a:xfrm>
            <a:off x="514883"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sz="1200"/>
          </a:p>
        </p:txBody>
      </p:sp>
      <p:sp>
        <p:nvSpPr>
          <p:cNvPr id="79" name="object 79"/>
          <p:cNvSpPr/>
          <p:nvPr/>
        </p:nvSpPr>
        <p:spPr>
          <a:xfrm>
            <a:off x="573684"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sz="1200"/>
          </a:p>
        </p:txBody>
      </p:sp>
      <p:sp>
        <p:nvSpPr>
          <p:cNvPr id="80" name="object 80"/>
          <p:cNvSpPr/>
          <p:nvPr/>
        </p:nvSpPr>
        <p:spPr>
          <a:xfrm>
            <a:off x="617372" y="5098338"/>
            <a:ext cx="38735" cy="22225"/>
          </a:xfrm>
          <a:custGeom>
            <a:avLst/>
            <a:gdLst/>
            <a:ahLst/>
            <a:cxnLst/>
            <a:rect l="l" t="t" r="r" b="b"/>
            <a:pathLst>
              <a:path w="38734"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sz="1200"/>
          </a:p>
        </p:txBody>
      </p:sp>
      <p:sp>
        <p:nvSpPr>
          <p:cNvPr id="81" name="object 81"/>
          <p:cNvSpPr/>
          <p:nvPr/>
        </p:nvSpPr>
        <p:spPr>
          <a:xfrm>
            <a:off x="768402"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sz="1200"/>
          </a:p>
        </p:txBody>
      </p:sp>
      <p:sp>
        <p:nvSpPr>
          <p:cNvPr id="82" name="object 82"/>
          <p:cNvSpPr/>
          <p:nvPr/>
        </p:nvSpPr>
        <p:spPr>
          <a:xfrm>
            <a:off x="0" y="4959596"/>
            <a:ext cx="57785" cy="201930"/>
          </a:xfrm>
          <a:custGeom>
            <a:avLst/>
            <a:gdLst/>
            <a:ahLst/>
            <a:cxnLst/>
            <a:rect l="l" t="t" r="r" b="b"/>
            <a:pathLst>
              <a:path w="57785" h="201929">
                <a:moveTo>
                  <a:pt x="0" y="0"/>
                </a:moveTo>
                <a:lnTo>
                  <a:pt x="0" y="201891"/>
                </a:lnTo>
                <a:lnTo>
                  <a:pt x="21132" y="201891"/>
                </a:lnTo>
                <a:lnTo>
                  <a:pt x="21132" y="20624"/>
                </a:lnTo>
                <a:lnTo>
                  <a:pt x="57581" y="20624"/>
                </a:lnTo>
                <a:lnTo>
                  <a:pt x="0" y="0"/>
                </a:lnTo>
                <a:close/>
              </a:path>
            </a:pathLst>
          </a:custGeom>
          <a:solidFill>
            <a:srgbClr val="095F56"/>
          </a:solidFill>
        </p:spPr>
        <p:txBody>
          <a:bodyPr wrap="square" lIns="0" tIns="0" rIns="0" bIns="0" rtlCol="0"/>
          <a:lstStyle/>
          <a:p>
            <a:endParaRPr/>
          </a:p>
        </p:txBody>
      </p:sp>
      <p:sp>
        <p:nvSpPr>
          <p:cNvPr id="83" name="object 83"/>
          <p:cNvSpPr/>
          <p:nvPr/>
        </p:nvSpPr>
        <p:spPr>
          <a:xfrm>
            <a:off x="640951"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sz="1200"/>
          </a:p>
        </p:txBody>
      </p:sp>
      <p:sp>
        <p:nvSpPr>
          <p:cNvPr id="84" name="object 84"/>
          <p:cNvSpPr/>
          <p:nvPr/>
        </p:nvSpPr>
        <p:spPr>
          <a:xfrm>
            <a:off x="343223" y="4950885"/>
            <a:ext cx="140627" cy="210604"/>
          </a:xfrm>
          <a:prstGeom prst="rect">
            <a:avLst/>
          </a:prstGeom>
          <a:blipFill>
            <a:blip r:embed="rId4" cstate="print"/>
            <a:stretch>
              <a:fillRect/>
            </a:stretch>
          </a:blipFill>
        </p:spPr>
        <p:txBody>
          <a:bodyPr wrap="square" lIns="0" tIns="0" rIns="0" bIns="0" rtlCol="0"/>
          <a:lstStyle/>
          <a:p>
            <a:endParaRPr sz="1200"/>
          </a:p>
        </p:txBody>
      </p:sp>
      <p:sp>
        <p:nvSpPr>
          <p:cNvPr id="85" name="object 85"/>
          <p:cNvSpPr/>
          <p:nvPr/>
        </p:nvSpPr>
        <p:spPr>
          <a:xfrm>
            <a:off x="1135761" y="5137454"/>
            <a:ext cx="102870" cy="0"/>
          </a:xfrm>
          <a:custGeom>
            <a:avLst/>
            <a:gdLst/>
            <a:ahLst/>
            <a:cxnLst/>
            <a:rect l="l" t="t" r="r" b="b"/>
            <a:pathLst>
              <a:path w="102869">
                <a:moveTo>
                  <a:pt x="0" y="0"/>
                </a:moveTo>
                <a:lnTo>
                  <a:pt x="102349" y="0"/>
                </a:lnTo>
              </a:path>
            </a:pathLst>
          </a:custGeom>
          <a:ln w="46990">
            <a:solidFill>
              <a:srgbClr val="095F56"/>
            </a:solidFill>
          </a:ln>
        </p:spPr>
        <p:txBody>
          <a:bodyPr wrap="square" lIns="0" tIns="0" rIns="0" bIns="0" rtlCol="0"/>
          <a:lstStyle/>
          <a:p>
            <a:endParaRPr sz="1200"/>
          </a:p>
        </p:txBody>
      </p:sp>
      <p:sp>
        <p:nvSpPr>
          <p:cNvPr id="86" name="object 86"/>
          <p:cNvSpPr/>
          <p:nvPr/>
        </p:nvSpPr>
        <p:spPr>
          <a:xfrm>
            <a:off x="1135761"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sz="1200"/>
          </a:p>
        </p:txBody>
      </p:sp>
      <p:sp>
        <p:nvSpPr>
          <p:cNvPr id="87" name="object 87"/>
          <p:cNvSpPr/>
          <p:nvPr/>
        </p:nvSpPr>
        <p:spPr>
          <a:xfrm>
            <a:off x="1135761"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sz="1200"/>
          </a:p>
        </p:txBody>
      </p:sp>
      <p:sp>
        <p:nvSpPr>
          <p:cNvPr id="88" name="object 88"/>
          <p:cNvSpPr/>
          <p:nvPr/>
        </p:nvSpPr>
        <p:spPr>
          <a:xfrm>
            <a:off x="1135761"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sz="1200"/>
          </a:p>
        </p:txBody>
      </p:sp>
      <p:sp>
        <p:nvSpPr>
          <p:cNvPr id="89" name="object 89"/>
          <p:cNvSpPr/>
          <p:nvPr/>
        </p:nvSpPr>
        <p:spPr>
          <a:xfrm>
            <a:off x="1135761"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sz="1200"/>
          </a:p>
        </p:txBody>
      </p:sp>
      <p:sp>
        <p:nvSpPr>
          <p:cNvPr id="90" name="object 90"/>
          <p:cNvSpPr/>
          <p:nvPr/>
        </p:nvSpPr>
        <p:spPr>
          <a:xfrm>
            <a:off x="1177721"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sz="1200"/>
          </a:p>
        </p:txBody>
      </p:sp>
      <p:sp>
        <p:nvSpPr>
          <p:cNvPr id="91" name="object 91"/>
          <p:cNvSpPr/>
          <p:nvPr/>
        </p:nvSpPr>
        <p:spPr>
          <a:xfrm>
            <a:off x="1208303" y="5062931"/>
            <a:ext cx="14604" cy="50800"/>
          </a:xfrm>
          <a:custGeom>
            <a:avLst/>
            <a:gdLst/>
            <a:ahLst/>
            <a:cxnLst/>
            <a:rect l="l" t="t" r="r" b="b"/>
            <a:pathLst>
              <a:path w="14605"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sz="1200"/>
          </a:p>
        </p:txBody>
      </p:sp>
      <p:sp>
        <p:nvSpPr>
          <p:cNvPr id="92" name="object 92"/>
          <p:cNvSpPr/>
          <p:nvPr/>
        </p:nvSpPr>
        <p:spPr>
          <a:xfrm>
            <a:off x="1238021" y="5062931"/>
            <a:ext cx="27305" cy="43815"/>
          </a:xfrm>
          <a:custGeom>
            <a:avLst/>
            <a:gdLst/>
            <a:ahLst/>
            <a:cxnLst/>
            <a:rect l="l" t="t" r="r" b="b"/>
            <a:pathLst>
              <a:path w="27305"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sz="1200"/>
          </a:p>
        </p:txBody>
      </p:sp>
      <p:sp>
        <p:nvSpPr>
          <p:cNvPr id="93" name="object 93"/>
          <p:cNvSpPr/>
          <p:nvPr/>
        </p:nvSpPr>
        <p:spPr>
          <a:xfrm>
            <a:off x="1177721"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sz="1200"/>
          </a:p>
        </p:txBody>
      </p:sp>
      <p:sp>
        <p:nvSpPr>
          <p:cNvPr id="94" name="object 94"/>
          <p:cNvSpPr/>
          <p:nvPr/>
        </p:nvSpPr>
        <p:spPr>
          <a:xfrm>
            <a:off x="1208303" y="4986718"/>
            <a:ext cx="14604" cy="50800"/>
          </a:xfrm>
          <a:custGeom>
            <a:avLst/>
            <a:gdLst/>
            <a:ahLst/>
            <a:cxnLst/>
            <a:rect l="l" t="t" r="r" b="b"/>
            <a:pathLst>
              <a:path w="14605"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sz="1200"/>
          </a:p>
        </p:txBody>
      </p:sp>
      <p:sp>
        <p:nvSpPr>
          <p:cNvPr id="95" name="object 95"/>
          <p:cNvSpPr/>
          <p:nvPr/>
        </p:nvSpPr>
        <p:spPr>
          <a:xfrm>
            <a:off x="1238021" y="4986718"/>
            <a:ext cx="27305" cy="50800"/>
          </a:xfrm>
          <a:custGeom>
            <a:avLst/>
            <a:gdLst/>
            <a:ahLst/>
            <a:cxnLst/>
            <a:rect l="l" t="t" r="r" b="b"/>
            <a:pathLst>
              <a:path w="27305"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sz="1200"/>
          </a:p>
        </p:txBody>
      </p:sp>
      <p:sp>
        <p:nvSpPr>
          <p:cNvPr id="96" name="object 96"/>
          <p:cNvSpPr/>
          <p:nvPr/>
        </p:nvSpPr>
        <p:spPr>
          <a:xfrm>
            <a:off x="3444201"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sz="1200"/>
          </a:p>
        </p:txBody>
      </p:sp>
      <p:sp>
        <p:nvSpPr>
          <p:cNvPr id="97" name="object 97"/>
          <p:cNvSpPr/>
          <p:nvPr/>
        </p:nvSpPr>
        <p:spPr>
          <a:xfrm>
            <a:off x="2180920"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sz="1200"/>
          </a:p>
        </p:txBody>
      </p:sp>
      <p:sp>
        <p:nvSpPr>
          <p:cNvPr id="98" name="object 98"/>
          <p:cNvSpPr/>
          <p:nvPr/>
        </p:nvSpPr>
        <p:spPr>
          <a:xfrm>
            <a:off x="2180920"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sz="1200"/>
          </a:p>
        </p:txBody>
      </p:sp>
      <p:sp>
        <p:nvSpPr>
          <p:cNvPr id="99" name="object 99"/>
          <p:cNvSpPr/>
          <p:nvPr/>
        </p:nvSpPr>
        <p:spPr>
          <a:xfrm>
            <a:off x="2180920"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sz="1200"/>
          </a:p>
        </p:txBody>
      </p:sp>
      <p:sp>
        <p:nvSpPr>
          <p:cNvPr id="100" name="object 100"/>
          <p:cNvSpPr/>
          <p:nvPr/>
        </p:nvSpPr>
        <p:spPr>
          <a:xfrm>
            <a:off x="2180920"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sz="1200"/>
          </a:p>
        </p:txBody>
      </p:sp>
      <p:sp>
        <p:nvSpPr>
          <p:cNvPr id="101" name="object 101"/>
          <p:cNvSpPr/>
          <p:nvPr/>
        </p:nvSpPr>
        <p:spPr>
          <a:xfrm>
            <a:off x="2180920"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sz="1200"/>
          </a:p>
        </p:txBody>
      </p:sp>
      <p:sp>
        <p:nvSpPr>
          <p:cNvPr id="102" name="object 102"/>
          <p:cNvSpPr/>
          <p:nvPr/>
        </p:nvSpPr>
        <p:spPr>
          <a:xfrm>
            <a:off x="2228545"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103" name="object 103"/>
          <p:cNvSpPr/>
          <p:nvPr/>
        </p:nvSpPr>
        <p:spPr>
          <a:xfrm>
            <a:off x="2259317"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sz="1200"/>
          </a:p>
        </p:txBody>
      </p:sp>
      <p:sp>
        <p:nvSpPr>
          <p:cNvPr id="104" name="object 104"/>
          <p:cNvSpPr/>
          <p:nvPr/>
        </p:nvSpPr>
        <p:spPr>
          <a:xfrm>
            <a:off x="2228545"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105" name="object 105"/>
          <p:cNvSpPr/>
          <p:nvPr/>
        </p:nvSpPr>
        <p:spPr>
          <a:xfrm>
            <a:off x="2259317"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sz="1200"/>
          </a:p>
        </p:txBody>
      </p:sp>
      <p:sp>
        <p:nvSpPr>
          <p:cNvPr id="106" name="object 106"/>
          <p:cNvSpPr/>
          <p:nvPr/>
        </p:nvSpPr>
        <p:spPr>
          <a:xfrm>
            <a:off x="2623464"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sz="1200"/>
          </a:p>
        </p:txBody>
      </p:sp>
      <p:sp>
        <p:nvSpPr>
          <p:cNvPr id="107" name="object 107"/>
          <p:cNvSpPr/>
          <p:nvPr/>
        </p:nvSpPr>
        <p:spPr>
          <a:xfrm>
            <a:off x="2623464"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sz="1200"/>
          </a:p>
        </p:txBody>
      </p:sp>
      <p:sp>
        <p:nvSpPr>
          <p:cNvPr id="108" name="object 108"/>
          <p:cNvSpPr/>
          <p:nvPr/>
        </p:nvSpPr>
        <p:spPr>
          <a:xfrm>
            <a:off x="2623464"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sz="1200"/>
          </a:p>
        </p:txBody>
      </p:sp>
      <p:sp>
        <p:nvSpPr>
          <p:cNvPr id="109" name="object 109"/>
          <p:cNvSpPr/>
          <p:nvPr/>
        </p:nvSpPr>
        <p:spPr>
          <a:xfrm>
            <a:off x="2623464"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sz="1200"/>
          </a:p>
        </p:txBody>
      </p:sp>
      <p:sp>
        <p:nvSpPr>
          <p:cNvPr id="110" name="object 110"/>
          <p:cNvSpPr/>
          <p:nvPr/>
        </p:nvSpPr>
        <p:spPr>
          <a:xfrm>
            <a:off x="2623464"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sz="1200"/>
          </a:p>
        </p:txBody>
      </p:sp>
      <p:sp>
        <p:nvSpPr>
          <p:cNvPr id="111" name="object 111"/>
          <p:cNvSpPr/>
          <p:nvPr/>
        </p:nvSpPr>
        <p:spPr>
          <a:xfrm>
            <a:off x="2671089"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112" name="object 112"/>
          <p:cNvSpPr/>
          <p:nvPr/>
        </p:nvSpPr>
        <p:spPr>
          <a:xfrm>
            <a:off x="2701861"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113" name="object 113"/>
          <p:cNvSpPr/>
          <p:nvPr/>
        </p:nvSpPr>
        <p:spPr>
          <a:xfrm>
            <a:off x="2671089"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114" name="object 114"/>
          <p:cNvSpPr/>
          <p:nvPr/>
        </p:nvSpPr>
        <p:spPr>
          <a:xfrm>
            <a:off x="2701861"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115" name="object 115"/>
          <p:cNvSpPr/>
          <p:nvPr/>
        </p:nvSpPr>
        <p:spPr>
          <a:xfrm>
            <a:off x="1238110" y="5133644"/>
            <a:ext cx="140970" cy="0"/>
          </a:xfrm>
          <a:custGeom>
            <a:avLst/>
            <a:gdLst/>
            <a:ahLst/>
            <a:cxnLst/>
            <a:rect l="l" t="t" r="r" b="b"/>
            <a:pathLst>
              <a:path w="140969">
                <a:moveTo>
                  <a:pt x="0" y="0"/>
                </a:moveTo>
                <a:lnTo>
                  <a:pt x="140627" y="0"/>
                </a:lnTo>
              </a:path>
            </a:pathLst>
          </a:custGeom>
          <a:ln w="54610">
            <a:solidFill>
              <a:srgbClr val="77B743"/>
            </a:solidFill>
          </a:ln>
        </p:spPr>
        <p:txBody>
          <a:bodyPr wrap="square" lIns="0" tIns="0" rIns="0" bIns="0" rtlCol="0"/>
          <a:lstStyle/>
          <a:p>
            <a:endParaRPr sz="1200"/>
          </a:p>
        </p:txBody>
      </p:sp>
      <p:sp>
        <p:nvSpPr>
          <p:cNvPr id="116" name="object 116"/>
          <p:cNvSpPr/>
          <p:nvPr/>
        </p:nvSpPr>
        <p:spPr>
          <a:xfrm>
            <a:off x="1254086"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sz="1200"/>
          </a:p>
        </p:txBody>
      </p:sp>
      <p:sp>
        <p:nvSpPr>
          <p:cNvPr id="117" name="object 117"/>
          <p:cNvSpPr/>
          <p:nvPr/>
        </p:nvSpPr>
        <p:spPr>
          <a:xfrm>
            <a:off x="1238110" y="4925999"/>
            <a:ext cx="140970" cy="0"/>
          </a:xfrm>
          <a:custGeom>
            <a:avLst/>
            <a:gdLst/>
            <a:ahLst/>
            <a:cxnLst/>
            <a:rect l="l" t="t" r="r" b="b"/>
            <a:pathLst>
              <a:path w="140969">
                <a:moveTo>
                  <a:pt x="0" y="0"/>
                </a:moveTo>
                <a:lnTo>
                  <a:pt x="140627" y="0"/>
                </a:lnTo>
              </a:path>
            </a:pathLst>
          </a:custGeom>
          <a:ln w="35560">
            <a:solidFill>
              <a:srgbClr val="77B743"/>
            </a:solidFill>
          </a:ln>
        </p:spPr>
        <p:txBody>
          <a:bodyPr wrap="square" lIns="0" tIns="0" rIns="0" bIns="0" rtlCol="0"/>
          <a:lstStyle/>
          <a:p>
            <a:endParaRPr sz="1200"/>
          </a:p>
        </p:txBody>
      </p:sp>
      <p:sp>
        <p:nvSpPr>
          <p:cNvPr id="118" name="object 118"/>
          <p:cNvSpPr/>
          <p:nvPr/>
        </p:nvSpPr>
        <p:spPr>
          <a:xfrm>
            <a:off x="1286636"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119" name="object 119"/>
          <p:cNvSpPr/>
          <p:nvPr/>
        </p:nvSpPr>
        <p:spPr>
          <a:xfrm>
            <a:off x="1308417"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sz="1200"/>
          </a:p>
        </p:txBody>
      </p:sp>
      <p:sp>
        <p:nvSpPr>
          <p:cNvPr id="120" name="object 120"/>
          <p:cNvSpPr/>
          <p:nvPr/>
        </p:nvSpPr>
        <p:spPr>
          <a:xfrm>
            <a:off x="1330204" y="4943220"/>
            <a:ext cx="0" cy="163195"/>
          </a:xfrm>
          <a:custGeom>
            <a:avLst/>
            <a:gdLst/>
            <a:ahLst/>
            <a:cxnLst/>
            <a:rect l="l" t="t" r="r" b="b"/>
            <a:pathLst>
              <a:path h="163195">
                <a:moveTo>
                  <a:pt x="0" y="0"/>
                </a:moveTo>
                <a:lnTo>
                  <a:pt x="0" y="162623"/>
                </a:lnTo>
              </a:path>
            </a:pathLst>
          </a:custGeom>
          <a:ln w="10426">
            <a:solidFill>
              <a:srgbClr val="77B743"/>
            </a:solidFill>
          </a:ln>
        </p:spPr>
        <p:txBody>
          <a:bodyPr wrap="square" lIns="0" tIns="0" rIns="0" bIns="0" rtlCol="0"/>
          <a:lstStyle/>
          <a:p>
            <a:endParaRPr sz="1200"/>
          </a:p>
        </p:txBody>
      </p:sp>
      <p:sp>
        <p:nvSpPr>
          <p:cNvPr id="121" name="object 121"/>
          <p:cNvSpPr/>
          <p:nvPr/>
        </p:nvSpPr>
        <p:spPr>
          <a:xfrm>
            <a:off x="1362760"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sz="1200"/>
          </a:p>
        </p:txBody>
      </p:sp>
      <p:sp>
        <p:nvSpPr>
          <p:cNvPr id="122" name="object 122"/>
          <p:cNvSpPr/>
          <p:nvPr/>
        </p:nvSpPr>
        <p:spPr>
          <a:xfrm>
            <a:off x="3541090"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70" h="254000">
                <a:moveTo>
                  <a:pt x="47256" y="198069"/>
                </a:moveTo>
                <a:lnTo>
                  <a:pt x="38620" y="198069"/>
                </a:lnTo>
                <a:lnTo>
                  <a:pt x="38620" y="218058"/>
                </a:lnTo>
                <a:lnTo>
                  <a:pt x="47256" y="218058"/>
                </a:lnTo>
                <a:lnTo>
                  <a:pt x="47256" y="198069"/>
                </a:lnTo>
                <a:close/>
              </a:path>
              <a:path w="140970" h="254000">
                <a:moveTo>
                  <a:pt x="74625" y="198069"/>
                </a:moveTo>
                <a:lnTo>
                  <a:pt x="65989" y="198069"/>
                </a:lnTo>
                <a:lnTo>
                  <a:pt x="65989"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56" y="172859"/>
                </a:moveTo>
                <a:lnTo>
                  <a:pt x="38620" y="172859"/>
                </a:lnTo>
                <a:lnTo>
                  <a:pt x="38620" y="192849"/>
                </a:lnTo>
                <a:lnTo>
                  <a:pt x="47256" y="192849"/>
                </a:lnTo>
                <a:lnTo>
                  <a:pt x="47256" y="172859"/>
                </a:lnTo>
                <a:close/>
              </a:path>
              <a:path w="140970" h="254000">
                <a:moveTo>
                  <a:pt x="74625" y="172859"/>
                </a:moveTo>
                <a:lnTo>
                  <a:pt x="65989" y="172859"/>
                </a:lnTo>
                <a:lnTo>
                  <a:pt x="65989"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56" y="148577"/>
                </a:moveTo>
                <a:lnTo>
                  <a:pt x="38620" y="148577"/>
                </a:lnTo>
                <a:lnTo>
                  <a:pt x="38620" y="168567"/>
                </a:lnTo>
                <a:lnTo>
                  <a:pt x="47256" y="168567"/>
                </a:lnTo>
                <a:lnTo>
                  <a:pt x="47256" y="148577"/>
                </a:lnTo>
                <a:close/>
              </a:path>
              <a:path w="140970" h="254000">
                <a:moveTo>
                  <a:pt x="74625" y="148577"/>
                </a:moveTo>
                <a:lnTo>
                  <a:pt x="65989" y="148577"/>
                </a:lnTo>
                <a:lnTo>
                  <a:pt x="65989"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56" y="123913"/>
                </a:moveTo>
                <a:lnTo>
                  <a:pt x="38620" y="123913"/>
                </a:lnTo>
                <a:lnTo>
                  <a:pt x="38620" y="143903"/>
                </a:lnTo>
                <a:lnTo>
                  <a:pt x="47256" y="143903"/>
                </a:lnTo>
                <a:lnTo>
                  <a:pt x="47256" y="123913"/>
                </a:lnTo>
                <a:close/>
              </a:path>
              <a:path w="140970" h="254000">
                <a:moveTo>
                  <a:pt x="74625" y="123913"/>
                </a:moveTo>
                <a:lnTo>
                  <a:pt x="65989" y="123913"/>
                </a:lnTo>
                <a:lnTo>
                  <a:pt x="65989"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56" y="97294"/>
                </a:moveTo>
                <a:lnTo>
                  <a:pt x="38620" y="97294"/>
                </a:lnTo>
                <a:lnTo>
                  <a:pt x="38620" y="117284"/>
                </a:lnTo>
                <a:lnTo>
                  <a:pt x="47256" y="117284"/>
                </a:lnTo>
                <a:lnTo>
                  <a:pt x="47256" y="97294"/>
                </a:lnTo>
                <a:close/>
              </a:path>
              <a:path w="140970" h="254000">
                <a:moveTo>
                  <a:pt x="74625" y="97294"/>
                </a:moveTo>
                <a:lnTo>
                  <a:pt x="65989" y="97294"/>
                </a:lnTo>
                <a:lnTo>
                  <a:pt x="65989"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56" y="71627"/>
                </a:moveTo>
                <a:lnTo>
                  <a:pt x="38620" y="71627"/>
                </a:lnTo>
                <a:lnTo>
                  <a:pt x="38620" y="91617"/>
                </a:lnTo>
                <a:lnTo>
                  <a:pt x="47256" y="91617"/>
                </a:lnTo>
                <a:lnTo>
                  <a:pt x="47256" y="71627"/>
                </a:lnTo>
                <a:close/>
              </a:path>
              <a:path w="140970" h="254000">
                <a:moveTo>
                  <a:pt x="74625" y="71627"/>
                </a:moveTo>
                <a:lnTo>
                  <a:pt x="65989" y="71627"/>
                </a:lnTo>
                <a:lnTo>
                  <a:pt x="65989"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56" y="45948"/>
                </a:moveTo>
                <a:lnTo>
                  <a:pt x="38620" y="45948"/>
                </a:lnTo>
                <a:lnTo>
                  <a:pt x="38620" y="65938"/>
                </a:lnTo>
                <a:lnTo>
                  <a:pt x="47256" y="65938"/>
                </a:lnTo>
                <a:lnTo>
                  <a:pt x="47256" y="45948"/>
                </a:lnTo>
                <a:close/>
              </a:path>
              <a:path w="140970" h="254000">
                <a:moveTo>
                  <a:pt x="74625" y="45948"/>
                </a:moveTo>
                <a:lnTo>
                  <a:pt x="65989" y="45948"/>
                </a:lnTo>
                <a:lnTo>
                  <a:pt x="65989"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56" y="18630"/>
                </a:moveTo>
                <a:lnTo>
                  <a:pt x="38620" y="18630"/>
                </a:lnTo>
                <a:lnTo>
                  <a:pt x="38620" y="38620"/>
                </a:lnTo>
                <a:lnTo>
                  <a:pt x="47256" y="38620"/>
                </a:lnTo>
                <a:lnTo>
                  <a:pt x="47256" y="18630"/>
                </a:lnTo>
                <a:close/>
              </a:path>
              <a:path w="140970" h="254000">
                <a:moveTo>
                  <a:pt x="74625" y="18630"/>
                </a:moveTo>
                <a:lnTo>
                  <a:pt x="65989" y="18630"/>
                </a:lnTo>
                <a:lnTo>
                  <a:pt x="65989"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sz="1200"/>
          </a:p>
        </p:txBody>
      </p:sp>
      <p:sp>
        <p:nvSpPr>
          <p:cNvPr id="123" name="object 123"/>
          <p:cNvSpPr/>
          <p:nvPr/>
        </p:nvSpPr>
        <p:spPr>
          <a:xfrm>
            <a:off x="2045576"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sz="1200"/>
          </a:p>
        </p:txBody>
      </p:sp>
      <p:sp>
        <p:nvSpPr>
          <p:cNvPr id="124" name="object 124"/>
          <p:cNvSpPr/>
          <p:nvPr/>
        </p:nvSpPr>
        <p:spPr>
          <a:xfrm>
            <a:off x="2045576"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sz="1200"/>
          </a:p>
        </p:txBody>
      </p:sp>
      <p:sp>
        <p:nvSpPr>
          <p:cNvPr id="125" name="object 125"/>
          <p:cNvSpPr/>
          <p:nvPr/>
        </p:nvSpPr>
        <p:spPr>
          <a:xfrm>
            <a:off x="2045576"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sz="1200"/>
          </a:p>
        </p:txBody>
      </p:sp>
      <p:sp>
        <p:nvSpPr>
          <p:cNvPr id="126" name="object 126"/>
          <p:cNvSpPr/>
          <p:nvPr/>
        </p:nvSpPr>
        <p:spPr>
          <a:xfrm>
            <a:off x="2045576"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sz="1200"/>
          </a:p>
        </p:txBody>
      </p:sp>
      <p:sp>
        <p:nvSpPr>
          <p:cNvPr id="127" name="object 127"/>
          <p:cNvSpPr/>
          <p:nvPr/>
        </p:nvSpPr>
        <p:spPr>
          <a:xfrm>
            <a:off x="2045576"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sz="1200"/>
          </a:p>
        </p:txBody>
      </p:sp>
      <p:sp>
        <p:nvSpPr>
          <p:cNvPr id="128" name="object 128"/>
          <p:cNvSpPr/>
          <p:nvPr/>
        </p:nvSpPr>
        <p:spPr>
          <a:xfrm>
            <a:off x="2099525"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sz="1200"/>
          </a:p>
        </p:txBody>
      </p:sp>
      <p:sp>
        <p:nvSpPr>
          <p:cNvPr id="129" name="object 129"/>
          <p:cNvSpPr/>
          <p:nvPr/>
        </p:nvSpPr>
        <p:spPr>
          <a:xfrm>
            <a:off x="2419350" y="1320800"/>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sz="1200"/>
          </a:p>
        </p:txBody>
      </p:sp>
      <p:sp>
        <p:nvSpPr>
          <p:cNvPr id="130" name="object 130"/>
          <p:cNvSpPr/>
          <p:nvPr/>
        </p:nvSpPr>
        <p:spPr>
          <a:xfrm>
            <a:off x="2099525"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sz="1200"/>
          </a:p>
        </p:txBody>
      </p:sp>
      <p:sp>
        <p:nvSpPr>
          <p:cNvPr id="131" name="object 131"/>
          <p:cNvSpPr/>
          <p:nvPr/>
        </p:nvSpPr>
        <p:spPr>
          <a:xfrm>
            <a:off x="2157996"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sz="1200"/>
          </a:p>
        </p:txBody>
      </p:sp>
      <p:sp>
        <p:nvSpPr>
          <p:cNvPr id="132" name="object 132"/>
          <p:cNvSpPr/>
          <p:nvPr/>
        </p:nvSpPr>
        <p:spPr>
          <a:xfrm>
            <a:off x="1581429" y="5139359"/>
            <a:ext cx="140970" cy="0"/>
          </a:xfrm>
          <a:custGeom>
            <a:avLst/>
            <a:gdLst/>
            <a:ahLst/>
            <a:cxnLst/>
            <a:rect l="l" t="t" r="r" b="b"/>
            <a:pathLst>
              <a:path w="140969">
                <a:moveTo>
                  <a:pt x="0" y="0"/>
                </a:moveTo>
                <a:lnTo>
                  <a:pt x="140627" y="0"/>
                </a:lnTo>
              </a:path>
            </a:pathLst>
          </a:custGeom>
          <a:ln w="43180">
            <a:solidFill>
              <a:srgbClr val="095F56"/>
            </a:solidFill>
          </a:ln>
        </p:spPr>
        <p:txBody>
          <a:bodyPr wrap="square" lIns="0" tIns="0" rIns="0" bIns="0" rtlCol="0"/>
          <a:lstStyle/>
          <a:p>
            <a:endParaRPr sz="1200"/>
          </a:p>
        </p:txBody>
      </p:sp>
      <p:sp>
        <p:nvSpPr>
          <p:cNvPr id="133" name="object 133"/>
          <p:cNvSpPr/>
          <p:nvPr/>
        </p:nvSpPr>
        <p:spPr>
          <a:xfrm>
            <a:off x="1581429"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sz="1200"/>
          </a:p>
        </p:txBody>
      </p:sp>
      <p:sp>
        <p:nvSpPr>
          <p:cNvPr id="134" name="object 134"/>
          <p:cNvSpPr/>
          <p:nvPr/>
        </p:nvSpPr>
        <p:spPr>
          <a:xfrm>
            <a:off x="1581429" y="5081574"/>
            <a:ext cx="140970" cy="0"/>
          </a:xfrm>
          <a:custGeom>
            <a:avLst/>
            <a:gdLst/>
            <a:ahLst/>
            <a:cxnLst/>
            <a:rect l="l" t="t" r="r" b="b"/>
            <a:pathLst>
              <a:path w="140969">
                <a:moveTo>
                  <a:pt x="0" y="0"/>
                </a:moveTo>
                <a:lnTo>
                  <a:pt x="140627" y="0"/>
                </a:lnTo>
              </a:path>
            </a:pathLst>
          </a:custGeom>
          <a:ln w="31750">
            <a:solidFill>
              <a:srgbClr val="095F56"/>
            </a:solidFill>
          </a:ln>
        </p:spPr>
        <p:txBody>
          <a:bodyPr wrap="square" lIns="0" tIns="0" rIns="0" bIns="0" rtlCol="0"/>
          <a:lstStyle/>
          <a:p>
            <a:endParaRPr sz="1200"/>
          </a:p>
        </p:txBody>
      </p:sp>
      <p:sp>
        <p:nvSpPr>
          <p:cNvPr id="135" name="object 135"/>
          <p:cNvSpPr/>
          <p:nvPr/>
        </p:nvSpPr>
        <p:spPr>
          <a:xfrm>
            <a:off x="1631264"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sz="1200"/>
          </a:p>
        </p:txBody>
      </p:sp>
      <p:sp>
        <p:nvSpPr>
          <p:cNvPr id="136" name="object 136"/>
          <p:cNvSpPr/>
          <p:nvPr/>
        </p:nvSpPr>
        <p:spPr>
          <a:xfrm>
            <a:off x="1659102"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sz="1200"/>
          </a:p>
        </p:txBody>
      </p:sp>
      <p:sp>
        <p:nvSpPr>
          <p:cNvPr id="137" name="object 137"/>
          <p:cNvSpPr/>
          <p:nvPr/>
        </p:nvSpPr>
        <p:spPr>
          <a:xfrm>
            <a:off x="1686928" y="5097195"/>
            <a:ext cx="35560" cy="20320"/>
          </a:xfrm>
          <a:custGeom>
            <a:avLst/>
            <a:gdLst/>
            <a:ahLst/>
            <a:cxnLst/>
            <a:rect l="l" t="t" r="r" b="b"/>
            <a:pathLst>
              <a:path w="35560"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sz="1200"/>
          </a:p>
        </p:txBody>
      </p:sp>
      <p:sp>
        <p:nvSpPr>
          <p:cNvPr id="138" name="object 138"/>
          <p:cNvSpPr/>
          <p:nvPr/>
        </p:nvSpPr>
        <p:spPr>
          <a:xfrm>
            <a:off x="3889883"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sz="1200"/>
          </a:p>
        </p:txBody>
      </p:sp>
      <p:sp>
        <p:nvSpPr>
          <p:cNvPr id="139" name="object 139"/>
          <p:cNvSpPr/>
          <p:nvPr/>
        </p:nvSpPr>
        <p:spPr>
          <a:xfrm>
            <a:off x="3889883"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sz="1200"/>
          </a:p>
        </p:txBody>
      </p:sp>
      <p:sp>
        <p:nvSpPr>
          <p:cNvPr id="140" name="object 140"/>
          <p:cNvSpPr/>
          <p:nvPr/>
        </p:nvSpPr>
        <p:spPr>
          <a:xfrm>
            <a:off x="3889883"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sz="1200"/>
          </a:p>
        </p:txBody>
      </p:sp>
      <p:sp>
        <p:nvSpPr>
          <p:cNvPr id="141" name="object 141"/>
          <p:cNvSpPr/>
          <p:nvPr/>
        </p:nvSpPr>
        <p:spPr>
          <a:xfrm>
            <a:off x="3948684"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sz="1200"/>
          </a:p>
        </p:txBody>
      </p:sp>
      <p:sp>
        <p:nvSpPr>
          <p:cNvPr id="142" name="object 142"/>
          <p:cNvSpPr/>
          <p:nvPr/>
        </p:nvSpPr>
        <p:spPr>
          <a:xfrm>
            <a:off x="3992371"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sz="1200"/>
          </a:p>
        </p:txBody>
      </p:sp>
      <p:sp>
        <p:nvSpPr>
          <p:cNvPr id="143" name="object 143"/>
          <p:cNvSpPr/>
          <p:nvPr/>
        </p:nvSpPr>
        <p:spPr>
          <a:xfrm>
            <a:off x="936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7" y="62801"/>
                </a:lnTo>
                <a:lnTo>
                  <a:pt x="175666" y="40982"/>
                </a:lnTo>
                <a:lnTo>
                  <a:pt x="175666" y="40462"/>
                </a:lnTo>
                <a:close/>
              </a:path>
              <a:path w="212725" h="127635">
                <a:moveTo>
                  <a:pt x="106298" y="0"/>
                </a:moveTo>
                <a:lnTo>
                  <a:pt x="37807" y="40462"/>
                </a:lnTo>
                <a:lnTo>
                  <a:pt x="174790" y="40462"/>
                </a:lnTo>
                <a:lnTo>
                  <a:pt x="106298" y="0"/>
                </a:lnTo>
                <a:close/>
              </a:path>
            </a:pathLst>
          </a:custGeom>
          <a:solidFill>
            <a:srgbClr val="F04C23"/>
          </a:solidFill>
        </p:spPr>
        <p:txBody>
          <a:bodyPr wrap="square" lIns="0" tIns="0" rIns="0" bIns="0" rtlCol="0"/>
          <a:lstStyle/>
          <a:p>
            <a:endParaRPr sz="1200"/>
          </a:p>
        </p:txBody>
      </p:sp>
      <p:sp>
        <p:nvSpPr>
          <p:cNvPr id="144" name="object 144"/>
          <p:cNvSpPr/>
          <p:nvPr/>
        </p:nvSpPr>
        <p:spPr>
          <a:xfrm>
            <a:off x="2771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sz="1200"/>
          </a:p>
        </p:txBody>
      </p:sp>
      <p:sp>
        <p:nvSpPr>
          <p:cNvPr id="145" name="object 145"/>
          <p:cNvSpPr/>
          <p:nvPr/>
        </p:nvSpPr>
        <p:spPr>
          <a:xfrm>
            <a:off x="1834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6" name="object 146"/>
          <p:cNvSpPr/>
          <p:nvPr/>
        </p:nvSpPr>
        <p:spPr>
          <a:xfrm>
            <a:off x="4143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7" name="object 147"/>
          <p:cNvSpPr/>
          <p:nvPr/>
        </p:nvSpPr>
        <p:spPr>
          <a:xfrm>
            <a:off x="3219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8" name="object 148"/>
          <p:cNvSpPr/>
          <p:nvPr/>
        </p:nvSpPr>
        <p:spPr>
          <a:xfrm>
            <a:off x="1707493"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sz="1200"/>
          </a:p>
        </p:txBody>
      </p:sp>
      <p:sp>
        <p:nvSpPr>
          <p:cNvPr id="149" name="object 149"/>
          <p:cNvSpPr/>
          <p:nvPr/>
        </p:nvSpPr>
        <p:spPr>
          <a:xfrm>
            <a:off x="4015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sz="1200"/>
          </a:p>
        </p:txBody>
      </p:sp>
      <p:sp>
        <p:nvSpPr>
          <p:cNvPr id="150" name="object 150"/>
          <p:cNvSpPr/>
          <p:nvPr/>
        </p:nvSpPr>
        <p:spPr>
          <a:xfrm>
            <a:off x="2984320"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sz="1200"/>
          </a:p>
        </p:txBody>
      </p:sp>
      <p:sp>
        <p:nvSpPr>
          <p:cNvPr id="151" name="object 151"/>
          <p:cNvSpPr/>
          <p:nvPr/>
        </p:nvSpPr>
        <p:spPr>
          <a:xfrm>
            <a:off x="3116145"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2" y="67170"/>
                </a:lnTo>
                <a:lnTo>
                  <a:pt x="103632" y="78943"/>
                </a:lnTo>
                <a:lnTo>
                  <a:pt x="140627" y="78943"/>
                </a:lnTo>
                <a:lnTo>
                  <a:pt x="140627" y="67170"/>
                </a:lnTo>
                <a:close/>
              </a:path>
              <a:path w="140970"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sz="1200"/>
          </a:p>
        </p:txBody>
      </p:sp>
      <p:sp>
        <p:nvSpPr>
          <p:cNvPr id="152" name="object 152"/>
          <p:cNvSpPr/>
          <p:nvPr/>
        </p:nvSpPr>
        <p:spPr>
          <a:xfrm>
            <a:off x="1409766" y="4959546"/>
            <a:ext cx="140627" cy="201942"/>
          </a:xfrm>
          <a:prstGeom prst="rect">
            <a:avLst/>
          </a:prstGeom>
          <a:blipFill>
            <a:blip r:embed="rId5" cstate="print"/>
            <a:stretch>
              <a:fillRect/>
            </a:stretch>
          </a:blipFill>
        </p:spPr>
        <p:txBody>
          <a:bodyPr wrap="square" lIns="0" tIns="0" rIns="0" bIns="0" rtlCol="0"/>
          <a:lstStyle/>
          <a:p>
            <a:endParaRPr sz="1200"/>
          </a:p>
        </p:txBody>
      </p:sp>
      <p:sp>
        <p:nvSpPr>
          <p:cNvPr id="153" name="object 153"/>
          <p:cNvSpPr/>
          <p:nvPr/>
        </p:nvSpPr>
        <p:spPr>
          <a:xfrm>
            <a:off x="2332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sz="1200"/>
          </a:p>
        </p:txBody>
      </p:sp>
      <p:sp>
        <p:nvSpPr>
          <p:cNvPr id="154" name="object 154"/>
          <p:cNvSpPr/>
          <p:nvPr/>
        </p:nvSpPr>
        <p:spPr>
          <a:xfrm>
            <a:off x="2488313"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sz="1200"/>
          </a:p>
        </p:txBody>
      </p:sp>
      <p:sp>
        <p:nvSpPr>
          <p:cNvPr id="155" name="object 155"/>
          <p:cNvSpPr/>
          <p:nvPr/>
        </p:nvSpPr>
        <p:spPr>
          <a:xfrm>
            <a:off x="3718223" y="4950885"/>
            <a:ext cx="140627" cy="210604"/>
          </a:xfrm>
          <a:prstGeom prst="rect">
            <a:avLst/>
          </a:prstGeom>
          <a:blipFill>
            <a:blip r:embed="rId6" cstate="print"/>
            <a:stretch>
              <a:fillRect/>
            </a:stretch>
          </a:blipFill>
        </p:spPr>
        <p:txBody>
          <a:bodyPr wrap="square" lIns="0" tIns="0" rIns="0" bIns="0" rtlCol="0"/>
          <a:lstStyle/>
          <a:p>
            <a:endParaRPr sz="1200"/>
          </a:p>
        </p:txBody>
      </p:sp>
      <p:sp>
        <p:nvSpPr>
          <p:cNvPr id="156" name="object 156"/>
          <p:cNvSpPr/>
          <p:nvPr/>
        </p:nvSpPr>
        <p:spPr>
          <a:xfrm>
            <a:off x="-5715" y="5130800"/>
            <a:ext cx="7740015" cy="685799"/>
          </a:xfrm>
          <a:custGeom>
            <a:avLst/>
            <a:gdLst/>
            <a:ahLst/>
            <a:cxnLst/>
            <a:rect l="l" t="t" r="r" b="b"/>
            <a:pathLst>
              <a:path w="7740015" h="527685">
                <a:moveTo>
                  <a:pt x="0" y="527405"/>
                </a:moveTo>
                <a:lnTo>
                  <a:pt x="7739989" y="527405"/>
                </a:lnTo>
                <a:lnTo>
                  <a:pt x="7739989" y="0"/>
                </a:lnTo>
                <a:lnTo>
                  <a:pt x="0" y="0"/>
                </a:lnTo>
                <a:lnTo>
                  <a:pt x="0" y="527405"/>
                </a:lnTo>
                <a:close/>
              </a:path>
            </a:pathLst>
          </a:custGeom>
          <a:solidFill>
            <a:srgbClr val="095F56"/>
          </a:solidFill>
        </p:spPr>
        <p:txBody>
          <a:bodyPr wrap="square" lIns="0" tIns="0" rIns="0" bIns="0" rtlCol="0"/>
          <a:lstStyle/>
          <a:p>
            <a:r>
              <a:rPr lang="uk-UA" sz="1200" dirty="0" smtClean="0">
                <a:solidFill>
                  <a:schemeClr val="bg1"/>
                </a:solidFill>
              </a:rPr>
              <a:t> У Житомирі відбувся </a:t>
            </a:r>
            <a:r>
              <a:rPr lang="uk-UA" sz="1200" b="1" dirty="0" smtClean="0">
                <a:solidFill>
                  <a:schemeClr val="bg1"/>
                </a:solidFill>
              </a:rPr>
              <a:t>семінар «Аналіз актуальних законодавчих змін у сфері управління багатоквартирними будинками»</a:t>
            </a:r>
            <a:r>
              <a:rPr lang="uk-UA" sz="1200" dirty="0" smtClean="0">
                <a:solidFill>
                  <a:schemeClr val="bg1"/>
                </a:solidFill>
              </a:rPr>
              <a:t> для голів правлінь ОСББ. Захід організовано управлінням муніципального розвитку Житомирської міської ради спільно з Інститутом муніципального менеджменту.</a:t>
            </a:r>
            <a:endParaRPr lang="uk-UA" sz="1200" dirty="0" smtClean="0">
              <a:solidFill>
                <a:schemeClr val="bg1"/>
              </a:solidFill>
              <a:latin typeface="Times New Roman" pitchFamily="18" charset="0"/>
              <a:cs typeface="Times New Roman" pitchFamily="18" charset="0"/>
            </a:endParaRPr>
          </a:p>
        </p:txBody>
      </p:sp>
      <p:sp>
        <p:nvSpPr>
          <p:cNvPr id="181" name="object 181"/>
          <p:cNvSpPr txBox="1"/>
          <p:nvPr/>
        </p:nvSpPr>
        <p:spPr>
          <a:xfrm>
            <a:off x="133350" y="406400"/>
            <a:ext cx="7410450" cy="384721"/>
          </a:xfrm>
          <a:prstGeom prst="rect">
            <a:avLst/>
          </a:prstGeom>
        </p:spPr>
        <p:txBody>
          <a:bodyPr vert="horz" wrap="square" lIns="0" tIns="15240" rIns="0" bIns="0" rtlCol="0">
            <a:spAutoFit/>
          </a:bodyPr>
          <a:lstStyle/>
          <a:p>
            <a:pPr marL="12700">
              <a:spcBef>
                <a:spcPts val="120"/>
              </a:spcBef>
              <a:tabLst>
                <a:tab pos="340360" algn="l"/>
              </a:tabLst>
            </a:pPr>
            <a:r>
              <a:rPr lang="uk-UA" sz="1200" b="1" dirty="0" smtClean="0">
                <a:latin typeface="Times New Roman" pitchFamily="18" charset="0"/>
                <a:cs typeface="Times New Roman" pitchFamily="18" charset="0"/>
              </a:rPr>
              <a:t/>
            </a:r>
            <a:br>
              <a:rPr lang="uk-UA" sz="1200" b="1" dirty="0" smtClean="0">
                <a:latin typeface="Times New Roman" pitchFamily="18" charset="0"/>
                <a:cs typeface="Times New Roman" pitchFamily="18" charset="0"/>
              </a:rPr>
            </a:br>
            <a:endParaRPr lang="uk-UA" sz="1200" b="1" dirty="0" smtClean="0">
              <a:latin typeface="Times New Roman" pitchFamily="18" charset="0"/>
              <a:cs typeface="Times New Roman" pitchFamily="18" charset="0"/>
            </a:endParaRPr>
          </a:p>
        </p:txBody>
      </p:sp>
      <p:sp>
        <p:nvSpPr>
          <p:cNvPr id="204" name="object 204"/>
          <p:cNvSpPr txBox="1">
            <a:spLocks noGrp="1"/>
          </p:cNvSpPr>
          <p:nvPr>
            <p:ph type="title"/>
          </p:nvPr>
        </p:nvSpPr>
        <p:spPr>
          <a:xfrm>
            <a:off x="0" y="101601"/>
            <a:ext cx="7734300" cy="782265"/>
          </a:xfrm>
          <a:prstGeom prst="rect">
            <a:avLst/>
          </a:prstGeom>
        </p:spPr>
        <p:txBody>
          <a:bodyPr vert="horz" wrap="square" lIns="0" tIns="12700" rIns="0" bIns="0" rtlCol="0">
            <a:spAutoFit/>
          </a:bodyPr>
          <a:lstStyle/>
          <a:p>
            <a:pPr algn="ctr"/>
            <a:r>
              <a:rPr lang="uk-UA" sz="1600" b="0" cap="all" dirty="0" smtClean="0">
                <a:solidFill>
                  <a:schemeClr val="tx1"/>
                </a:solidFill>
                <a:latin typeface="Times New Roman" pitchFamily="18" charset="0"/>
                <a:cs typeface="Times New Roman" pitchFamily="18" charset="0"/>
              </a:rPr>
              <a:t> </a:t>
            </a:r>
            <a:r>
              <a:rPr lang="uk-UA" sz="1600" cap="all" dirty="0" smtClean="0">
                <a:solidFill>
                  <a:schemeClr val="tx1"/>
                </a:solidFill>
                <a:latin typeface="Times New Roman" pitchFamily="18" charset="0"/>
                <a:cs typeface="Times New Roman" pitchFamily="18" charset="0"/>
              </a:rPr>
              <a:t>Створення та функціонування ОСББ у 2025 році: нові вимоги, цифрові рішення  й оновлене законодавство</a:t>
            </a:r>
            <a:r>
              <a:rPr lang="ru-RU" sz="1600" b="0" cap="all" dirty="0" smtClean="0"/>
              <a:t/>
            </a:r>
            <a:br>
              <a:rPr lang="ru-RU" sz="1600" b="0" cap="all" dirty="0" smtClean="0"/>
            </a:br>
            <a:endParaRPr lang="ru-RU" sz="1800" b="0" cap="all" dirty="0">
              <a:solidFill>
                <a:schemeClr val="tx1"/>
              </a:solidFill>
              <a:latin typeface="Times New Roman" pitchFamily="18" charset="0"/>
              <a:cs typeface="Times New Roman" pitchFamily="18" charset="0"/>
            </a:endParaRPr>
          </a:p>
        </p:txBody>
      </p:sp>
      <p:sp>
        <p:nvSpPr>
          <p:cNvPr id="159" name="object 62"/>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sz="1200"/>
          </a:p>
        </p:txBody>
      </p:sp>
      <p:sp>
        <p:nvSpPr>
          <p:cNvPr id="36874" name="AutoShape 10" descr="Інститут муніципального менеджменту | Kyiv"/>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8194" name="Picture 2" descr="Створення та функціонування ОСББ у 2025 році: нові вимоги, цифрові рішення й оновлене законодавство"/>
          <p:cNvPicPr>
            <a:picLocks noChangeAspect="1" noChangeArrowheads="1"/>
          </p:cNvPicPr>
          <p:nvPr/>
        </p:nvPicPr>
        <p:blipFill>
          <a:blip r:embed="rId7" cstate="print"/>
          <a:srcRect/>
          <a:stretch>
            <a:fillRect/>
          </a:stretch>
        </p:blipFill>
        <p:spPr bwMode="auto">
          <a:xfrm>
            <a:off x="-1" y="635000"/>
            <a:ext cx="3775675" cy="2514600"/>
          </a:xfrm>
          <a:prstGeom prst="rect">
            <a:avLst/>
          </a:prstGeom>
          <a:noFill/>
        </p:spPr>
      </p:pic>
      <p:pic>
        <p:nvPicPr>
          <p:cNvPr id="8196" name="Picture 4" descr="https://strapi.zt-rada.gov.ua/uploads/5233253127618760343_cd892f5165.jpg"/>
          <p:cNvPicPr>
            <a:picLocks noChangeAspect="1" noChangeArrowheads="1"/>
          </p:cNvPicPr>
          <p:nvPr/>
        </p:nvPicPr>
        <p:blipFill>
          <a:blip r:embed="rId8" cstate="print"/>
          <a:srcRect/>
          <a:stretch>
            <a:fillRect/>
          </a:stretch>
        </p:blipFill>
        <p:spPr bwMode="auto">
          <a:xfrm>
            <a:off x="3790950" y="635000"/>
            <a:ext cx="3810000" cy="2539008"/>
          </a:xfrm>
          <a:prstGeom prst="rect">
            <a:avLst/>
          </a:prstGeom>
          <a:noFill/>
        </p:spPr>
      </p:pic>
      <p:pic>
        <p:nvPicPr>
          <p:cNvPr id="8198" name="Picture 6" descr="https://strapi.zt-rada.gov.ua/uploads/5235860666688671353_cc47af02fe.jpg"/>
          <p:cNvPicPr>
            <a:picLocks noChangeAspect="1" noChangeArrowheads="1"/>
          </p:cNvPicPr>
          <p:nvPr/>
        </p:nvPicPr>
        <p:blipFill>
          <a:blip r:embed="rId9" cstate="print"/>
          <a:srcRect/>
          <a:stretch>
            <a:fillRect/>
          </a:stretch>
        </p:blipFill>
        <p:spPr bwMode="auto">
          <a:xfrm>
            <a:off x="0" y="3149600"/>
            <a:ext cx="2800350" cy="1995994"/>
          </a:xfrm>
          <a:prstGeom prst="rect">
            <a:avLst/>
          </a:prstGeom>
          <a:noFill/>
        </p:spPr>
      </p:pic>
      <p:pic>
        <p:nvPicPr>
          <p:cNvPr id="8200" name="Picture 8" descr="https://strapi.zt-rada.gov.ua/uploads/5233253127618760336_4b34e95666.jpg"/>
          <p:cNvPicPr>
            <a:picLocks noChangeAspect="1" noChangeArrowheads="1"/>
          </p:cNvPicPr>
          <p:nvPr/>
        </p:nvPicPr>
        <p:blipFill>
          <a:blip r:embed="rId10" cstate="print"/>
          <a:srcRect/>
          <a:stretch>
            <a:fillRect/>
          </a:stretch>
        </p:blipFill>
        <p:spPr bwMode="auto">
          <a:xfrm>
            <a:off x="2800350" y="3149600"/>
            <a:ext cx="2972960" cy="1981200"/>
          </a:xfrm>
          <a:prstGeom prst="rect">
            <a:avLst/>
          </a:prstGeom>
          <a:noFill/>
        </p:spPr>
      </p:pic>
      <p:pic>
        <p:nvPicPr>
          <p:cNvPr id="8202" name="Picture 10" descr="https://strapi.zt-rada.gov.ua/uploads/5235860666688671351_80502caf67.jpg"/>
          <p:cNvPicPr>
            <a:picLocks noChangeAspect="1" noChangeArrowheads="1"/>
          </p:cNvPicPr>
          <p:nvPr/>
        </p:nvPicPr>
        <p:blipFill>
          <a:blip r:embed="rId11" cstate="print"/>
          <a:srcRect/>
          <a:stretch>
            <a:fillRect/>
          </a:stretch>
        </p:blipFill>
        <p:spPr bwMode="auto">
          <a:xfrm>
            <a:off x="5772150" y="3149600"/>
            <a:ext cx="1962150" cy="19050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694998" y="5070172"/>
            <a:ext cx="45085" cy="91440"/>
          </a:xfrm>
          <a:custGeom>
            <a:avLst/>
            <a:gdLst/>
            <a:ahLst/>
            <a:cxnLst/>
            <a:rect l="l" t="t" r="r" b="b"/>
            <a:pathLst>
              <a:path w="45084" h="91439">
                <a:moveTo>
                  <a:pt x="44996" y="0"/>
                </a:moveTo>
                <a:lnTo>
                  <a:pt x="37807" y="4241"/>
                </a:lnTo>
                <a:lnTo>
                  <a:pt x="35966" y="4241"/>
                </a:lnTo>
                <a:lnTo>
                  <a:pt x="35966" y="5321"/>
                </a:lnTo>
                <a:lnTo>
                  <a:pt x="0" y="26581"/>
                </a:lnTo>
                <a:lnTo>
                  <a:pt x="35966" y="26581"/>
                </a:lnTo>
                <a:lnTo>
                  <a:pt x="35966" y="91313"/>
                </a:lnTo>
                <a:lnTo>
                  <a:pt x="44996" y="91313"/>
                </a:lnTo>
                <a:lnTo>
                  <a:pt x="44996" y="0"/>
                </a:lnTo>
                <a:close/>
              </a:path>
            </a:pathLst>
          </a:custGeom>
          <a:solidFill>
            <a:srgbClr val="F04C23"/>
          </a:solidFill>
        </p:spPr>
        <p:txBody>
          <a:bodyPr wrap="square" lIns="0" tIns="0" rIns="0" bIns="0" rtlCol="0"/>
          <a:lstStyle/>
          <a:p>
            <a:endParaRPr/>
          </a:p>
        </p:txBody>
      </p:sp>
      <p:sp>
        <p:nvSpPr>
          <p:cNvPr id="3" name="object 3"/>
          <p:cNvSpPr/>
          <p:nvPr/>
        </p:nvSpPr>
        <p:spPr>
          <a:xfrm>
            <a:off x="451975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sz="1200"/>
          </a:p>
        </p:txBody>
      </p:sp>
      <p:sp>
        <p:nvSpPr>
          <p:cNvPr id="4" name="object 4"/>
          <p:cNvSpPr/>
          <p:nvPr/>
        </p:nvSpPr>
        <p:spPr>
          <a:xfrm>
            <a:off x="4519752"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sz="1200"/>
          </a:p>
        </p:txBody>
      </p:sp>
      <p:sp>
        <p:nvSpPr>
          <p:cNvPr id="5" name="object 5"/>
          <p:cNvSpPr/>
          <p:nvPr/>
        </p:nvSpPr>
        <p:spPr>
          <a:xfrm>
            <a:off x="451975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sz="1200"/>
          </a:p>
        </p:txBody>
      </p:sp>
      <p:sp>
        <p:nvSpPr>
          <p:cNvPr id="6" name="object 6"/>
          <p:cNvSpPr/>
          <p:nvPr/>
        </p:nvSpPr>
        <p:spPr>
          <a:xfrm>
            <a:off x="4519752"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sz="1200"/>
          </a:p>
        </p:txBody>
      </p:sp>
      <p:sp>
        <p:nvSpPr>
          <p:cNvPr id="7" name="object 7"/>
          <p:cNvSpPr/>
          <p:nvPr/>
        </p:nvSpPr>
        <p:spPr>
          <a:xfrm>
            <a:off x="451975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sz="1200"/>
          </a:p>
        </p:txBody>
      </p:sp>
      <p:sp>
        <p:nvSpPr>
          <p:cNvPr id="8" name="object 8"/>
          <p:cNvSpPr/>
          <p:nvPr/>
        </p:nvSpPr>
        <p:spPr>
          <a:xfrm>
            <a:off x="4561725"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sz="1200"/>
          </a:p>
        </p:txBody>
      </p:sp>
      <p:sp>
        <p:nvSpPr>
          <p:cNvPr id="9" name="object 9"/>
          <p:cNvSpPr/>
          <p:nvPr/>
        </p:nvSpPr>
        <p:spPr>
          <a:xfrm>
            <a:off x="4592307"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sz="1200"/>
          </a:p>
        </p:txBody>
      </p:sp>
      <p:sp>
        <p:nvSpPr>
          <p:cNvPr id="10" name="object 10"/>
          <p:cNvSpPr/>
          <p:nvPr/>
        </p:nvSpPr>
        <p:spPr>
          <a:xfrm>
            <a:off x="4622025"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sz="1200"/>
          </a:p>
        </p:txBody>
      </p:sp>
      <p:sp>
        <p:nvSpPr>
          <p:cNvPr id="11" name="object 11"/>
          <p:cNvSpPr/>
          <p:nvPr/>
        </p:nvSpPr>
        <p:spPr>
          <a:xfrm>
            <a:off x="4561725"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sz="1200"/>
          </a:p>
        </p:txBody>
      </p:sp>
      <p:sp>
        <p:nvSpPr>
          <p:cNvPr id="12" name="object 12"/>
          <p:cNvSpPr/>
          <p:nvPr/>
        </p:nvSpPr>
        <p:spPr>
          <a:xfrm>
            <a:off x="4592307"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sz="1200"/>
          </a:p>
        </p:txBody>
      </p:sp>
      <p:sp>
        <p:nvSpPr>
          <p:cNvPr id="13" name="object 13"/>
          <p:cNvSpPr/>
          <p:nvPr/>
        </p:nvSpPr>
        <p:spPr>
          <a:xfrm>
            <a:off x="4622025"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sz="1200"/>
          </a:p>
        </p:txBody>
      </p:sp>
      <p:sp>
        <p:nvSpPr>
          <p:cNvPr id="14" name="object 14"/>
          <p:cNvSpPr/>
          <p:nvPr/>
        </p:nvSpPr>
        <p:spPr>
          <a:xfrm>
            <a:off x="6828205" y="4969929"/>
            <a:ext cx="102870" cy="191770"/>
          </a:xfrm>
          <a:custGeom>
            <a:avLst/>
            <a:gdLst/>
            <a:ahLst/>
            <a:cxnLst/>
            <a:rect l="l" t="t" r="r" b="b"/>
            <a:pathLst>
              <a:path w="102870" h="191770">
                <a:moveTo>
                  <a:pt x="102361" y="0"/>
                </a:moveTo>
                <a:lnTo>
                  <a:pt x="0" y="0"/>
                </a:lnTo>
                <a:lnTo>
                  <a:pt x="0" y="191566"/>
                </a:lnTo>
                <a:lnTo>
                  <a:pt x="102361" y="191566"/>
                </a:lnTo>
                <a:lnTo>
                  <a:pt x="102361" y="131394"/>
                </a:lnTo>
                <a:lnTo>
                  <a:pt x="24841" y="131394"/>
                </a:lnTo>
                <a:lnTo>
                  <a:pt x="19075" y="125361"/>
                </a:lnTo>
                <a:lnTo>
                  <a:pt x="19075" y="110464"/>
                </a:lnTo>
                <a:lnTo>
                  <a:pt x="24841" y="104432"/>
                </a:lnTo>
                <a:lnTo>
                  <a:pt x="102361" y="104432"/>
                </a:lnTo>
                <a:lnTo>
                  <a:pt x="102361" y="91579"/>
                </a:lnTo>
                <a:lnTo>
                  <a:pt x="24841" y="91579"/>
                </a:lnTo>
                <a:lnTo>
                  <a:pt x="19075" y="85547"/>
                </a:lnTo>
                <a:lnTo>
                  <a:pt x="19075" y="70650"/>
                </a:lnTo>
                <a:lnTo>
                  <a:pt x="24841" y="64617"/>
                </a:lnTo>
                <a:lnTo>
                  <a:pt x="102361" y="64617"/>
                </a:lnTo>
                <a:lnTo>
                  <a:pt x="102361" y="54508"/>
                </a:lnTo>
                <a:lnTo>
                  <a:pt x="24841" y="54508"/>
                </a:lnTo>
                <a:lnTo>
                  <a:pt x="19075" y="48463"/>
                </a:lnTo>
                <a:lnTo>
                  <a:pt x="19075" y="33578"/>
                </a:lnTo>
                <a:lnTo>
                  <a:pt x="24841" y="27546"/>
                </a:lnTo>
                <a:lnTo>
                  <a:pt x="102361" y="27546"/>
                </a:lnTo>
                <a:lnTo>
                  <a:pt x="102361"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1" y="104432"/>
                </a:moveTo>
                <a:lnTo>
                  <a:pt x="77533" y="104432"/>
                </a:lnTo>
                <a:lnTo>
                  <a:pt x="83299" y="110464"/>
                </a:lnTo>
                <a:lnTo>
                  <a:pt x="83299" y="125361"/>
                </a:lnTo>
                <a:lnTo>
                  <a:pt x="77533" y="131394"/>
                </a:lnTo>
                <a:lnTo>
                  <a:pt x="102361" y="131394"/>
                </a:lnTo>
                <a:lnTo>
                  <a:pt x="102361"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1" y="64617"/>
                </a:moveTo>
                <a:lnTo>
                  <a:pt x="77533" y="64617"/>
                </a:lnTo>
                <a:lnTo>
                  <a:pt x="83299" y="70650"/>
                </a:lnTo>
                <a:lnTo>
                  <a:pt x="83299" y="85547"/>
                </a:lnTo>
                <a:lnTo>
                  <a:pt x="77533" y="91579"/>
                </a:lnTo>
                <a:lnTo>
                  <a:pt x="102361" y="91579"/>
                </a:lnTo>
                <a:lnTo>
                  <a:pt x="102361"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1" y="27546"/>
                </a:moveTo>
                <a:lnTo>
                  <a:pt x="77533" y="27546"/>
                </a:lnTo>
                <a:lnTo>
                  <a:pt x="83299" y="33578"/>
                </a:lnTo>
                <a:lnTo>
                  <a:pt x="83299" y="48463"/>
                </a:lnTo>
                <a:lnTo>
                  <a:pt x="77533" y="54508"/>
                </a:lnTo>
                <a:lnTo>
                  <a:pt x="102361" y="54508"/>
                </a:lnTo>
                <a:lnTo>
                  <a:pt x="102361" y="27546"/>
                </a:lnTo>
                <a:close/>
              </a:path>
            </a:pathLst>
          </a:custGeom>
          <a:solidFill>
            <a:srgbClr val="F04C23"/>
          </a:solidFill>
        </p:spPr>
        <p:txBody>
          <a:bodyPr wrap="square" lIns="0" tIns="0" rIns="0" bIns="0" rtlCol="0"/>
          <a:lstStyle/>
          <a:p>
            <a:endParaRPr/>
          </a:p>
        </p:txBody>
      </p:sp>
      <p:sp>
        <p:nvSpPr>
          <p:cNvPr id="15" name="object 15"/>
          <p:cNvSpPr/>
          <p:nvPr/>
        </p:nvSpPr>
        <p:spPr>
          <a:xfrm>
            <a:off x="5564911"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sz="1200"/>
          </a:p>
        </p:txBody>
      </p:sp>
      <p:sp>
        <p:nvSpPr>
          <p:cNvPr id="16" name="object 16"/>
          <p:cNvSpPr/>
          <p:nvPr/>
        </p:nvSpPr>
        <p:spPr>
          <a:xfrm>
            <a:off x="5564911"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sz="1200"/>
          </a:p>
        </p:txBody>
      </p:sp>
      <p:sp>
        <p:nvSpPr>
          <p:cNvPr id="17" name="object 17"/>
          <p:cNvSpPr/>
          <p:nvPr/>
        </p:nvSpPr>
        <p:spPr>
          <a:xfrm>
            <a:off x="5564911"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sz="1200"/>
          </a:p>
        </p:txBody>
      </p:sp>
      <p:sp>
        <p:nvSpPr>
          <p:cNvPr id="18" name="object 18"/>
          <p:cNvSpPr/>
          <p:nvPr/>
        </p:nvSpPr>
        <p:spPr>
          <a:xfrm>
            <a:off x="5564911"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sz="1200"/>
          </a:p>
        </p:txBody>
      </p:sp>
      <p:sp>
        <p:nvSpPr>
          <p:cNvPr id="19" name="object 19"/>
          <p:cNvSpPr/>
          <p:nvPr/>
        </p:nvSpPr>
        <p:spPr>
          <a:xfrm>
            <a:off x="5564911"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sz="1200"/>
          </a:p>
        </p:txBody>
      </p:sp>
      <p:sp>
        <p:nvSpPr>
          <p:cNvPr id="20" name="object 20"/>
          <p:cNvSpPr/>
          <p:nvPr/>
        </p:nvSpPr>
        <p:spPr>
          <a:xfrm>
            <a:off x="5612549"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21" name="object 21"/>
          <p:cNvSpPr/>
          <p:nvPr/>
        </p:nvSpPr>
        <p:spPr>
          <a:xfrm>
            <a:off x="5643321"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sz="1200"/>
          </a:p>
        </p:txBody>
      </p:sp>
      <p:sp>
        <p:nvSpPr>
          <p:cNvPr id="22" name="object 22"/>
          <p:cNvSpPr/>
          <p:nvPr/>
        </p:nvSpPr>
        <p:spPr>
          <a:xfrm>
            <a:off x="5612549"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23" name="object 23"/>
          <p:cNvSpPr/>
          <p:nvPr/>
        </p:nvSpPr>
        <p:spPr>
          <a:xfrm>
            <a:off x="5643321"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sz="1200"/>
          </a:p>
        </p:txBody>
      </p:sp>
      <p:sp>
        <p:nvSpPr>
          <p:cNvPr id="24" name="object 24"/>
          <p:cNvSpPr/>
          <p:nvPr/>
        </p:nvSpPr>
        <p:spPr>
          <a:xfrm>
            <a:off x="6007468"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sz="1200"/>
          </a:p>
        </p:txBody>
      </p:sp>
      <p:sp>
        <p:nvSpPr>
          <p:cNvPr id="25" name="object 25"/>
          <p:cNvSpPr/>
          <p:nvPr/>
        </p:nvSpPr>
        <p:spPr>
          <a:xfrm>
            <a:off x="6007468"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sz="1200"/>
          </a:p>
        </p:txBody>
      </p:sp>
      <p:sp>
        <p:nvSpPr>
          <p:cNvPr id="26" name="object 26"/>
          <p:cNvSpPr/>
          <p:nvPr/>
        </p:nvSpPr>
        <p:spPr>
          <a:xfrm>
            <a:off x="6007468"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sz="1200"/>
          </a:p>
        </p:txBody>
      </p:sp>
      <p:sp>
        <p:nvSpPr>
          <p:cNvPr id="27" name="object 27"/>
          <p:cNvSpPr/>
          <p:nvPr/>
        </p:nvSpPr>
        <p:spPr>
          <a:xfrm>
            <a:off x="6007468"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sz="1200"/>
          </a:p>
        </p:txBody>
      </p:sp>
      <p:sp>
        <p:nvSpPr>
          <p:cNvPr id="28" name="object 28"/>
          <p:cNvSpPr/>
          <p:nvPr/>
        </p:nvSpPr>
        <p:spPr>
          <a:xfrm>
            <a:off x="6007468"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sz="1200"/>
          </a:p>
        </p:txBody>
      </p:sp>
      <p:sp>
        <p:nvSpPr>
          <p:cNvPr id="29" name="object 29"/>
          <p:cNvSpPr/>
          <p:nvPr/>
        </p:nvSpPr>
        <p:spPr>
          <a:xfrm>
            <a:off x="6055093"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30" name="object 30"/>
          <p:cNvSpPr/>
          <p:nvPr/>
        </p:nvSpPr>
        <p:spPr>
          <a:xfrm>
            <a:off x="6085865"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31" name="object 31"/>
          <p:cNvSpPr/>
          <p:nvPr/>
        </p:nvSpPr>
        <p:spPr>
          <a:xfrm>
            <a:off x="6055093"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32" name="object 32"/>
          <p:cNvSpPr/>
          <p:nvPr/>
        </p:nvSpPr>
        <p:spPr>
          <a:xfrm>
            <a:off x="6085865"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33" name="object 33"/>
          <p:cNvSpPr/>
          <p:nvPr/>
        </p:nvSpPr>
        <p:spPr>
          <a:xfrm>
            <a:off x="4622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sz="1200"/>
          </a:p>
        </p:txBody>
      </p:sp>
      <p:sp>
        <p:nvSpPr>
          <p:cNvPr id="34" name="object 34"/>
          <p:cNvSpPr/>
          <p:nvPr/>
        </p:nvSpPr>
        <p:spPr>
          <a:xfrm>
            <a:off x="4638084"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sz="1200"/>
          </a:p>
        </p:txBody>
      </p:sp>
      <p:sp>
        <p:nvSpPr>
          <p:cNvPr id="35" name="object 35"/>
          <p:cNvSpPr/>
          <p:nvPr/>
        </p:nvSpPr>
        <p:spPr>
          <a:xfrm>
            <a:off x="4622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sz="1200"/>
          </a:p>
        </p:txBody>
      </p:sp>
      <p:sp>
        <p:nvSpPr>
          <p:cNvPr id="36" name="object 36"/>
          <p:cNvSpPr/>
          <p:nvPr/>
        </p:nvSpPr>
        <p:spPr>
          <a:xfrm>
            <a:off x="4670640"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37" name="object 37"/>
          <p:cNvSpPr/>
          <p:nvPr/>
        </p:nvSpPr>
        <p:spPr>
          <a:xfrm>
            <a:off x="4692421"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38" name="object 38"/>
          <p:cNvSpPr/>
          <p:nvPr/>
        </p:nvSpPr>
        <p:spPr>
          <a:xfrm>
            <a:off x="471420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sz="1200"/>
          </a:p>
        </p:txBody>
      </p:sp>
      <p:sp>
        <p:nvSpPr>
          <p:cNvPr id="39" name="object 39"/>
          <p:cNvSpPr/>
          <p:nvPr/>
        </p:nvSpPr>
        <p:spPr>
          <a:xfrm>
            <a:off x="4746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sz="1200"/>
          </a:p>
        </p:txBody>
      </p:sp>
      <p:sp>
        <p:nvSpPr>
          <p:cNvPr id="40" name="object 40"/>
          <p:cNvSpPr/>
          <p:nvPr/>
        </p:nvSpPr>
        <p:spPr>
          <a:xfrm>
            <a:off x="6925081"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37" y="198069"/>
                </a:moveTo>
                <a:lnTo>
                  <a:pt x="66001" y="198069"/>
                </a:lnTo>
                <a:lnTo>
                  <a:pt x="66001" y="218058"/>
                </a:lnTo>
                <a:lnTo>
                  <a:pt x="74637" y="218058"/>
                </a:lnTo>
                <a:lnTo>
                  <a:pt x="74637" y="198069"/>
                </a:lnTo>
                <a:close/>
              </a:path>
              <a:path w="140970" h="254000">
                <a:moveTo>
                  <a:pt x="101993" y="198069"/>
                </a:moveTo>
                <a:lnTo>
                  <a:pt x="93370" y="198069"/>
                </a:lnTo>
                <a:lnTo>
                  <a:pt x="93370"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37" y="172859"/>
                </a:moveTo>
                <a:lnTo>
                  <a:pt x="66001" y="172859"/>
                </a:lnTo>
                <a:lnTo>
                  <a:pt x="66001" y="192849"/>
                </a:lnTo>
                <a:lnTo>
                  <a:pt x="74637" y="192849"/>
                </a:lnTo>
                <a:lnTo>
                  <a:pt x="74637" y="172859"/>
                </a:lnTo>
                <a:close/>
              </a:path>
              <a:path w="140970" h="254000">
                <a:moveTo>
                  <a:pt x="101993" y="172859"/>
                </a:moveTo>
                <a:lnTo>
                  <a:pt x="93370" y="172859"/>
                </a:lnTo>
                <a:lnTo>
                  <a:pt x="93370"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37" y="148577"/>
                </a:moveTo>
                <a:lnTo>
                  <a:pt x="66001" y="148577"/>
                </a:lnTo>
                <a:lnTo>
                  <a:pt x="66001" y="168567"/>
                </a:lnTo>
                <a:lnTo>
                  <a:pt x="74637" y="168567"/>
                </a:lnTo>
                <a:lnTo>
                  <a:pt x="74637" y="148577"/>
                </a:lnTo>
                <a:close/>
              </a:path>
              <a:path w="140970" h="254000">
                <a:moveTo>
                  <a:pt x="101993" y="148577"/>
                </a:moveTo>
                <a:lnTo>
                  <a:pt x="93370" y="148577"/>
                </a:lnTo>
                <a:lnTo>
                  <a:pt x="93370"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37" y="123913"/>
                </a:moveTo>
                <a:lnTo>
                  <a:pt x="66001" y="123913"/>
                </a:lnTo>
                <a:lnTo>
                  <a:pt x="66001" y="143903"/>
                </a:lnTo>
                <a:lnTo>
                  <a:pt x="74637" y="143903"/>
                </a:lnTo>
                <a:lnTo>
                  <a:pt x="74637" y="123913"/>
                </a:lnTo>
                <a:close/>
              </a:path>
              <a:path w="140970" h="254000">
                <a:moveTo>
                  <a:pt x="101993" y="123913"/>
                </a:moveTo>
                <a:lnTo>
                  <a:pt x="93370" y="123913"/>
                </a:lnTo>
                <a:lnTo>
                  <a:pt x="93370"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37" y="97294"/>
                </a:moveTo>
                <a:lnTo>
                  <a:pt x="66001" y="97294"/>
                </a:lnTo>
                <a:lnTo>
                  <a:pt x="66001" y="117284"/>
                </a:lnTo>
                <a:lnTo>
                  <a:pt x="74637" y="117284"/>
                </a:lnTo>
                <a:lnTo>
                  <a:pt x="74637" y="97294"/>
                </a:lnTo>
                <a:close/>
              </a:path>
              <a:path w="140970" h="254000">
                <a:moveTo>
                  <a:pt x="101993" y="97294"/>
                </a:moveTo>
                <a:lnTo>
                  <a:pt x="93370" y="97294"/>
                </a:lnTo>
                <a:lnTo>
                  <a:pt x="93370"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37" y="71627"/>
                </a:moveTo>
                <a:lnTo>
                  <a:pt x="66001" y="71627"/>
                </a:lnTo>
                <a:lnTo>
                  <a:pt x="66001" y="91617"/>
                </a:lnTo>
                <a:lnTo>
                  <a:pt x="74637" y="91617"/>
                </a:lnTo>
                <a:lnTo>
                  <a:pt x="74637" y="71627"/>
                </a:lnTo>
                <a:close/>
              </a:path>
              <a:path w="140970" h="254000">
                <a:moveTo>
                  <a:pt x="101993" y="71627"/>
                </a:moveTo>
                <a:lnTo>
                  <a:pt x="93370" y="71627"/>
                </a:lnTo>
                <a:lnTo>
                  <a:pt x="93370"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37" y="45948"/>
                </a:moveTo>
                <a:lnTo>
                  <a:pt x="66001" y="45948"/>
                </a:lnTo>
                <a:lnTo>
                  <a:pt x="66001" y="65938"/>
                </a:lnTo>
                <a:lnTo>
                  <a:pt x="74637" y="65938"/>
                </a:lnTo>
                <a:lnTo>
                  <a:pt x="74637" y="45948"/>
                </a:lnTo>
                <a:close/>
              </a:path>
              <a:path w="140970" h="254000">
                <a:moveTo>
                  <a:pt x="101993" y="45948"/>
                </a:moveTo>
                <a:lnTo>
                  <a:pt x="93370" y="45948"/>
                </a:lnTo>
                <a:lnTo>
                  <a:pt x="93370"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37" y="18630"/>
                </a:moveTo>
                <a:lnTo>
                  <a:pt x="66001" y="18630"/>
                </a:lnTo>
                <a:lnTo>
                  <a:pt x="66001" y="38620"/>
                </a:lnTo>
                <a:lnTo>
                  <a:pt x="74637" y="38620"/>
                </a:lnTo>
                <a:lnTo>
                  <a:pt x="74637" y="18630"/>
                </a:lnTo>
                <a:close/>
              </a:path>
              <a:path w="140970" h="254000">
                <a:moveTo>
                  <a:pt x="101993" y="18630"/>
                </a:moveTo>
                <a:lnTo>
                  <a:pt x="93370" y="18630"/>
                </a:lnTo>
                <a:lnTo>
                  <a:pt x="93370"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41" name="object 41"/>
          <p:cNvSpPr/>
          <p:nvPr/>
        </p:nvSpPr>
        <p:spPr>
          <a:xfrm>
            <a:off x="5429567"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sz="1200"/>
          </a:p>
        </p:txBody>
      </p:sp>
      <p:sp>
        <p:nvSpPr>
          <p:cNvPr id="42" name="object 42"/>
          <p:cNvSpPr/>
          <p:nvPr/>
        </p:nvSpPr>
        <p:spPr>
          <a:xfrm>
            <a:off x="542956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sz="1200"/>
          </a:p>
        </p:txBody>
      </p:sp>
      <p:sp>
        <p:nvSpPr>
          <p:cNvPr id="43" name="object 43"/>
          <p:cNvSpPr/>
          <p:nvPr/>
        </p:nvSpPr>
        <p:spPr>
          <a:xfrm>
            <a:off x="5429567"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sz="1200"/>
          </a:p>
        </p:txBody>
      </p:sp>
      <p:sp>
        <p:nvSpPr>
          <p:cNvPr id="44" name="object 44"/>
          <p:cNvSpPr/>
          <p:nvPr/>
        </p:nvSpPr>
        <p:spPr>
          <a:xfrm>
            <a:off x="542956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sz="1200"/>
          </a:p>
        </p:txBody>
      </p:sp>
      <p:sp>
        <p:nvSpPr>
          <p:cNvPr id="45" name="object 45"/>
          <p:cNvSpPr/>
          <p:nvPr/>
        </p:nvSpPr>
        <p:spPr>
          <a:xfrm>
            <a:off x="5429567"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sz="1200"/>
          </a:p>
        </p:txBody>
      </p:sp>
      <p:sp>
        <p:nvSpPr>
          <p:cNvPr id="46" name="object 46"/>
          <p:cNvSpPr/>
          <p:nvPr/>
        </p:nvSpPr>
        <p:spPr>
          <a:xfrm>
            <a:off x="5483517"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sz="1200"/>
          </a:p>
        </p:txBody>
      </p:sp>
      <p:sp>
        <p:nvSpPr>
          <p:cNvPr id="47" name="object 47"/>
          <p:cNvSpPr/>
          <p:nvPr/>
        </p:nvSpPr>
        <p:spPr>
          <a:xfrm>
            <a:off x="5542000" y="5089969"/>
            <a:ext cx="28575" cy="20320"/>
          </a:xfrm>
          <a:custGeom>
            <a:avLst/>
            <a:gdLst/>
            <a:ahLst/>
            <a:cxnLst/>
            <a:rect l="l" t="t" r="r" b="b"/>
            <a:pathLst>
              <a:path w="28575" h="20320">
                <a:moveTo>
                  <a:pt x="28194" y="0"/>
                </a:moveTo>
                <a:lnTo>
                  <a:pt x="0" y="0"/>
                </a:lnTo>
                <a:lnTo>
                  <a:pt x="0" y="19989"/>
                </a:lnTo>
                <a:lnTo>
                  <a:pt x="28194" y="19989"/>
                </a:lnTo>
                <a:lnTo>
                  <a:pt x="28194" y="0"/>
                </a:lnTo>
                <a:close/>
              </a:path>
            </a:pathLst>
          </a:custGeom>
          <a:solidFill>
            <a:srgbClr val="77B743"/>
          </a:solidFill>
        </p:spPr>
        <p:txBody>
          <a:bodyPr wrap="square" lIns="0" tIns="0" rIns="0" bIns="0" rtlCol="0"/>
          <a:lstStyle/>
          <a:p>
            <a:endParaRPr sz="1200"/>
          </a:p>
        </p:txBody>
      </p:sp>
      <p:sp>
        <p:nvSpPr>
          <p:cNvPr id="48" name="object 48"/>
          <p:cNvSpPr/>
          <p:nvPr/>
        </p:nvSpPr>
        <p:spPr>
          <a:xfrm>
            <a:off x="5483517"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sz="1200"/>
          </a:p>
        </p:txBody>
      </p:sp>
      <p:sp>
        <p:nvSpPr>
          <p:cNvPr id="49" name="object 49"/>
          <p:cNvSpPr/>
          <p:nvPr/>
        </p:nvSpPr>
        <p:spPr>
          <a:xfrm>
            <a:off x="5542000" y="5044731"/>
            <a:ext cx="28575" cy="20320"/>
          </a:xfrm>
          <a:custGeom>
            <a:avLst/>
            <a:gdLst/>
            <a:ahLst/>
            <a:cxnLst/>
            <a:rect l="l" t="t" r="r" b="b"/>
            <a:pathLst>
              <a:path w="28575" h="20320">
                <a:moveTo>
                  <a:pt x="28194" y="0"/>
                </a:moveTo>
                <a:lnTo>
                  <a:pt x="0" y="0"/>
                </a:lnTo>
                <a:lnTo>
                  <a:pt x="0" y="19989"/>
                </a:lnTo>
                <a:lnTo>
                  <a:pt x="28194" y="19989"/>
                </a:lnTo>
                <a:lnTo>
                  <a:pt x="28194" y="0"/>
                </a:lnTo>
                <a:close/>
              </a:path>
            </a:pathLst>
          </a:custGeom>
          <a:solidFill>
            <a:srgbClr val="77B743"/>
          </a:solidFill>
        </p:spPr>
        <p:txBody>
          <a:bodyPr wrap="square" lIns="0" tIns="0" rIns="0" bIns="0" rtlCol="0"/>
          <a:lstStyle/>
          <a:p>
            <a:endParaRPr sz="1200"/>
          </a:p>
        </p:txBody>
      </p:sp>
      <p:sp>
        <p:nvSpPr>
          <p:cNvPr id="50" name="object 50"/>
          <p:cNvSpPr/>
          <p:nvPr/>
        </p:nvSpPr>
        <p:spPr>
          <a:xfrm>
            <a:off x="496542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sz="1200"/>
          </a:p>
        </p:txBody>
      </p:sp>
      <p:sp>
        <p:nvSpPr>
          <p:cNvPr id="51" name="object 51"/>
          <p:cNvSpPr/>
          <p:nvPr/>
        </p:nvSpPr>
        <p:spPr>
          <a:xfrm>
            <a:off x="4965420"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sz="1200"/>
          </a:p>
        </p:txBody>
      </p:sp>
      <p:sp>
        <p:nvSpPr>
          <p:cNvPr id="52" name="object 52"/>
          <p:cNvSpPr/>
          <p:nvPr/>
        </p:nvSpPr>
        <p:spPr>
          <a:xfrm>
            <a:off x="496542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sz="1200"/>
          </a:p>
        </p:txBody>
      </p:sp>
      <p:sp>
        <p:nvSpPr>
          <p:cNvPr id="53" name="object 53"/>
          <p:cNvSpPr/>
          <p:nvPr/>
        </p:nvSpPr>
        <p:spPr>
          <a:xfrm>
            <a:off x="5015268"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sz="1200"/>
          </a:p>
        </p:txBody>
      </p:sp>
      <p:sp>
        <p:nvSpPr>
          <p:cNvPr id="54" name="object 54"/>
          <p:cNvSpPr/>
          <p:nvPr/>
        </p:nvSpPr>
        <p:spPr>
          <a:xfrm>
            <a:off x="5043093"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sz="1200"/>
          </a:p>
        </p:txBody>
      </p:sp>
      <p:sp>
        <p:nvSpPr>
          <p:cNvPr id="55" name="object 55"/>
          <p:cNvSpPr/>
          <p:nvPr/>
        </p:nvSpPr>
        <p:spPr>
          <a:xfrm>
            <a:off x="5070932"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sz="1200"/>
          </a:p>
        </p:txBody>
      </p:sp>
      <p:sp>
        <p:nvSpPr>
          <p:cNvPr id="56" name="object 56"/>
          <p:cNvSpPr/>
          <p:nvPr/>
        </p:nvSpPr>
        <p:spPr>
          <a:xfrm>
            <a:off x="7273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57" name="object 57"/>
          <p:cNvSpPr/>
          <p:nvPr/>
        </p:nvSpPr>
        <p:spPr>
          <a:xfrm>
            <a:off x="7273887" y="5098719"/>
            <a:ext cx="31115" cy="21590"/>
          </a:xfrm>
          <a:custGeom>
            <a:avLst/>
            <a:gdLst/>
            <a:ahLst/>
            <a:cxnLst/>
            <a:rect l="l" t="t" r="r" b="b"/>
            <a:pathLst>
              <a:path w="31115"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58" name="object 58"/>
          <p:cNvSpPr/>
          <p:nvPr/>
        </p:nvSpPr>
        <p:spPr>
          <a:xfrm>
            <a:off x="7273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59" name="object 59"/>
          <p:cNvSpPr/>
          <p:nvPr/>
        </p:nvSpPr>
        <p:spPr>
          <a:xfrm>
            <a:off x="7332688"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60" name="object 60"/>
          <p:cNvSpPr/>
          <p:nvPr/>
        </p:nvSpPr>
        <p:spPr>
          <a:xfrm>
            <a:off x="7376376" y="5098338"/>
            <a:ext cx="38735" cy="22225"/>
          </a:xfrm>
          <a:custGeom>
            <a:avLst/>
            <a:gdLst/>
            <a:ahLst/>
            <a:cxnLst/>
            <a:rect l="l" t="t" r="r" b="b"/>
            <a:pathLst>
              <a:path w="38734"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61" name="object 61"/>
          <p:cNvSpPr/>
          <p:nvPr/>
        </p:nvSpPr>
        <p:spPr>
          <a:xfrm>
            <a:off x="4320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sz="1200"/>
          </a:p>
        </p:txBody>
      </p:sp>
      <p:sp>
        <p:nvSpPr>
          <p:cNvPr id="62" name="object 62"/>
          <p:cNvSpPr/>
          <p:nvPr/>
        </p:nvSpPr>
        <p:spPr>
          <a:xfrm>
            <a:off x="6155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sz="1200"/>
          </a:p>
        </p:txBody>
      </p:sp>
      <p:sp>
        <p:nvSpPr>
          <p:cNvPr id="63" name="object 63"/>
          <p:cNvSpPr/>
          <p:nvPr/>
        </p:nvSpPr>
        <p:spPr>
          <a:xfrm>
            <a:off x="5218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64" name="object 64"/>
          <p:cNvSpPr/>
          <p:nvPr/>
        </p:nvSpPr>
        <p:spPr>
          <a:xfrm>
            <a:off x="7527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5" name="object 65"/>
          <p:cNvSpPr/>
          <p:nvPr/>
        </p:nvSpPr>
        <p:spPr>
          <a:xfrm>
            <a:off x="6603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6" name="object 66"/>
          <p:cNvSpPr/>
          <p:nvPr/>
        </p:nvSpPr>
        <p:spPr>
          <a:xfrm>
            <a:off x="5091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sz="1200"/>
          </a:p>
        </p:txBody>
      </p:sp>
      <p:sp>
        <p:nvSpPr>
          <p:cNvPr id="67" name="object 67"/>
          <p:cNvSpPr/>
          <p:nvPr/>
        </p:nvSpPr>
        <p:spPr>
          <a:xfrm>
            <a:off x="7399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68" name="object 68"/>
          <p:cNvSpPr/>
          <p:nvPr/>
        </p:nvSpPr>
        <p:spPr>
          <a:xfrm>
            <a:off x="6368320"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sz="1200"/>
          </a:p>
        </p:txBody>
      </p:sp>
      <p:sp>
        <p:nvSpPr>
          <p:cNvPr id="69" name="object 69"/>
          <p:cNvSpPr/>
          <p:nvPr/>
        </p:nvSpPr>
        <p:spPr>
          <a:xfrm>
            <a:off x="6500145"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sz="1200"/>
          </a:p>
        </p:txBody>
      </p:sp>
      <p:sp>
        <p:nvSpPr>
          <p:cNvPr id="70" name="object 70"/>
          <p:cNvSpPr/>
          <p:nvPr/>
        </p:nvSpPr>
        <p:spPr>
          <a:xfrm>
            <a:off x="4793766" y="4959546"/>
            <a:ext cx="140627" cy="201942"/>
          </a:xfrm>
          <a:prstGeom prst="rect">
            <a:avLst/>
          </a:prstGeom>
          <a:blipFill>
            <a:blip r:embed="rId2" cstate="print"/>
            <a:stretch>
              <a:fillRect/>
            </a:stretch>
          </a:blipFill>
        </p:spPr>
        <p:txBody>
          <a:bodyPr wrap="square" lIns="0" tIns="0" rIns="0" bIns="0" rtlCol="0"/>
          <a:lstStyle/>
          <a:p>
            <a:endParaRPr sz="1200"/>
          </a:p>
        </p:txBody>
      </p:sp>
      <p:sp>
        <p:nvSpPr>
          <p:cNvPr id="71" name="object 71"/>
          <p:cNvSpPr/>
          <p:nvPr/>
        </p:nvSpPr>
        <p:spPr>
          <a:xfrm>
            <a:off x="5716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sz="1200"/>
          </a:p>
        </p:txBody>
      </p:sp>
      <p:sp>
        <p:nvSpPr>
          <p:cNvPr id="72" name="object 72"/>
          <p:cNvSpPr/>
          <p:nvPr/>
        </p:nvSpPr>
        <p:spPr>
          <a:xfrm>
            <a:off x="5872313"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sz="1200"/>
          </a:p>
        </p:txBody>
      </p:sp>
      <p:sp>
        <p:nvSpPr>
          <p:cNvPr id="73" name="object 73"/>
          <p:cNvSpPr/>
          <p:nvPr/>
        </p:nvSpPr>
        <p:spPr>
          <a:xfrm>
            <a:off x="7102223" y="4950885"/>
            <a:ext cx="140627" cy="210604"/>
          </a:xfrm>
          <a:prstGeom prst="rect">
            <a:avLst/>
          </a:prstGeom>
          <a:blipFill>
            <a:blip r:embed="rId3" cstate="print"/>
            <a:stretch>
              <a:fillRect/>
            </a:stretch>
          </a:blipFill>
        </p:spPr>
        <p:txBody>
          <a:bodyPr wrap="square" lIns="0" tIns="0" rIns="0" bIns="0" rtlCol="0"/>
          <a:lstStyle/>
          <a:p>
            <a:endParaRPr/>
          </a:p>
        </p:txBody>
      </p:sp>
      <p:sp>
        <p:nvSpPr>
          <p:cNvPr id="74" name="object 74"/>
          <p:cNvSpPr/>
          <p:nvPr/>
        </p:nvSpPr>
        <p:spPr>
          <a:xfrm>
            <a:off x="69202"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65" y="104432"/>
                </a:lnTo>
                <a:lnTo>
                  <a:pt x="44818" y="110464"/>
                </a:lnTo>
                <a:lnTo>
                  <a:pt x="44818" y="125361"/>
                </a:lnTo>
                <a:lnTo>
                  <a:pt x="39065" y="131394"/>
                </a:lnTo>
                <a:lnTo>
                  <a:pt x="63309" y="131394"/>
                </a:lnTo>
                <a:lnTo>
                  <a:pt x="57556" y="125361"/>
                </a:lnTo>
                <a:lnTo>
                  <a:pt x="57556"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65" y="64617"/>
                </a:lnTo>
                <a:lnTo>
                  <a:pt x="44818" y="70650"/>
                </a:lnTo>
                <a:lnTo>
                  <a:pt x="44818" y="85547"/>
                </a:lnTo>
                <a:lnTo>
                  <a:pt x="39065" y="91579"/>
                </a:lnTo>
                <a:lnTo>
                  <a:pt x="63309" y="91579"/>
                </a:lnTo>
                <a:lnTo>
                  <a:pt x="57556" y="85547"/>
                </a:lnTo>
                <a:lnTo>
                  <a:pt x="57556"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65" y="27546"/>
                </a:lnTo>
                <a:lnTo>
                  <a:pt x="44818" y="33578"/>
                </a:lnTo>
                <a:lnTo>
                  <a:pt x="44818" y="48463"/>
                </a:lnTo>
                <a:lnTo>
                  <a:pt x="39065" y="54508"/>
                </a:lnTo>
                <a:lnTo>
                  <a:pt x="63309" y="54508"/>
                </a:lnTo>
                <a:lnTo>
                  <a:pt x="57556" y="48463"/>
                </a:lnTo>
                <a:lnTo>
                  <a:pt x="57556"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75" name="object 75"/>
          <p:cNvSpPr/>
          <p:nvPr/>
        </p:nvSpPr>
        <p:spPr>
          <a:xfrm>
            <a:off x="166090"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70" h="254000">
                <a:moveTo>
                  <a:pt x="47256" y="198069"/>
                </a:moveTo>
                <a:lnTo>
                  <a:pt x="38620" y="198069"/>
                </a:lnTo>
                <a:lnTo>
                  <a:pt x="38620" y="218058"/>
                </a:lnTo>
                <a:lnTo>
                  <a:pt x="47256" y="218058"/>
                </a:lnTo>
                <a:lnTo>
                  <a:pt x="47256" y="198069"/>
                </a:lnTo>
                <a:close/>
              </a:path>
              <a:path w="140970" h="254000">
                <a:moveTo>
                  <a:pt x="74625" y="198069"/>
                </a:moveTo>
                <a:lnTo>
                  <a:pt x="65989" y="198069"/>
                </a:lnTo>
                <a:lnTo>
                  <a:pt x="65989"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56" y="172859"/>
                </a:moveTo>
                <a:lnTo>
                  <a:pt x="38620" y="172859"/>
                </a:lnTo>
                <a:lnTo>
                  <a:pt x="38620" y="192849"/>
                </a:lnTo>
                <a:lnTo>
                  <a:pt x="47256" y="192849"/>
                </a:lnTo>
                <a:lnTo>
                  <a:pt x="47256" y="172859"/>
                </a:lnTo>
                <a:close/>
              </a:path>
              <a:path w="140970" h="254000">
                <a:moveTo>
                  <a:pt x="74625" y="172859"/>
                </a:moveTo>
                <a:lnTo>
                  <a:pt x="65989" y="172859"/>
                </a:lnTo>
                <a:lnTo>
                  <a:pt x="65989"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56" y="148577"/>
                </a:moveTo>
                <a:lnTo>
                  <a:pt x="38620" y="148577"/>
                </a:lnTo>
                <a:lnTo>
                  <a:pt x="38620" y="168567"/>
                </a:lnTo>
                <a:lnTo>
                  <a:pt x="47256" y="168567"/>
                </a:lnTo>
                <a:lnTo>
                  <a:pt x="47256" y="148577"/>
                </a:lnTo>
                <a:close/>
              </a:path>
              <a:path w="140970" h="254000">
                <a:moveTo>
                  <a:pt x="74625" y="148577"/>
                </a:moveTo>
                <a:lnTo>
                  <a:pt x="65989" y="148577"/>
                </a:lnTo>
                <a:lnTo>
                  <a:pt x="65989"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56" y="123913"/>
                </a:moveTo>
                <a:lnTo>
                  <a:pt x="38620" y="123913"/>
                </a:lnTo>
                <a:lnTo>
                  <a:pt x="38620" y="143903"/>
                </a:lnTo>
                <a:lnTo>
                  <a:pt x="47256" y="143903"/>
                </a:lnTo>
                <a:lnTo>
                  <a:pt x="47256" y="123913"/>
                </a:lnTo>
                <a:close/>
              </a:path>
              <a:path w="140970" h="254000">
                <a:moveTo>
                  <a:pt x="74625" y="123913"/>
                </a:moveTo>
                <a:lnTo>
                  <a:pt x="65989" y="123913"/>
                </a:lnTo>
                <a:lnTo>
                  <a:pt x="65989"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56" y="97294"/>
                </a:moveTo>
                <a:lnTo>
                  <a:pt x="38620" y="97294"/>
                </a:lnTo>
                <a:lnTo>
                  <a:pt x="38620" y="117284"/>
                </a:lnTo>
                <a:lnTo>
                  <a:pt x="47256" y="117284"/>
                </a:lnTo>
                <a:lnTo>
                  <a:pt x="47256" y="97294"/>
                </a:lnTo>
                <a:close/>
              </a:path>
              <a:path w="140970" h="254000">
                <a:moveTo>
                  <a:pt x="74625" y="97294"/>
                </a:moveTo>
                <a:lnTo>
                  <a:pt x="65989" y="97294"/>
                </a:lnTo>
                <a:lnTo>
                  <a:pt x="65989"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56" y="71627"/>
                </a:moveTo>
                <a:lnTo>
                  <a:pt x="38620" y="71627"/>
                </a:lnTo>
                <a:lnTo>
                  <a:pt x="38620" y="91617"/>
                </a:lnTo>
                <a:lnTo>
                  <a:pt x="47256" y="91617"/>
                </a:lnTo>
                <a:lnTo>
                  <a:pt x="47256" y="71627"/>
                </a:lnTo>
                <a:close/>
              </a:path>
              <a:path w="140970" h="254000">
                <a:moveTo>
                  <a:pt x="74625" y="71627"/>
                </a:moveTo>
                <a:lnTo>
                  <a:pt x="65989" y="71627"/>
                </a:lnTo>
                <a:lnTo>
                  <a:pt x="65989"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56" y="45948"/>
                </a:moveTo>
                <a:lnTo>
                  <a:pt x="38620" y="45948"/>
                </a:lnTo>
                <a:lnTo>
                  <a:pt x="38620" y="65938"/>
                </a:lnTo>
                <a:lnTo>
                  <a:pt x="47256" y="65938"/>
                </a:lnTo>
                <a:lnTo>
                  <a:pt x="47256" y="45948"/>
                </a:lnTo>
                <a:close/>
              </a:path>
              <a:path w="140970" h="254000">
                <a:moveTo>
                  <a:pt x="74625" y="45948"/>
                </a:moveTo>
                <a:lnTo>
                  <a:pt x="65989" y="45948"/>
                </a:lnTo>
                <a:lnTo>
                  <a:pt x="65989"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56" y="18630"/>
                </a:moveTo>
                <a:lnTo>
                  <a:pt x="38620" y="18630"/>
                </a:lnTo>
                <a:lnTo>
                  <a:pt x="38620" y="38620"/>
                </a:lnTo>
                <a:lnTo>
                  <a:pt x="47256" y="38620"/>
                </a:lnTo>
                <a:lnTo>
                  <a:pt x="47256" y="18630"/>
                </a:lnTo>
                <a:close/>
              </a:path>
              <a:path w="140970" h="254000">
                <a:moveTo>
                  <a:pt x="74625" y="18630"/>
                </a:moveTo>
                <a:lnTo>
                  <a:pt x="65989" y="18630"/>
                </a:lnTo>
                <a:lnTo>
                  <a:pt x="65989"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sz="1200"/>
          </a:p>
        </p:txBody>
      </p:sp>
      <p:sp>
        <p:nvSpPr>
          <p:cNvPr id="76" name="object 76"/>
          <p:cNvSpPr/>
          <p:nvPr/>
        </p:nvSpPr>
        <p:spPr>
          <a:xfrm>
            <a:off x="514883"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sz="1200"/>
          </a:p>
        </p:txBody>
      </p:sp>
      <p:sp>
        <p:nvSpPr>
          <p:cNvPr id="77" name="object 77"/>
          <p:cNvSpPr/>
          <p:nvPr/>
        </p:nvSpPr>
        <p:spPr>
          <a:xfrm>
            <a:off x="514883" y="5098719"/>
            <a:ext cx="31115" cy="21590"/>
          </a:xfrm>
          <a:custGeom>
            <a:avLst/>
            <a:gdLst/>
            <a:ahLst/>
            <a:cxnLst/>
            <a:rect l="l" t="t" r="r" b="b"/>
            <a:pathLst>
              <a:path w="31115"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sz="1200"/>
          </a:p>
        </p:txBody>
      </p:sp>
      <p:sp>
        <p:nvSpPr>
          <p:cNvPr id="78" name="object 78"/>
          <p:cNvSpPr/>
          <p:nvPr/>
        </p:nvSpPr>
        <p:spPr>
          <a:xfrm>
            <a:off x="514883"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sz="1200"/>
          </a:p>
        </p:txBody>
      </p:sp>
      <p:sp>
        <p:nvSpPr>
          <p:cNvPr id="79" name="object 79"/>
          <p:cNvSpPr/>
          <p:nvPr/>
        </p:nvSpPr>
        <p:spPr>
          <a:xfrm>
            <a:off x="573684"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sz="1200"/>
          </a:p>
        </p:txBody>
      </p:sp>
      <p:sp>
        <p:nvSpPr>
          <p:cNvPr id="80" name="object 80"/>
          <p:cNvSpPr/>
          <p:nvPr/>
        </p:nvSpPr>
        <p:spPr>
          <a:xfrm>
            <a:off x="617372" y="5098338"/>
            <a:ext cx="38735" cy="22225"/>
          </a:xfrm>
          <a:custGeom>
            <a:avLst/>
            <a:gdLst/>
            <a:ahLst/>
            <a:cxnLst/>
            <a:rect l="l" t="t" r="r" b="b"/>
            <a:pathLst>
              <a:path w="38734"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sz="1200"/>
          </a:p>
        </p:txBody>
      </p:sp>
      <p:sp>
        <p:nvSpPr>
          <p:cNvPr id="81" name="object 81"/>
          <p:cNvSpPr/>
          <p:nvPr/>
        </p:nvSpPr>
        <p:spPr>
          <a:xfrm>
            <a:off x="768402"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sz="1200"/>
          </a:p>
        </p:txBody>
      </p:sp>
      <p:sp>
        <p:nvSpPr>
          <p:cNvPr id="82" name="object 82"/>
          <p:cNvSpPr/>
          <p:nvPr/>
        </p:nvSpPr>
        <p:spPr>
          <a:xfrm>
            <a:off x="0" y="4959596"/>
            <a:ext cx="57785" cy="201930"/>
          </a:xfrm>
          <a:custGeom>
            <a:avLst/>
            <a:gdLst/>
            <a:ahLst/>
            <a:cxnLst/>
            <a:rect l="l" t="t" r="r" b="b"/>
            <a:pathLst>
              <a:path w="57785" h="201929">
                <a:moveTo>
                  <a:pt x="0" y="0"/>
                </a:moveTo>
                <a:lnTo>
                  <a:pt x="0" y="201891"/>
                </a:lnTo>
                <a:lnTo>
                  <a:pt x="21132" y="201891"/>
                </a:lnTo>
                <a:lnTo>
                  <a:pt x="21132" y="20624"/>
                </a:lnTo>
                <a:lnTo>
                  <a:pt x="57581" y="20624"/>
                </a:lnTo>
                <a:lnTo>
                  <a:pt x="0" y="0"/>
                </a:lnTo>
                <a:close/>
              </a:path>
            </a:pathLst>
          </a:custGeom>
          <a:solidFill>
            <a:srgbClr val="095F56"/>
          </a:solidFill>
        </p:spPr>
        <p:txBody>
          <a:bodyPr wrap="square" lIns="0" tIns="0" rIns="0" bIns="0" rtlCol="0"/>
          <a:lstStyle/>
          <a:p>
            <a:endParaRPr/>
          </a:p>
        </p:txBody>
      </p:sp>
      <p:sp>
        <p:nvSpPr>
          <p:cNvPr id="83" name="object 83"/>
          <p:cNvSpPr/>
          <p:nvPr/>
        </p:nvSpPr>
        <p:spPr>
          <a:xfrm>
            <a:off x="640951"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sz="1200"/>
          </a:p>
        </p:txBody>
      </p:sp>
      <p:sp>
        <p:nvSpPr>
          <p:cNvPr id="84" name="object 84"/>
          <p:cNvSpPr/>
          <p:nvPr/>
        </p:nvSpPr>
        <p:spPr>
          <a:xfrm>
            <a:off x="343223" y="4950885"/>
            <a:ext cx="140627" cy="210604"/>
          </a:xfrm>
          <a:prstGeom prst="rect">
            <a:avLst/>
          </a:prstGeom>
          <a:blipFill>
            <a:blip r:embed="rId4" cstate="print"/>
            <a:stretch>
              <a:fillRect/>
            </a:stretch>
          </a:blipFill>
        </p:spPr>
        <p:txBody>
          <a:bodyPr wrap="square" lIns="0" tIns="0" rIns="0" bIns="0" rtlCol="0"/>
          <a:lstStyle/>
          <a:p>
            <a:endParaRPr sz="1200"/>
          </a:p>
        </p:txBody>
      </p:sp>
      <p:sp>
        <p:nvSpPr>
          <p:cNvPr id="85" name="object 85"/>
          <p:cNvSpPr/>
          <p:nvPr/>
        </p:nvSpPr>
        <p:spPr>
          <a:xfrm>
            <a:off x="1135761" y="5137454"/>
            <a:ext cx="102870" cy="0"/>
          </a:xfrm>
          <a:custGeom>
            <a:avLst/>
            <a:gdLst/>
            <a:ahLst/>
            <a:cxnLst/>
            <a:rect l="l" t="t" r="r" b="b"/>
            <a:pathLst>
              <a:path w="102869">
                <a:moveTo>
                  <a:pt x="0" y="0"/>
                </a:moveTo>
                <a:lnTo>
                  <a:pt x="102349" y="0"/>
                </a:lnTo>
              </a:path>
            </a:pathLst>
          </a:custGeom>
          <a:ln w="46990">
            <a:solidFill>
              <a:srgbClr val="095F56"/>
            </a:solidFill>
          </a:ln>
        </p:spPr>
        <p:txBody>
          <a:bodyPr wrap="square" lIns="0" tIns="0" rIns="0" bIns="0" rtlCol="0"/>
          <a:lstStyle/>
          <a:p>
            <a:endParaRPr sz="1200"/>
          </a:p>
        </p:txBody>
      </p:sp>
      <p:sp>
        <p:nvSpPr>
          <p:cNvPr id="86" name="object 86"/>
          <p:cNvSpPr/>
          <p:nvPr/>
        </p:nvSpPr>
        <p:spPr>
          <a:xfrm>
            <a:off x="1135761"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sz="1200"/>
          </a:p>
        </p:txBody>
      </p:sp>
      <p:sp>
        <p:nvSpPr>
          <p:cNvPr id="87" name="object 87"/>
          <p:cNvSpPr/>
          <p:nvPr/>
        </p:nvSpPr>
        <p:spPr>
          <a:xfrm>
            <a:off x="1135761"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sz="1200"/>
          </a:p>
        </p:txBody>
      </p:sp>
      <p:sp>
        <p:nvSpPr>
          <p:cNvPr id="88" name="object 88"/>
          <p:cNvSpPr/>
          <p:nvPr/>
        </p:nvSpPr>
        <p:spPr>
          <a:xfrm>
            <a:off x="1135761"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sz="1200"/>
          </a:p>
        </p:txBody>
      </p:sp>
      <p:sp>
        <p:nvSpPr>
          <p:cNvPr id="89" name="object 89"/>
          <p:cNvSpPr/>
          <p:nvPr/>
        </p:nvSpPr>
        <p:spPr>
          <a:xfrm>
            <a:off x="1135761"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sz="1200"/>
          </a:p>
        </p:txBody>
      </p:sp>
      <p:sp>
        <p:nvSpPr>
          <p:cNvPr id="90" name="object 90"/>
          <p:cNvSpPr/>
          <p:nvPr/>
        </p:nvSpPr>
        <p:spPr>
          <a:xfrm>
            <a:off x="1177721"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sz="1200"/>
          </a:p>
        </p:txBody>
      </p:sp>
      <p:sp>
        <p:nvSpPr>
          <p:cNvPr id="91" name="object 91"/>
          <p:cNvSpPr/>
          <p:nvPr/>
        </p:nvSpPr>
        <p:spPr>
          <a:xfrm>
            <a:off x="1208303" y="5062931"/>
            <a:ext cx="14604" cy="50800"/>
          </a:xfrm>
          <a:custGeom>
            <a:avLst/>
            <a:gdLst/>
            <a:ahLst/>
            <a:cxnLst/>
            <a:rect l="l" t="t" r="r" b="b"/>
            <a:pathLst>
              <a:path w="14605"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sz="1200"/>
          </a:p>
        </p:txBody>
      </p:sp>
      <p:sp>
        <p:nvSpPr>
          <p:cNvPr id="92" name="object 92"/>
          <p:cNvSpPr/>
          <p:nvPr/>
        </p:nvSpPr>
        <p:spPr>
          <a:xfrm>
            <a:off x="1238021" y="5062931"/>
            <a:ext cx="27305" cy="43815"/>
          </a:xfrm>
          <a:custGeom>
            <a:avLst/>
            <a:gdLst/>
            <a:ahLst/>
            <a:cxnLst/>
            <a:rect l="l" t="t" r="r" b="b"/>
            <a:pathLst>
              <a:path w="27305"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sz="1200"/>
          </a:p>
        </p:txBody>
      </p:sp>
      <p:sp>
        <p:nvSpPr>
          <p:cNvPr id="93" name="object 93"/>
          <p:cNvSpPr/>
          <p:nvPr/>
        </p:nvSpPr>
        <p:spPr>
          <a:xfrm>
            <a:off x="1177721"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sz="1200"/>
          </a:p>
        </p:txBody>
      </p:sp>
      <p:sp>
        <p:nvSpPr>
          <p:cNvPr id="94" name="object 94"/>
          <p:cNvSpPr/>
          <p:nvPr/>
        </p:nvSpPr>
        <p:spPr>
          <a:xfrm>
            <a:off x="1208303" y="4986718"/>
            <a:ext cx="14604" cy="50800"/>
          </a:xfrm>
          <a:custGeom>
            <a:avLst/>
            <a:gdLst/>
            <a:ahLst/>
            <a:cxnLst/>
            <a:rect l="l" t="t" r="r" b="b"/>
            <a:pathLst>
              <a:path w="14605"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sz="1200"/>
          </a:p>
        </p:txBody>
      </p:sp>
      <p:sp>
        <p:nvSpPr>
          <p:cNvPr id="95" name="object 95"/>
          <p:cNvSpPr/>
          <p:nvPr/>
        </p:nvSpPr>
        <p:spPr>
          <a:xfrm>
            <a:off x="1238021" y="4986718"/>
            <a:ext cx="27305" cy="50800"/>
          </a:xfrm>
          <a:custGeom>
            <a:avLst/>
            <a:gdLst/>
            <a:ahLst/>
            <a:cxnLst/>
            <a:rect l="l" t="t" r="r" b="b"/>
            <a:pathLst>
              <a:path w="27305"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sz="1200"/>
          </a:p>
        </p:txBody>
      </p:sp>
      <p:sp>
        <p:nvSpPr>
          <p:cNvPr id="96" name="object 96"/>
          <p:cNvSpPr/>
          <p:nvPr/>
        </p:nvSpPr>
        <p:spPr>
          <a:xfrm>
            <a:off x="3444201"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sz="1200"/>
          </a:p>
        </p:txBody>
      </p:sp>
      <p:sp>
        <p:nvSpPr>
          <p:cNvPr id="97" name="object 97"/>
          <p:cNvSpPr/>
          <p:nvPr/>
        </p:nvSpPr>
        <p:spPr>
          <a:xfrm>
            <a:off x="2180920"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sz="1200"/>
          </a:p>
        </p:txBody>
      </p:sp>
      <p:sp>
        <p:nvSpPr>
          <p:cNvPr id="98" name="object 98"/>
          <p:cNvSpPr/>
          <p:nvPr/>
        </p:nvSpPr>
        <p:spPr>
          <a:xfrm>
            <a:off x="2180920"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sz="1200"/>
          </a:p>
        </p:txBody>
      </p:sp>
      <p:sp>
        <p:nvSpPr>
          <p:cNvPr id="99" name="object 99"/>
          <p:cNvSpPr/>
          <p:nvPr/>
        </p:nvSpPr>
        <p:spPr>
          <a:xfrm>
            <a:off x="2180920"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sz="1200"/>
          </a:p>
        </p:txBody>
      </p:sp>
      <p:sp>
        <p:nvSpPr>
          <p:cNvPr id="100" name="object 100"/>
          <p:cNvSpPr/>
          <p:nvPr/>
        </p:nvSpPr>
        <p:spPr>
          <a:xfrm>
            <a:off x="2180920"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sz="1200"/>
          </a:p>
        </p:txBody>
      </p:sp>
      <p:sp>
        <p:nvSpPr>
          <p:cNvPr id="101" name="object 101"/>
          <p:cNvSpPr/>
          <p:nvPr/>
        </p:nvSpPr>
        <p:spPr>
          <a:xfrm>
            <a:off x="2180920"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sz="1200"/>
          </a:p>
        </p:txBody>
      </p:sp>
      <p:sp>
        <p:nvSpPr>
          <p:cNvPr id="102" name="object 102"/>
          <p:cNvSpPr/>
          <p:nvPr/>
        </p:nvSpPr>
        <p:spPr>
          <a:xfrm>
            <a:off x="2228545"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103" name="object 103"/>
          <p:cNvSpPr/>
          <p:nvPr/>
        </p:nvSpPr>
        <p:spPr>
          <a:xfrm>
            <a:off x="2259317"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sz="1200"/>
          </a:p>
        </p:txBody>
      </p:sp>
      <p:sp>
        <p:nvSpPr>
          <p:cNvPr id="104" name="object 104"/>
          <p:cNvSpPr/>
          <p:nvPr/>
        </p:nvSpPr>
        <p:spPr>
          <a:xfrm>
            <a:off x="2228545"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105" name="object 105"/>
          <p:cNvSpPr/>
          <p:nvPr/>
        </p:nvSpPr>
        <p:spPr>
          <a:xfrm>
            <a:off x="2259317"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sz="1200"/>
          </a:p>
        </p:txBody>
      </p:sp>
      <p:sp>
        <p:nvSpPr>
          <p:cNvPr id="106" name="object 106"/>
          <p:cNvSpPr/>
          <p:nvPr/>
        </p:nvSpPr>
        <p:spPr>
          <a:xfrm>
            <a:off x="2623464"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sz="1200"/>
          </a:p>
        </p:txBody>
      </p:sp>
      <p:sp>
        <p:nvSpPr>
          <p:cNvPr id="107" name="object 107"/>
          <p:cNvSpPr/>
          <p:nvPr/>
        </p:nvSpPr>
        <p:spPr>
          <a:xfrm>
            <a:off x="2623464"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sz="1200"/>
          </a:p>
        </p:txBody>
      </p:sp>
      <p:sp>
        <p:nvSpPr>
          <p:cNvPr id="108" name="object 108"/>
          <p:cNvSpPr/>
          <p:nvPr/>
        </p:nvSpPr>
        <p:spPr>
          <a:xfrm>
            <a:off x="2623464"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sz="1200"/>
          </a:p>
        </p:txBody>
      </p:sp>
      <p:sp>
        <p:nvSpPr>
          <p:cNvPr id="109" name="object 109"/>
          <p:cNvSpPr/>
          <p:nvPr/>
        </p:nvSpPr>
        <p:spPr>
          <a:xfrm>
            <a:off x="2623464"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sz="1200"/>
          </a:p>
        </p:txBody>
      </p:sp>
      <p:sp>
        <p:nvSpPr>
          <p:cNvPr id="110" name="object 110"/>
          <p:cNvSpPr/>
          <p:nvPr/>
        </p:nvSpPr>
        <p:spPr>
          <a:xfrm>
            <a:off x="2623464"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sz="1200"/>
          </a:p>
        </p:txBody>
      </p:sp>
      <p:sp>
        <p:nvSpPr>
          <p:cNvPr id="111" name="object 111"/>
          <p:cNvSpPr/>
          <p:nvPr/>
        </p:nvSpPr>
        <p:spPr>
          <a:xfrm>
            <a:off x="2671089"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112" name="object 112"/>
          <p:cNvSpPr/>
          <p:nvPr/>
        </p:nvSpPr>
        <p:spPr>
          <a:xfrm>
            <a:off x="2701861"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113" name="object 113"/>
          <p:cNvSpPr/>
          <p:nvPr/>
        </p:nvSpPr>
        <p:spPr>
          <a:xfrm>
            <a:off x="2671089"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114" name="object 114"/>
          <p:cNvSpPr/>
          <p:nvPr/>
        </p:nvSpPr>
        <p:spPr>
          <a:xfrm>
            <a:off x="2701861"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115" name="object 115"/>
          <p:cNvSpPr/>
          <p:nvPr/>
        </p:nvSpPr>
        <p:spPr>
          <a:xfrm>
            <a:off x="1238110" y="5133644"/>
            <a:ext cx="140970" cy="0"/>
          </a:xfrm>
          <a:custGeom>
            <a:avLst/>
            <a:gdLst/>
            <a:ahLst/>
            <a:cxnLst/>
            <a:rect l="l" t="t" r="r" b="b"/>
            <a:pathLst>
              <a:path w="140969">
                <a:moveTo>
                  <a:pt x="0" y="0"/>
                </a:moveTo>
                <a:lnTo>
                  <a:pt x="140627" y="0"/>
                </a:lnTo>
              </a:path>
            </a:pathLst>
          </a:custGeom>
          <a:ln w="54610">
            <a:solidFill>
              <a:srgbClr val="77B743"/>
            </a:solidFill>
          </a:ln>
        </p:spPr>
        <p:txBody>
          <a:bodyPr wrap="square" lIns="0" tIns="0" rIns="0" bIns="0" rtlCol="0"/>
          <a:lstStyle/>
          <a:p>
            <a:endParaRPr sz="1200"/>
          </a:p>
        </p:txBody>
      </p:sp>
      <p:sp>
        <p:nvSpPr>
          <p:cNvPr id="116" name="object 116"/>
          <p:cNvSpPr/>
          <p:nvPr/>
        </p:nvSpPr>
        <p:spPr>
          <a:xfrm>
            <a:off x="1254086"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sz="1200"/>
          </a:p>
        </p:txBody>
      </p:sp>
      <p:sp>
        <p:nvSpPr>
          <p:cNvPr id="117" name="object 117"/>
          <p:cNvSpPr/>
          <p:nvPr/>
        </p:nvSpPr>
        <p:spPr>
          <a:xfrm>
            <a:off x="1238110" y="4925999"/>
            <a:ext cx="140970" cy="0"/>
          </a:xfrm>
          <a:custGeom>
            <a:avLst/>
            <a:gdLst/>
            <a:ahLst/>
            <a:cxnLst/>
            <a:rect l="l" t="t" r="r" b="b"/>
            <a:pathLst>
              <a:path w="140969">
                <a:moveTo>
                  <a:pt x="0" y="0"/>
                </a:moveTo>
                <a:lnTo>
                  <a:pt x="140627" y="0"/>
                </a:lnTo>
              </a:path>
            </a:pathLst>
          </a:custGeom>
          <a:ln w="35560">
            <a:solidFill>
              <a:srgbClr val="77B743"/>
            </a:solidFill>
          </a:ln>
        </p:spPr>
        <p:txBody>
          <a:bodyPr wrap="square" lIns="0" tIns="0" rIns="0" bIns="0" rtlCol="0"/>
          <a:lstStyle/>
          <a:p>
            <a:endParaRPr sz="1200"/>
          </a:p>
        </p:txBody>
      </p:sp>
      <p:sp>
        <p:nvSpPr>
          <p:cNvPr id="118" name="object 118"/>
          <p:cNvSpPr/>
          <p:nvPr/>
        </p:nvSpPr>
        <p:spPr>
          <a:xfrm>
            <a:off x="1286636"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119" name="object 119"/>
          <p:cNvSpPr/>
          <p:nvPr/>
        </p:nvSpPr>
        <p:spPr>
          <a:xfrm>
            <a:off x="1308417"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sz="1200"/>
          </a:p>
        </p:txBody>
      </p:sp>
      <p:sp>
        <p:nvSpPr>
          <p:cNvPr id="120" name="object 120"/>
          <p:cNvSpPr/>
          <p:nvPr/>
        </p:nvSpPr>
        <p:spPr>
          <a:xfrm>
            <a:off x="1330204" y="4943220"/>
            <a:ext cx="0" cy="163195"/>
          </a:xfrm>
          <a:custGeom>
            <a:avLst/>
            <a:gdLst/>
            <a:ahLst/>
            <a:cxnLst/>
            <a:rect l="l" t="t" r="r" b="b"/>
            <a:pathLst>
              <a:path h="163195">
                <a:moveTo>
                  <a:pt x="0" y="0"/>
                </a:moveTo>
                <a:lnTo>
                  <a:pt x="0" y="162623"/>
                </a:lnTo>
              </a:path>
            </a:pathLst>
          </a:custGeom>
          <a:ln w="10426">
            <a:solidFill>
              <a:srgbClr val="77B743"/>
            </a:solidFill>
          </a:ln>
        </p:spPr>
        <p:txBody>
          <a:bodyPr wrap="square" lIns="0" tIns="0" rIns="0" bIns="0" rtlCol="0"/>
          <a:lstStyle/>
          <a:p>
            <a:endParaRPr sz="1200"/>
          </a:p>
        </p:txBody>
      </p:sp>
      <p:sp>
        <p:nvSpPr>
          <p:cNvPr id="121" name="object 121"/>
          <p:cNvSpPr/>
          <p:nvPr/>
        </p:nvSpPr>
        <p:spPr>
          <a:xfrm>
            <a:off x="1362760"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sz="1200"/>
          </a:p>
        </p:txBody>
      </p:sp>
      <p:sp>
        <p:nvSpPr>
          <p:cNvPr id="122" name="object 122"/>
          <p:cNvSpPr/>
          <p:nvPr/>
        </p:nvSpPr>
        <p:spPr>
          <a:xfrm>
            <a:off x="3541090"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70" h="254000">
                <a:moveTo>
                  <a:pt x="47256" y="198069"/>
                </a:moveTo>
                <a:lnTo>
                  <a:pt x="38620" y="198069"/>
                </a:lnTo>
                <a:lnTo>
                  <a:pt x="38620" y="218058"/>
                </a:lnTo>
                <a:lnTo>
                  <a:pt x="47256" y="218058"/>
                </a:lnTo>
                <a:lnTo>
                  <a:pt x="47256" y="198069"/>
                </a:lnTo>
                <a:close/>
              </a:path>
              <a:path w="140970" h="254000">
                <a:moveTo>
                  <a:pt x="74625" y="198069"/>
                </a:moveTo>
                <a:lnTo>
                  <a:pt x="65989" y="198069"/>
                </a:lnTo>
                <a:lnTo>
                  <a:pt x="65989"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56" y="172859"/>
                </a:moveTo>
                <a:lnTo>
                  <a:pt x="38620" y="172859"/>
                </a:lnTo>
                <a:lnTo>
                  <a:pt x="38620" y="192849"/>
                </a:lnTo>
                <a:lnTo>
                  <a:pt x="47256" y="192849"/>
                </a:lnTo>
                <a:lnTo>
                  <a:pt x="47256" y="172859"/>
                </a:lnTo>
                <a:close/>
              </a:path>
              <a:path w="140970" h="254000">
                <a:moveTo>
                  <a:pt x="74625" y="172859"/>
                </a:moveTo>
                <a:lnTo>
                  <a:pt x="65989" y="172859"/>
                </a:lnTo>
                <a:lnTo>
                  <a:pt x="65989"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56" y="148577"/>
                </a:moveTo>
                <a:lnTo>
                  <a:pt x="38620" y="148577"/>
                </a:lnTo>
                <a:lnTo>
                  <a:pt x="38620" y="168567"/>
                </a:lnTo>
                <a:lnTo>
                  <a:pt x="47256" y="168567"/>
                </a:lnTo>
                <a:lnTo>
                  <a:pt x="47256" y="148577"/>
                </a:lnTo>
                <a:close/>
              </a:path>
              <a:path w="140970" h="254000">
                <a:moveTo>
                  <a:pt x="74625" y="148577"/>
                </a:moveTo>
                <a:lnTo>
                  <a:pt x="65989" y="148577"/>
                </a:lnTo>
                <a:lnTo>
                  <a:pt x="65989"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56" y="123913"/>
                </a:moveTo>
                <a:lnTo>
                  <a:pt x="38620" y="123913"/>
                </a:lnTo>
                <a:lnTo>
                  <a:pt x="38620" y="143903"/>
                </a:lnTo>
                <a:lnTo>
                  <a:pt x="47256" y="143903"/>
                </a:lnTo>
                <a:lnTo>
                  <a:pt x="47256" y="123913"/>
                </a:lnTo>
                <a:close/>
              </a:path>
              <a:path w="140970" h="254000">
                <a:moveTo>
                  <a:pt x="74625" y="123913"/>
                </a:moveTo>
                <a:lnTo>
                  <a:pt x="65989" y="123913"/>
                </a:lnTo>
                <a:lnTo>
                  <a:pt x="65989"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56" y="97294"/>
                </a:moveTo>
                <a:lnTo>
                  <a:pt x="38620" y="97294"/>
                </a:lnTo>
                <a:lnTo>
                  <a:pt x="38620" y="117284"/>
                </a:lnTo>
                <a:lnTo>
                  <a:pt x="47256" y="117284"/>
                </a:lnTo>
                <a:lnTo>
                  <a:pt x="47256" y="97294"/>
                </a:lnTo>
                <a:close/>
              </a:path>
              <a:path w="140970" h="254000">
                <a:moveTo>
                  <a:pt x="74625" y="97294"/>
                </a:moveTo>
                <a:lnTo>
                  <a:pt x="65989" y="97294"/>
                </a:lnTo>
                <a:lnTo>
                  <a:pt x="65989"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56" y="71627"/>
                </a:moveTo>
                <a:lnTo>
                  <a:pt x="38620" y="71627"/>
                </a:lnTo>
                <a:lnTo>
                  <a:pt x="38620" y="91617"/>
                </a:lnTo>
                <a:lnTo>
                  <a:pt x="47256" y="91617"/>
                </a:lnTo>
                <a:lnTo>
                  <a:pt x="47256" y="71627"/>
                </a:lnTo>
                <a:close/>
              </a:path>
              <a:path w="140970" h="254000">
                <a:moveTo>
                  <a:pt x="74625" y="71627"/>
                </a:moveTo>
                <a:lnTo>
                  <a:pt x="65989" y="71627"/>
                </a:lnTo>
                <a:lnTo>
                  <a:pt x="65989"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56" y="45948"/>
                </a:moveTo>
                <a:lnTo>
                  <a:pt x="38620" y="45948"/>
                </a:lnTo>
                <a:lnTo>
                  <a:pt x="38620" y="65938"/>
                </a:lnTo>
                <a:lnTo>
                  <a:pt x="47256" y="65938"/>
                </a:lnTo>
                <a:lnTo>
                  <a:pt x="47256" y="45948"/>
                </a:lnTo>
                <a:close/>
              </a:path>
              <a:path w="140970" h="254000">
                <a:moveTo>
                  <a:pt x="74625" y="45948"/>
                </a:moveTo>
                <a:lnTo>
                  <a:pt x="65989" y="45948"/>
                </a:lnTo>
                <a:lnTo>
                  <a:pt x="65989"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56" y="18630"/>
                </a:moveTo>
                <a:lnTo>
                  <a:pt x="38620" y="18630"/>
                </a:lnTo>
                <a:lnTo>
                  <a:pt x="38620" y="38620"/>
                </a:lnTo>
                <a:lnTo>
                  <a:pt x="47256" y="38620"/>
                </a:lnTo>
                <a:lnTo>
                  <a:pt x="47256" y="18630"/>
                </a:lnTo>
                <a:close/>
              </a:path>
              <a:path w="140970" h="254000">
                <a:moveTo>
                  <a:pt x="74625" y="18630"/>
                </a:moveTo>
                <a:lnTo>
                  <a:pt x="65989" y="18630"/>
                </a:lnTo>
                <a:lnTo>
                  <a:pt x="65989"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sz="1200"/>
          </a:p>
        </p:txBody>
      </p:sp>
      <p:sp>
        <p:nvSpPr>
          <p:cNvPr id="123" name="object 123"/>
          <p:cNvSpPr/>
          <p:nvPr/>
        </p:nvSpPr>
        <p:spPr>
          <a:xfrm>
            <a:off x="2045576"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sz="1200"/>
          </a:p>
        </p:txBody>
      </p:sp>
      <p:sp>
        <p:nvSpPr>
          <p:cNvPr id="124" name="object 124"/>
          <p:cNvSpPr/>
          <p:nvPr/>
        </p:nvSpPr>
        <p:spPr>
          <a:xfrm>
            <a:off x="2045576"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sz="1200"/>
          </a:p>
        </p:txBody>
      </p:sp>
      <p:sp>
        <p:nvSpPr>
          <p:cNvPr id="125" name="object 125"/>
          <p:cNvSpPr/>
          <p:nvPr/>
        </p:nvSpPr>
        <p:spPr>
          <a:xfrm>
            <a:off x="2045576"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sz="1200"/>
          </a:p>
        </p:txBody>
      </p:sp>
      <p:sp>
        <p:nvSpPr>
          <p:cNvPr id="126" name="object 126"/>
          <p:cNvSpPr/>
          <p:nvPr/>
        </p:nvSpPr>
        <p:spPr>
          <a:xfrm>
            <a:off x="2045576"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sz="1200"/>
          </a:p>
        </p:txBody>
      </p:sp>
      <p:sp>
        <p:nvSpPr>
          <p:cNvPr id="127" name="object 127"/>
          <p:cNvSpPr/>
          <p:nvPr/>
        </p:nvSpPr>
        <p:spPr>
          <a:xfrm>
            <a:off x="2045576"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sz="1200"/>
          </a:p>
        </p:txBody>
      </p:sp>
      <p:sp>
        <p:nvSpPr>
          <p:cNvPr id="128" name="object 128"/>
          <p:cNvSpPr/>
          <p:nvPr/>
        </p:nvSpPr>
        <p:spPr>
          <a:xfrm>
            <a:off x="2099525"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sz="1200"/>
          </a:p>
        </p:txBody>
      </p:sp>
      <p:sp>
        <p:nvSpPr>
          <p:cNvPr id="129" name="object 129"/>
          <p:cNvSpPr/>
          <p:nvPr/>
        </p:nvSpPr>
        <p:spPr>
          <a:xfrm>
            <a:off x="2419350" y="1320800"/>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sz="1200"/>
          </a:p>
        </p:txBody>
      </p:sp>
      <p:sp>
        <p:nvSpPr>
          <p:cNvPr id="130" name="object 130"/>
          <p:cNvSpPr/>
          <p:nvPr/>
        </p:nvSpPr>
        <p:spPr>
          <a:xfrm>
            <a:off x="2099525"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sz="1200"/>
          </a:p>
        </p:txBody>
      </p:sp>
      <p:sp>
        <p:nvSpPr>
          <p:cNvPr id="131" name="object 131"/>
          <p:cNvSpPr/>
          <p:nvPr/>
        </p:nvSpPr>
        <p:spPr>
          <a:xfrm>
            <a:off x="2157996"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sz="1200"/>
          </a:p>
        </p:txBody>
      </p:sp>
      <p:sp>
        <p:nvSpPr>
          <p:cNvPr id="132" name="object 132"/>
          <p:cNvSpPr/>
          <p:nvPr/>
        </p:nvSpPr>
        <p:spPr>
          <a:xfrm>
            <a:off x="1581429" y="5139359"/>
            <a:ext cx="140970" cy="0"/>
          </a:xfrm>
          <a:custGeom>
            <a:avLst/>
            <a:gdLst/>
            <a:ahLst/>
            <a:cxnLst/>
            <a:rect l="l" t="t" r="r" b="b"/>
            <a:pathLst>
              <a:path w="140969">
                <a:moveTo>
                  <a:pt x="0" y="0"/>
                </a:moveTo>
                <a:lnTo>
                  <a:pt x="140627" y="0"/>
                </a:lnTo>
              </a:path>
            </a:pathLst>
          </a:custGeom>
          <a:ln w="43180">
            <a:solidFill>
              <a:srgbClr val="095F56"/>
            </a:solidFill>
          </a:ln>
        </p:spPr>
        <p:txBody>
          <a:bodyPr wrap="square" lIns="0" tIns="0" rIns="0" bIns="0" rtlCol="0"/>
          <a:lstStyle/>
          <a:p>
            <a:endParaRPr sz="1200"/>
          </a:p>
        </p:txBody>
      </p:sp>
      <p:sp>
        <p:nvSpPr>
          <p:cNvPr id="133" name="object 133"/>
          <p:cNvSpPr/>
          <p:nvPr/>
        </p:nvSpPr>
        <p:spPr>
          <a:xfrm>
            <a:off x="1581429"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sz="1200"/>
          </a:p>
        </p:txBody>
      </p:sp>
      <p:sp>
        <p:nvSpPr>
          <p:cNvPr id="134" name="object 134"/>
          <p:cNvSpPr/>
          <p:nvPr/>
        </p:nvSpPr>
        <p:spPr>
          <a:xfrm>
            <a:off x="1581429" y="5081574"/>
            <a:ext cx="140970" cy="0"/>
          </a:xfrm>
          <a:custGeom>
            <a:avLst/>
            <a:gdLst/>
            <a:ahLst/>
            <a:cxnLst/>
            <a:rect l="l" t="t" r="r" b="b"/>
            <a:pathLst>
              <a:path w="140969">
                <a:moveTo>
                  <a:pt x="0" y="0"/>
                </a:moveTo>
                <a:lnTo>
                  <a:pt x="140627" y="0"/>
                </a:lnTo>
              </a:path>
            </a:pathLst>
          </a:custGeom>
          <a:ln w="31750">
            <a:solidFill>
              <a:srgbClr val="095F56"/>
            </a:solidFill>
          </a:ln>
        </p:spPr>
        <p:txBody>
          <a:bodyPr wrap="square" lIns="0" tIns="0" rIns="0" bIns="0" rtlCol="0"/>
          <a:lstStyle/>
          <a:p>
            <a:endParaRPr sz="1200"/>
          </a:p>
        </p:txBody>
      </p:sp>
      <p:sp>
        <p:nvSpPr>
          <p:cNvPr id="135" name="object 135"/>
          <p:cNvSpPr/>
          <p:nvPr/>
        </p:nvSpPr>
        <p:spPr>
          <a:xfrm>
            <a:off x="1631264"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sz="1200"/>
          </a:p>
        </p:txBody>
      </p:sp>
      <p:sp>
        <p:nvSpPr>
          <p:cNvPr id="136" name="object 136"/>
          <p:cNvSpPr/>
          <p:nvPr/>
        </p:nvSpPr>
        <p:spPr>
          <a:xfrm>
            <a:off x="1659102"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sz="1200"/>
          </a:p>
        </p:txBody>
      </p:sp>
      <p:sp>
        <p:nvSpPr>
          <p:cNvPr id="137" name="object 137"/>
          <p:cNvSpPr/>
          <p:nvPr/>
        </p:nvSpPr>
        <p:spPr>
          <a:xfrm>
            <a:off x="1686928" y="5097195"/>
            <a:ext cx="35560" cy="20320"/>
          </a:xfrm>
          <a:custGeom>
            <a:avLst/>
            <a:gdLst/>
            <a:ahLst/>
            <a:cxnLst/>
            <a:rect l="l" t="t" r="r" b="b"/>
            <a:pathLst>
              <a:path w="35560"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sz="1200"/>
          </a:p>
        </p:txBody>
      </p:sp>
      <p:sp>
        <p:nvSpPr>
          <p:cNvPr id="138" name="object 138"/>
          <p:cNvSpPr/>
          <p:nvPr/>
        </p:nvSpPr>
        <p:spPr>
          <a:xfrm>
            <a:off x="3889883"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sz="1200"/>
          </a:p>
        </p:txBody>
      </p:sp>
      <p:sp>
        <p:nvSpPr>
          <p:cNvPr id="139" name="object 139"/>
          <p:cNvSpPr/>
          <p:nvPr/>
        </p:nvSpPr>
        <p:spPr>
          <a:xfrm>
            <a:off x="3889883"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sz="1200"/>
          </a:p>
        </p:txBody>
      </p:sp>
      <p:sp>
        <p:nvSpPr>
          <p:cNvPr id="140" name="object 140"/>
          <p:cNvSpPr/>
          <p:nvPr/>
        </p:nvSpPr>
        <p:spPr>
          <a:xfrm>
            <a:off x="3889883"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sz="1200"/>
          </a:p>
        </p:txBody>
      </p:sp>
      <p:sp>
        <p:nvSpPr>
          <p:cNvPr id="141" name="object 141"/>
          <p:cNvSpPr/>
          <p:nvPr/>
        </p:nvSpPr>
        <p:spPr>
          <a:xfrm>
            <a:off x="3948684"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sz="1200"/>
          </a:p>
        </p:txBody>
      </p:sp>
      <p:sp>
        <p:nvSpPr>
          <p:cNvPr id="142" name="object 142"/>
          <p:cNvSpPr/>
          <p:nvPr/>
        </p:nvSpPr>
        <p:spPr>
          <a:xfrm>
            <a:off x="3992371"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sz="1200"/>
          </a:p>
        </p:txBody>
      </p:sp>
      <p:sp>
        <p:nvSpPr>
          <p:cNvPr id="143" name="object 143"/>
          <p:cNvSpPr/>
          <p:nvPr/>
        </p:nvSpPr>
        <p:spPr>
          <a:xfrm>
            <a:off x="936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7" y="62801"/>
                </a:lnTo>
                <a:lnTo>
                  <a:pt x="175666" y="40982"/>
                </a:lnTo>
                <a:lnTo>
                  <a:pt x="175666" y="40462"/>
                </a:lnTo>
                <a:close/>
              </a:path>
              <a:path w="212725" h="127635">
                <a:moveTo>
                  <a:pt x="106298" y="0"/>
                </a:moveTo>
                <a:lnTo>
                  <a:pt x="37807" y="40462"/>
                </a:lnTo>
                <a:lnTo>
                  <a:pt x="174790" y="40462"/>
                </a:lnTo>
                <a:lnTo>
                  <a:pt x="106298" y="0"/>
                </a:lnTo>
                <a:close/>
              </a:path>
            </a:pathLst>
          </a:custGeom>
          <a:solidFill>
            <a:srgbClr val="F04C23"/>
          </a:solidFill>
        </p:spPr>
        <p:txBody>
          <a:bodyPr wrap="square" lIns="0" tIns="0" rIns="0" bIns="0" rtlCol="0"/>
          <a:lstStyle/>
          <a:p>
            <a:endParaRPr sz="1200"/>
          </a:p>
        </p:txBody>
      </p:sp>
      <p:sp>
        <p:nvSpPr>
          <p:cNvPr id="144" name="object 144"/>
          <p:cNvSpPr/>
          <p:nvPr/>
        </p:nvSpPr>
        <p:spPr>
          <a:xfrm>
            <a:off x="2771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sz="1200"/>
          </a:p>
        </p:txBody>
      </p:sp>
      <p:sp>
        <p:nvSpPr>
          <p:cNvPr id="145" name="object 145"/>
          <p:cNvSpPr/>
          <p:nvPr/>
        </p:nvSpPr>
        <p:spPr>
          <a:xfrm>
            <a:off x="1834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6" name="object 146"/>
          <p:cNvSpPr/>
          <p:nvPr/>
        </p:nvSpPr>
        <p:spPr>
          <a:xfrm>
            <a:off x="4143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7" name="object 147"/>
          <p:cNvSpPr/>
          <p:nvPr/>
        </p:nvSpPr>
        <p:spPr>
          <a:xfrm>
            <a:off x="3219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8" name="object 148"/>
          <p:cNvSpPr/>
          <p:nvPr/>
        </p:nvSpPr>
        <p:spPr>
          <a:xfrm>
            <a:off x="1707493"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sz="1200"/>
          </a:p>
        </p:txBody>
      </p:sp>
      <p:sp>
        <p:nvSpPr>
          <p:cNvPr id="149" name="object 149"/>
          <p:cNvSpPr/>
          <p:nvPr/>
        </p:nvSpPr>
        <p:spPr>
          <a:xfrm>
            <a:off x="4015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sz="1200"/>
          </a:p>
        </p:txBody>
      </p:sp>
      <p:sp>
        <p:nvSpPr>
          <p:cNvPr id="150" name="object 150"/>
          <p:cNvSpPr/>
          <p:nvPr/>
        </p:nvSpPr>
        <p:spPr>
          <a:xfrm>
            <a:off x="2984320"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sz="1200"/>
          </a:p>
        </p:txBody>
      </p:sp>
      <p:sp>
        <p:nvSpPr>
          <p:cNvPr id="151" name="object 151"/>
          <p:cNvSpPr/>
          <p:nvPr/>
        </p:nvSpPr>
        <p:spPr>
          <a:xfrm>
            <a:off x="3116145"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2" y="67170"/>
                </a:lnTo>
                <a:lnTo>
                  <a:pt x="103632" y="78943"/>
                </a:lnTo>
                <a:lnTo>
                  <a:pt x="140627" y="78943"/>
                </a:lnTo>
                <a:lnTo>
                  <a:pt x="140627" y="67170"/>
                </a:lnTo>
                <a:close/>
              </a:path>
              <a:path w="140970"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sz="1200"/>
          </a:p>
        </p:txBody>
      </p:sp>
      <p:sp>
        <p:nvSpPr>
          <p:cNvPr id="152" name="object 152"/>
          <p:cNvSpPr/>
          <p:nvPr/>
        </p:nvSpPr>
        <p:spPr>
          <a:xfrm>
            <a:off x="1409766" y="4959546"/>
            <a:ext cx="140627" cy="201942"/>
          </a:xfrm>
          <a:prstGeom prst="rect">
            <a:avLst/>
          </a:prstGeom>
          <a:blipFill>
            <a:blip r:embed="rId5" cstate="print"/>
            <a:stretch>
              <a:fillRect/>
            </a:stretch>
          </a:blipFill>
        </p:spPr>
        <p:txBody>
          <a:bodyPr wrap="square" lIns="0" tIns="0" rIns="0" bIns="0" rtlCol="0"/>
          <a:lstStyle/>
          <a:p>
            <a:endParaRPr sz="1200"/>
          </a:p>
        </p:txBody>
      </p:sp>
      <p:sp>
        <p:nvSpPr>
          <p:cNvPr id="153" name="object 153"/>
          <p:cNvSpPr/>
          <p:nvPr/>
        </p:nvSpPr>
        <p:spPr>
          <a:xfrm>
            <a:off x="2332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sz="1200"/>
          </a:p>
        </p:txBody>
      </p:sp>
      <p:sp>
        <p:nvSpPr>
          <p:cNvPr id="154" name="object 154"/>
          <p:cNvSpPr/>
          <p:nvPr/>
        </p:nvSpPr>
        <p:spPr>
          <a:xfrm>
            <a:off x="2488313"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sz="1200"/>
          </a:p>
        </p:txBody>
      </p:sp>
      <p:sp>
        <p:nvSpPr>
          <p:cNvPr id="155" name="object 155"/>
          <p:cNvSpPr/>
          <p:nvPr/>
        </p:nvSpPr>
        <p:spPr>
          <a:xfrm>
            <a:off x="3718223" y="4950885"/>
            <a:ext cx="140627" cy="210604"/>
          </a:xfrm>
          <a:prstGeom prst="rect">
            <a:avLst/>
          </a:prstGeom>
          <a:blipFill>
            <a:blip r:embed="rId6" cstate="print"/>
            <a:stretch>
              <a:fillRect/>
            </a:stretch>
          </a:blipFill>
        </p:spPr>
        <p:txBody>
          <a:bodyPr wrap="square" lIns="0" tIns="0" rIns="0" bIns="0" rtlCol="0"/>
          <a:lstStyle/>
          <a:p>
            <a:endParaRPr sz="1200"/>
          </a:p>
        </p:txBody>
      </p:sp>
      <p:sp>
        <p:nvSpPr>
          <p:cNvPr id="156" name="object 156"/>
          <p:cNvSpPr/>
          <p:nvPr/>
        </p:nvSpPr>
        <p:spPr>
          <a:xfrm>
            <a:off x="0" y="3759200"/>
            <a:ext cx="7740015" cy="1447800"/>
          </a:xfrm>
          <a:custGeom>
            <a:avLst/>
            <a:gdLst/>
            <a:ahLst/>
            <a:cxnLst/>
            <a:rect l="l" t="t" r="r" b="b"/>
            <a:pathLst>
              <a:path w="7740015" h="527685">
                <a:moveTo>
                  <a:pt x="0" y="527405"/>
                </a:moveTo>
                <a:lnTo>
                  <a:pt x="7739989" y="527405"/>
                </a:lnTo>
                <a:lnTo>
                  <a:pt x="7739989" y="0"/>
                </a:lnTo>
                <a:lnTo>
                  <a:pt x="0" y="0"/>
                </a:lnTo>
                <a:lnTo>
                  <a:pt x="0" y="527405"/>
                </a:lnTo>
                <a:close/>
              </a:path>
            </a:pathLst>
          </a:custGeom>
          <a:solidFill>
            <a:srgbClr val="095F56"/>
          </a:solidFill>
        </p:spPr>
        <p:txBody>
          <a:bodyPr wrap="square" lIns="0" tIns="0" rIns="0" bIns="0" rtlCol="0"/>
          <a:lstStyle/>
          <a:p>
            <a:r>
              <a:rPr lang="uk-UA" sz="1200" dirty="0" smtClean="0">
                <a:solidFill>
                  <a:schemeClr val="bg1"/>
                </a:solidFill>
              </a:rPr>
              <a:t>Проведення </a:t>
            </a:r>
            <a:r>
              <a:rPr lang="uk-UA" sz="1200" dirty="0" err="1" smtClean="0">
                <a:solidFill>
                  <a:schemeClr val="bg1"/>
                </a:solidFill>
              </a:rPr>
              <a:t>воркшопу</a:t>
            </a:r>
            <a:r>
              <a:rPr lang="uk-UA" sz="1200" dirty="0" smtClean="0">
                <a:solidFill>
                  <a:schemeClr val="bg1"/>
                </a:solidFill>
              </a:rPr>
              <a:t> для голів правлінь ОСББ м. Житомира на тему: «Фінансова підтримка </a:t>
            </a:r>
            <a:r>
              <a:rPr lang="uk-UA" sz="1200" dirty="0" err="1" smtClean="0">
                <a:solidFill>
                  <a:schemeClr val="bg1"/>
                </a:solidFill>
              </a:rPr>
              <a:t>проєктів</a:t>
            </a:r>
            <a:r>
              <a:rPr lang="uk-UA" sz="1200" dirty="0" smtClean="0">
                <a:solidFill>
                  <a:schemeClr val="bg1"/>
                </a:solidFill>
              </a:rPr>
              <a:t> з </a:t>
            </a:r>
            <a:r>
              <a:rPr lang="uk-UA" sz="1200" dirty="0" err="1" smtClean="0">
                <a:solidFill>
                  <a:schemeClr val="bg1"/>
                </a:solidFill>
              </a:rPr>
              <a:t>енергоефективності</a:t>
            </a:r>
            <a:r>
              <a:rPr lang="uk-UA" sz="1200" dirty="0" smtClean="0">
                <a:solidFill>
                  <a:schemeClr val="bg1"/>
                </a:solidFill>
              </a:rPr>
              <a:t> для ОСББ» за участю голови Державного агентства з </a:t>
            </a:r>
            <a:r>
              <a:rPr lang="uk-UA" sz="1200" dirty="0" err="1" smtClean="0">
                <a:solidFill>
                  <a:schemeClr val="bg1"/>
                </a:solidFill>
              </a:rPr>
              <a:t>енергоефективності</a:t>
            </a:r>
            <a:r>
              <a:rPr lang="uk-UA" sz="1200" dirty="0" smtClean="0">
                <a:solidFill>
                  <a:schemeClr val="bg1"/>
                </a:solidFill>
              </a:rPr>
              <a:t> та енергозбереження України, голови правління АТ «Фонд декарбонізації України», фінансового директора ДУ «Фонд </a:t>
            </a:r>
            <a:r>
              <a:rPr lang="uk-UA" sz="1200" dirty="0" err="1" smtClean="0">
                <a:solidFill>
                  <a:schemeClr val="bg1"/>
                </a:solidFill>
              </a:rPr>
              <a:t>енергоефективності</a:t>
            </a:r>
            <a:r>
              <a:rPr lang="uk-UA" sz="1200" dirty="0" smtClean="0">
                <a:solidFill>
                  <a:schemeClr val="bg1"/>
                </a:solidFill>
              </a:rPr>
              <a:t>» та голови правління ГО «Національна платформа ОСББ». </a:t>
            </a:r>
          </a:p>
          <a:p>
            <a:r>
              <a:rPr lang="uk-UA" sz="1200" dirty="0" smtClean="0">
                <a:solidFill>
                  <a:schemeClr val="bg1"/>
                </a:solidFill>
              </a:rPr>
              <a:t>«</a:t>
            </a:r>
            <a:r>
              <a:rPr lang="uk-UA" sz="1200" dirty="0" err="1" smtClean="0">
                <a:solidFill>
                  <a:schemeClr val="bg1"/>
                </a:solidFill>
              </a:rPr>
              <a:t>Енергодім</a:t>
            </a:r>
            <a:r>
              <a:rPr lang="uk-UA" sz="1200" dirty="0" smtClean="0">
                <a:solidFill>
                  <a:schemeClr val="bg1"/>
                </a:solidFill>
              </a:rPr>
              <a:t>», «</a:t>
            </a:r>
            <a:r>
              <a:rPr lang="uk-UA" sz="1200" dirty="0" err="1" smtClean="0">
                <a:solidFill>
                  <a:schemeClr val="bg1"/>
                </a:solidFill>
              </a:rPr>
              <a:t>ВідновиДІМ</a:t>
            </a:r>
            <a:r>
              <a:rPr lang="uk-UA" sz="1200" dirty="0" smtClean="0">
                <a:solidFill>
                  <a:schemeClr val="bg1"/>
                </a:solidFill>
              </a:rPr>
              <a:t>», «</a:t>
            </a:r>
            <a:r>
              <a:rPr lang="uk-UA" sz="1200" dirty="0" err="1" smtClean="0">
                <a:solidFill>
                  <a:schemeClr val="bg1"/>
                </a:solidFill>
              </a:rPr>
              <a:t>ГрінДІМ</a:t>
            </a:r>
            <a:r>
              <a:rPr lang="uk-UA" sz="1200" dirty="0" smtClean="0">
                <a:solidFill>
                  <a:schemeClr val="bg1"/>
                </a:solidFill>
              </a:rPr>
              <a:t>» — актуальні програми Фонду </a:t>
            </a:r>
            <a:r>
              <a:rPr lang="uk-UA" sz="1200" dirty="0" err="1" smtClean="0">
                <a:solidFill>
                  <a:schemeClr val="bg1"/>
                </a:solidFill>
              </a:rPr>
              <a:t>енергоефективності</a:t>
            </a:r>
            <a:r>
              <a:rPr lang="uk-UA" sz="1200" dirty="0" smtClean="0">
                <a:solidFill>
                  <a:schemeClr val="bg1"/>
                </a:solidFill>
              </a:rPr>
              <a:t>. </a:t>
            </a:r>
          </a:p>
          <a:p>
            <a:r>
              <a:rPr lang="uk-UA" sz="1200" dirty="0" smtClean="0">
                <a:solidFill>
                  <a:schemeClr val="bg1"/>
                </a:solidFill>
              </a:rPr>
              <a:t>ОСББ має можливість отримати фінансові інструменти від АТ «Фонд декарбонізації України» для </a:t>
            </a:r>
            <a:r>
              <a:rPr lang="uk-UA" sz="1200" dirty="0" err="1" smtClean="0">
                <a:solidFill>
                  <a:schemeClr val="bg1"/>
                </a:solidFill>
              </a:rPr>
              <a:t>термомодернізації</a:t>
            </a:r>
            <a:r>
              <a:rPr lang="uk-UA" sz="1200" dirty="0" smtClean="0">
                <a:solidFill>
                  <a:schemeClr val="bg1"/>
                </a:solidFill>
              </a:rPr>
              <a:t> та підвищення </a:t>
            </a:r>
            <a:r>
              <a:rPr lang="uk-UA" sz="1200" dirty="0" err="1" smtClean="0">
                <a:solidFill>
                  <a:schemeClr val="bg1"/>
                </a:solidFill>
              </a:rPr>
              <a:t>енергоефективності</a:t>
            </a:r>
            <a:r>
              <a:rPr lang="uk-UA" sz="1200" dirty="0" smtClean="0">
                <a:solidFill>
                  <a:schemeClr val="bg1"/>
                </a:solidFill>
              </a:rPr>
              <a:t> багатоквартирних будинків.</a:t>
            </a:r>
            <a:endParaRPr lang="uk-UA" sz="1200" dirty="0" smtClean="0">
              <a:solidFill>
                <a:schemeClr val="bg1"/>
              </a:solidFill>
              <a:latin typeface="Times New Roman" pitchFamily="18" charset="0"/>
              <a:cs typeface="Times New Roman" pitchFamily="18" charset="0"/>
            </a:endParaRPr>
          </a:p>
        </p:txBody>
      </p:sp>
      <p:sp>
        <p:nvSpPr>
          <p:cNvPr id="181" name="object 181"/>
          <p:cNvSpPr txBox="1"/>
          <p:nvPr/>
        </p:nvSpPr>
        <p:spPr>
          <a:xfrm>
            <a:off x="133350" y="406400"/>
            <a:ext cx="7410450" cy="384721"/>
          </a:xfrm>
          <a:prstGeom prst="rect">
            <a:avLst/>
          </a:prstGeom>
        </p:spPr>
        <p:txBody>
          <a:bodyPr vert="horz" wrap="square" lIns="0" tIns="15240" rIns="0" bIns="0" rtlCol="0">
            <a:spAutoFit/>
          </a:bodyPr>
          <a:lstStyle/>
          <a:p>
            <a:pPr marL="12700">
              <a:spcBef>
                <a:spcPts val="120"/>
              </a:spcBef>
              <a:tabLst>
                <a:tab pos="340360" algn="l"/>
              </a:tabLst>
            </a:pPr>
            <a:r>
              <a:rPr lang="uk-UA" sz="1200" b="1" dirty="0" smtClean="0">
                <a:latin typeface="Times New Roman" pitchFamily="18" charset="0"/>
                <a:cs typeface="Times New Roman" pitchFamily="18" charset="0"/>
              </a:rPr>
              <a:t/>
            </a:r>
            <a:br>
              <a:rPr lang="uk-UA" sz="1200" b="1" dirty="0" smtClean="0">
                <a:latin typeface="Times New Roman" pitchFamily="18" charset="0"/>
                <a:cs typeface="Times New Roman" pitchFamily="18" charset="0"/>
              </a:rPr>
            </a:br>
            <a:endParaRPr lang="uk-UA" sz="1200" b="1" dirty="0" smtClean="0">
              <a:latin typeface="Times New Roman" pitchFamily="18" charset="0"/>
              <a:cs typeface="Times New Roman" pitchFamily="18" charset="0"/>
            </a:endParaRPr>
          </a:p>
        </p:txBody>
      </p:sp>
      <p:sp>
        <p:nvSpPr>
          <p:cNvPr id="204" name="object 204"/>
          <p:cNvSpPr txBox="1">
            <a:spLocks noGrp="1"/>
          </p:cNvSpPr>
          <p:nvPr>
            <p:ph type="title"/>
          </p:nvPr>
        </p:nvSpPr>
        <p:spPr>
          <a:xfrm>
            <a:off x="0" y="101601"/>
            <a:ext cx="7734300" cy="782265"/>
          </a:xfrm>
          <a:prstGeom prst="rect">
            <a:avLst/>
          </a:prstGeom>
        </p:spPr>
        <p:txBody>
          <a:bodyPr vert="horz" wrap="square" lIns="0" tIns="12700" rIns="0" bIns="0" rtlCol="0">
            <a:spAutoFit/>
          </a:bodyPr>
          <a:lstStyle/>
          <a:p>
            <a:r>
              <a:rPr lang="uk-UA" sz="1600" b="0" cap="all" dirty="0" smtClean="0">
                <a:solidFill>
                  <a:schemeClr val="tx1"/>
                </a:solidFill>
                <a:latin typeface="Times New Roman" pitchFamily="18" charset="0"/>
                <a:cs typeface="Times New Roman" pitchFamily="18" charset="0"/>
              </a:rPr>
              <a:t> </a:t>
            </a:r>
            <a:r>
              <a:rPr lang="uk-UA" sz="1600" cap="all" dirty="0" err="1" smtClean="0">
                <a:solidFill>
                  <a:schemeClr val="tx1"/>
                </a:solidFill>
                <a:latin typeface="Times New Roman" pitchFamily="18" charset="0"/>
                <a:cs typeface="Times New Roman" pitchFamily="18" charset="0"/>
              </a:rPr>
              <a:t>Воркшоп</a:t>
            </a:r>
            <a:r>
              <a:rPr lang="uk-UA" sz="1600" cap="all" dirty="0" smtClean="0">
                <a:solidFill>
                  <a:schemeClr val="tx1"/>
                </a:solidFill>
                <a:latin typeface="Times New Roman" pitchFamily="18" charset="0"/>
                <a:cs typeface="Times New Roman" pitchFamily="18" charset="0"/>
              </a:rPr>
              <a:t> у Житомирі: нові можливості фінансової підтримки </a:t>
            </a:r>
            <a:r>
              <a:rPr lang="uk-UA" sz="1600" cap="all" dirty="0" err="1" smtClean="0">
                <a:solidFill>
                  <a:schemeClr val="tx1"/>
                </a:solidFill>
                <a:latin typeface="Times New Roman" pitchFamily="18" charset="0"/>
                <a:cs typeface="Times New Roman" pitchFamily="18" charset="0"/>
              </a:rPr>
              <a:t>проєктів</a:t>
            </a:r>
            <a:r>
              <a:rPr lang="uk-UA" sz="1600" cap="all" dirty="0" smtClean="0">
                <a:solidFill>
                  <a:schemeClr val="tx1"/>
                </a:solidFill>
                <a:latin typeface="Times New Roman" pitchFamily="18" charset="0"/>
                <a:cs typeface="Times New Roman" pitchFamily="18" charset="0"/>
              </a:rPr>
              <a:t> з </a:t>
            </a:r>
            <a:r>
              <a:rPr lang="uk-UA" sz="1600" cap="all" dirty="0" err="1" smtClean="0">
                <a:solidFill>
                  <a:schemeClr val="tx1"/>
                </a:solidFill>
                <a:latin typeface="Times New Roman" pitchFamily="18" charset="0"/>
                <a:cs typeface="Times New Roman" pitchFamily="18" charset="0"/>
              </a:rPr>
              <a:t>енергоефективності</a:t>
            </a:r>
            <a:r>
              <a:rPr lang="uk-UA" sz="1600" cap="all" dirty="0" smtClean="0">
                <a:solidFill>
                  <a:schemeClr val="tx1"/>
                </a:solidFill>
                <a:latin typeface="Times New Roman" pitchFamily="18" charset="0"/>
                <a:cs typeface="Times New Roman" pitchFamily="18" charset="0"/>
              </a:rPr>
              <a:t> для ОСББ</a:t>
            </a:r>
            <a:r>
              <a:rPr lang="ru-RU" sz="1600" b="0" cap="all" dirty="0" smtClean="0"/>
              <a:t/>
            </a:r>
            <a:br>
              <a:rPr lang="ru-RU" sz="1600" b="0" cap="all" dirty="0" smtClean="0"/>
            </a:br>
            <a:endParaRPr lang="ru-RU" sz="1800" b="0" cap="all" dirty="0">
              <a:solidFill>
                <a:schemeClr val="tx1"/>
              </a:solidFill>
              <a:latin typeface="Times New Roman" pitchFamily="18" charset="0"/>
              <a:cs typeface="Times New Roman" pitchFamily="18" charset="0"/>
            </a:endParaRPr>
          </a:p>
        </p:txBody>
      </p:sp>
      <p:pic>
        <p:nvPicPr>
          <p:cNvPr id="7170" name="Picture 2" descr="Воркшоп у Житомирі: нові можливості фінансової підтримки проєктів з енергоефективності для ОСББ"/>
          <p:cNvPicPr>
            <a:picLocks noChangeAspect="1" noChangeArrowheads="1"/>
          </p:cNvPicPr>
          <p:nvPr/>
        </p:nvPicPr>
        <p:blipFill>
          <a:blip r:embed="rId7" cstate="print"/>
          <a:srcRect/>
          <a:stretch>
            <a:fillRect/>
          </a:stretch>
        </p:blipFill>
        <p:spPr bwMode="auto">
          <a:xfrm>
            <a:off x="133350" y="711200"/>
            <a:ext cx="3556000" cy="2667000"/>
          </a:xfrm>
          <a:prstGeom prst="rect">
            <a:avLst/>
          </a:prstGeom>
          <a:noFill/>
        </p:spPr>
      </p:pic>
      <p:pic>
        <p:nvPicPr>
          <p:cNvPr id="7174" name="Picture 6" descr="https://strapi.zt-rada.gov.ua/uploads/photo_5276439526291213880_y_1b36199b26.jpg"/>
          <p:cNvPicPr>
            <a:picLocks noChangeAspect="1" noChangeArrowheads="1"/>
          </p:cNvPicPr>
          <p:nvPr/>
        </p:nvPicPr>
        <p:blipFill>
          <a:blip r:embed="rId8" cstate="print"/>
          <a:srcRect/>
          <a:stretch>
            <a:fillRect/>
          </a:stretch>
        </p:blipFill>
        <p:spPr bwMode="auto">
          <a:xfrm>
            <a:off x="3790950" y="711200"/>
            <a:ext cx="3661415" cy="27432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5434" y="177801"/>
            <a:ext cx="7129780" cy="609600"/>
          </a:xfrm>
        </p:spPr>
        <p:txBody>
          <a:bodyPr/>
          <a:lstStyle/>
          <a:p>
            <a:pPr algn="ctr"/>
            <a:r>
              <a:rPr lang="uk-UA" sz="1800" dirty="0" smtClean="0">
                <a:solidFill>
                  <a:schemeClr val="tx1"/>
                </a:solidFill>
                <a:latin typeface="Times New Roman" pitchFamily="18" charset="0"/>
                <a:cs typeface="Times New Roman" pitchFamily="18" charset="0"/>
              </a:rPr>
              <a:t>Популяризація успішного досвіду в реалізації </a:t>
            </a:r>
            <a:r>
              <a:rPr lang="uk-UA" sz="1800" dirty="0" err="1" smtClean="0">
                <a:solidFill>
                  <a:schemeClr val="tx1"/>
                </a:solidFill>
                <a:latin typeface="Times New Roman" pitchFamily="18" charset="0"/>
                <a:cs typeface="Times New Roman" pitchFamily="18" charset="0"/>
              </a:rPr>
              <a:t>енергоефективних</a:t>
            </a:r>
            <a:r>
              <a:rPr lang="uk-UA" sz="1800" dirty="0" smtClean="0">
                <a:solidFill>
                  <a:schemeClr val="tx1"/>
                </a:solidFill>
                <a:latin typeface="Times New Roman" pitchFamily="18" charset="0"/>
                <a:cs typeface="Times New Roman" pitchFamily="18" charset="0"/>
              </a:rPr>
              <a:t> проектів в багатоквартирних будинках ОСББ</a:t>
            </a:r>
            <a:r>
              <a:rPr lang="ru-RU" sz="1800" dirty="0" smtClean="0"/>
              <a:t/>
            </a:r>
            <a:br>
              <a:rPr lang="ru-RU" sz="1800" dirty="0" smtClean="0"/>
            </a:br>
            <a:r>
              <a:rPr lang="uk-UA" sz="1800" b="0" dirty="0" smtClean="0"/>
              <a:t> </a:t>
            </a:r>
            <a:r>
              <a:rPr lang="ru-RU" sz="1800" dirty="0" smtClean="0"/>
              <a:t/>
            </a:r>
            <a:br>
              <a:rPr lang="ru-RU" sz="1800" dirty="0" smtClean="0"/>
            </a:b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r>
            <a:br>
              <a:rPr lang="uk-UA" sz="1900" b="0" dirty="0" smtClean="0">
                <a:solidFill>
                  <a:schemeClr val="tx1"/>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t>
            </a:r>
            <a:br>
              <a:rPr lang="uk-UA" sz="1900" b="0" dirty="0" smtClean="0">
                <a:solidFill>
                  <a:schemeClr val="tx1"/>
                </a:solidFill>
                <a:latin typeface="Times New Roman" pitchFamily="18" charset="0"/>
                <a:cs typeface="Times New Roman" pitchFamily="18" charset="0"/>
              </a:rPr>
            </a:br>
            <a:r>
              <a:rPr lang="ru-RU" b="0" dirty="0" smtClean="0"/>
              <a:t/>
            </a:r>
            <a:br>
              <a:rPr lang="ru-RU" b="0" dirty="0" smtClean="0"/>
            </a:br>
            <a:r>
              <a:rPr lang="ru-RU" sz="1800" dirty="0" smtClean="0">
                <a:solidFill>
                  <a:schemeClr val="accent3">
                    <a:lumMod val="50000"/>
                  </a:schemeClr>
                </a:solidFill>
                <a:latin typeface="Times New Roman" pitchFamily="18" charset="0"/>
                <a:cs typeface="Times New Roman" pitchFamily="18" charset="0"/>
              </a:rPr>
              <a:t> </a:t>
            </a:r>
            <a:r>
              <a:rPr lang="ru-RU" sz="1800" b="0" dirty="0" smtClean="0">
                <a:solidFill>
                  <a:schemeClr val="tx1"/>
                </a:solidFill>
                <a:latin typeface="Times New Roman" pitchFamily="18" charset="0"/>
                <a:cs typeface="Times New Roman" pitchFamily="18" charset="0"/>
              </a:rPr>
              <a:t> </a:t>
            </a:r>
            <a:endParaRPr lang="ru-RU" sz="1700" dirty="0">
              <a:solidFill>
                <a:schemeClr val="tx1"/>
              </a:solidFill>
              <a:latin typeface="Times New Roman" pitchFamily="18" charset="0"/>
              <a:cs typeface="Times New Roman" pitchFamily="18" charset="0"/>
            </a:endParaRPr>
          </a:p>
        </p:txBody>
      </p:sp>
      <p:pic>
        <p:nvPicPr>
          <p:cNvPr id="5" name="Рисунок 4"/>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sp>
        <p:nvSpPr>
          <p:cNvPr id="6" name="Прямоугольник 5"/>
          <p:cNvSpPr/>
          <p:nvPr/>
        </p:nvSpPr>
        <p:spPr>
          <a:xfrm>
            <a:off x="5238750" y="3911600"/>
            <a:ext cx="4343400" cy="523220"/>
          </a:xfrm>
          <a:prstGeom prst="rect">
            <a:avLst/>
          </a:prstGeom>
        </p:spPr>
        <p:txBody>
          <a:bodyPr wrap="square">
            <a:spAutoFit/>
          </a:bodyPr>
          <a:lstStyle/>
          <a:p>
            <a:pPr>
              <a:buFont typeface="Wingdings" pitchFamily="2" charset="2"/>
              <a:buChar char="ü"/>
            </a:pPr>
            <a:endParaRPr lang="ru-RU" sz="1400" dirty="0" smtClean="0">
              <a:latin typeface="Times New Roman" pitchFamily="18" charset="0"/>
              <a:cs typeface="Times New Roman" pitchFamily="18" charset="0"/>
            </a:endParaRPr>
          </a:p>
          <a:p>
            <a:pPr>
              <a:buFont typeface="Wingdings" pitchFamily="2" charset="2"/>
              <a:buChar char="ü"/>
            </a:pPr>
            <a:endParaRPr lang="ru-RU" sz="1400" dirty="0">
              <a:latin typeface="Times New Roman" pitchFamily="18" charset="0"/>
              <a:cs typeface="Times New Roman" pitchFamily="18" charset="0"/>
            </a:endParaRPr>
          </a:p>
        </p:txBody>
      </p:sp>
      <p:sp>
        <p:nvSpPr>
          <p:cNvPr id="53250" name="AutoShape 2" descr="Програма «ВідновиДІМ» діє: допомога у відбудові пошкоджених будинків | Фонд  енергоефективності"/>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3252" name="AutoShape 4" descr="Програма «ВідновиДІМ» діє: допомога у відбудові пошкоджених будинків | Фонд  енергоефективності"/>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6146" name="Picture 2" descr="Сакури, водограй та енергоефективність: історія одного ОСББ, яке не зупинила війна"/>
          <p:cNvPicPr>
            <a:picLocks noChangeAspect="1" noChangeArrowheads="1"/>
          </p:cNvPicPr>
          <p:nvPr/>
        </p:nvPicPr>
        <p:blipFill>
          <a:blip r:embed="rId3" cstate="print"/>
          <a:srcRect/>
          <a:stretch>
            <a:fillRect/>
          </a:stretch>
        </p:blipFill>
        <p:spPr bwMode="auto">
          <a:xfrm>
            <a:off x="0" y="787400"/>
            <a:ext cx="3349868" cy="2234362"/>
          </a:xfrm>
          <a:prstGeom prst="rect">
            <a:avLst/>
          </a:prstGeom>
          <a:noFill/>
        </p:spPr>
      </p:pic>
      <p:pic>
        <p:nvPicPr>
          <p:cNvPr id="10" name="Рисунок 9"/>
          <p:cNvPicPr/>
          <p:nvPr/>
        </p:nvPicPr>
        <p:blipFill>
          <a:blip r:embed="rId4" cstate="print"/>
          <a:srcRect/>
          <a:stretch>
            <a:fillRect/>
          </a:stretch>
        </p:blipFill>
        <p:spPr bwMode="auto">
          <a:xfrm>
            <a:off x="3409950" y="863600"/>
            <a:ext cx="3429000" cy="2133600"/>
          </a:xfrm>
          <a:prstGeom prst="rect">
            <a:avLst/>
          </a:prstGeom>
          <a:noFill/>
          <a:ln w="9525">
            <a:noFill/>
            <a:miter lim="800000"/>
            <a:headEnd/>
            <a:tailEnd/>
          </a:ln>
        </p:spPr>
      </p:pic>
      <p:pic>
        <p:nvPicPr>
          <p:cNvPr id="11" name="Рисунок 10"/>
          <p:cNvPicPr/>
          <p:nvPr/>
        </p:nvPicPr>
        <p:blipFill>
          <a:blip r:embed="rId5" cstate="print"/>
          <a:srcRect/>
          <a:stretch>
            <a:fillRect/>
          </a:stretch>
        </p:blipFill>
        <p:spPr bwMode="auto">
          <a:xfrm>
            <a:off x="0" y="2997200"/>
            <a:ext cx="2952750" cy="2209800"/>
          </a:xfrm>
          <a:prstGeom prst="rect">
            <a:avLst/>
          </a:prstGeom>
          <a:noFill/>
          <a:ln w="9525">
            <a:noFill/>
            <a:miter lim="800000"/>
            <a:headEnd/>
            <a:tailEnd/>
          </a:ln>
        </p:spPr>
      </p:pic>
      <p:sp>
        <p:nvSpPr>
          <p:cNvPr id="12" name="Прямоугольник 11"/>
          <p:cNvSpPr/>
          <p:nvPr/>
        </p:nvSpPr>
        <p:spPr>
          <a:xfrm>
            <a:off x="3181350" y="3149600"/>
            <a:ext cx="4371975" cy="1600438"/>
          </a:xfrm>
          <a:prstGeom prst="rect">
            <a:avLst/>
          </a:prstGeom>
        </p:spPr>
        <p:txBody>
          <a:bodyPr wrap="square">
            <a:spAutoFit/>
          </a:bodyPr>
          <a:lstStyle/>
          <a:p>
            <a:r>
              <a:rPr lang="uk-UA" sz="1400" b="1" i="1" dirty="0" smtClean="0"/>
              <a:t>ОСББ «Європа плюс» </a:t>
            </a:r>
            <a:r>
              <a:rPr lang="uk-UA" sz="1400" i="1" dirty="0" smtClean="0"/>
              <a:t>у Житомирі довело: навіть попри війну й зростання цін можна рухатися до </a:t>
            </a:r>
            <a:r>
              <a:rPr lang="uk-UA" sz="1400" i="1" dirty="0" err="1" smtClean="0"/>
              <a:t>енергоефективності</a:t>
            </a:r>
            <a:r>
              <a:rPr lang="uk-UA" sz="1400" i="1" dirty="0" smtClean="0"/>
              <a:t>. Минулого року будинок встановив індивідуальний тепловий пункт вартістю понад мільйон гривень. Після перевірки Фонд </a:t>
            </a:r>
            <a:r>
              <a:rPr lang="uk-UA" sz="1400" i="1" dirty="0" err="1" smtClean="0"/>
              <a:t>енергоефективності</a:t>
            </a:r>
            <a:r>
              <a:rPr lang="uk-UA" sz="1400" i="1" dirty="0" smtClean="0"/>
              <a:t> відшкодував 60% вартості робіт, ще 10% — бюджет громади.</a:t>
            </a:r>
            <a:endParaRPr lang="uk-UA" sz="1400" dirty="0"/>
          </a:p>
        </p:txBody>
      </p:sp>
      <p:sp>
        <p:nvSpPr>
          <p:cNvPr id="13" name="Прямоугольник 12"/>
          <p:cNvSpPr/>
          <p:nvPr/>
        </p:nvSpPr>
        <p:spPr>
          <a:xfrm>
            <a:off x="0" y="5381823"/>
            <a:ext cx="7677150" cy="307777"/>
          </a:xfrm>
          <a:prstGeom prst="rect">
            <a:avLst/>
          </a:prstGeom>
        </p:spPr>
        <p:txBody>
          <a:bodyPr wrap="square">
            <a:spAutoFit/>
          </a:bodyPr>
          <a:lstStyle/>
          <a:p>
            <a:r>
              <a:rPr lang="ru-RU" sz="1400" cap="all" dirty="0" err="1" smtClean="0">
                <a:solidFill>
                  <a:schemeClr val="bg1">
                    <a:lumMod val="95000"/>
                  </a:schemeClr>
                </a:solidFill>
              </a:rPr>
              <a:t>Сакури</a:t>
            </a:r>
            <a:r>
              <a:rPr lang="ru-RU" sz="1400" cap="all" dirty="0" smtClean="0">
                <a:solidFill>
                  <a:schemeClr val="bg1">
                    <a:lumMod val="95000"/>
                  </a:schemeClr>
                </a:solidFill>
              </a:rPr>
              <a:t>, </a:t>
            </a:r>
            <a:r>
              <a:rPr lang="ru-RU" sz="1400" cap="all" dirty="0" err="1" smtClean="0">
                <a:solidFill>
                  <a:schemeClr val="bg1">
                    <a:lumMod val="95000"/>
                  </a:schemeClr>
                </a:solidFill>
              </a:rPr>
              <a:t>водограй</a:t>
            </a:r>
            <a:r>
              <a:rPr lang="ru-RU" sz="1400" cap="all" dirty="0" smtClean="0">
                <a:solidFill>
                  <a:schemeClr val="bg1">
                    <a:lumMod val="95000"/>
                  </a:schemeClr>
                </a:solidFill>
              </a:rPr>
              <a:t> та </a:t>
            </a:r>
            <a:r>
              <a:rPr lang="ru-RU" sz="1400" cap="all" dirty="0" err="1" smtClean="0">
                <a:solidFill>
                  <a:schemeClr val="bg1">
                    <a:lumMod val="95000"/>
                  </a:schemeClr>
                </a:solidFill>
              </a:rPr>
              <a:t>енергоефективність</a:t>
            </a:r>
            <a:r>
              <a:rPr lang="ru-RU" sz="1400" cap="all" dirty="0" smtClean="0">
                <a:solidFill>
                  <a:schemeClr val="bg1">
                    <a:lumMod val="95000"/>
                  </a:schemeClr>
                </a:solidFill>
              </a:rPr>
              <a:t>: </a:t>
            </a:r>
            <a:r>
              <a:rPr lang="ru-RU" sz="1400" cap="all" dirty="0" err="1" smtClean="0">
                <a:solidFill>
                  <a:schemeClr val="bg1">
                    <a:lumMod val="95000"/>
                  </a:schemeClr>
                </a:solidFill>
              </a:rPr>
              <a:t>історія</a:t>
            </a:r>
            <a:r>
              <a:rPr lang="ru-RU" sz="1400" cap="all" dirty="0" smtClean="0">
                <a:solidFill>
                  <a:schemeClr val="bg1">
                    <a:lumMod val="95000"/>
                  </a:schemeClr>
                </a:solidFill>
              </a:rPr>
              <a:t> одного ОСББ, яке не </a:t>
            </a:r>
            <a:r>
              <a:rPr lang="ru-RU" sz="1400" cap="all" dirty="0" err="1" smtClean="0">
                <a:solidFill>
                  <a:schemeClr val="bg1">
                    <a:lumMod val="95000"/>
                  </a:schemeClr>
                </a:solidFill>
              </a:rPr>
              <a:t>зупинила</a:t>
            </a:r>
            <a:r>
              <a:rPr lang="ru-RU" sz="1400" cap="all" dirty="0" smtClean="0">
                <a:solidFill>
                  <a:schemeClr val="bg1">
                    <a:lumMod val="95000"/>
                  </a:schemeClr>
                </a:solidFill>
              </a:rPr>
              <a:t> </a:t>
            </a:r>
            <a:r>
              <a:rPr lang="ru-RU" sz="1400" cap="all" dirty="0" err="1" smtClean="0">
                <a:solidFill>
                  <a:schemeClr val="bg1">
                    <a:lumMod val="95000"/>
                  </a:schemeClr>
                </a:solidFill>
              </a:rPr>
              <a:t>війна</a:t>
            </a:r>
            <a:endParaRPr lang="ru-RU" sz="1400" cap="all" dirty="0">
              <a:solidFill>
                <a:schemeClr val="bg1">
                  <a:lumMod val="95000"/>
                </a:scheme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5434" y="177801"/>
            <a:ext cx="7129780" cy="609600"/>
          </a:xfrm>
        </p:spPr>
        <p:txBody>
          <a:bodyPr/>
          <a:lstStyle/>
          <a:p>
            <a:pPr algn="ctr"/>
            <a:r>
              <a:rPr lang="uk-UA" sz="1800" dirty="0" smtClean="0">
                <a:solidFill>
                  <a:schemeClr val="tx1"/>
                </a:solidFill>
                <a:latin typeface="Times New Roman" pitchFamily="18" charset="0"/>
                <a:cs typeface="Times New Roman" pitchFamily="18" charset="0"/>
              </a:rPr>
              <a:t>Популяризація успішного досвіду в реалізації </a:t>
            </a:r>
            <a:r>
              <a:rPr lang="uk-UA" sz="1800" dirty="0" err="1" smtClean="0">
                <a:solidFill>
                  <a:schemeClr val="tx1"/>
                </a:solidFill>
                <a:latin typeface="Times New Roman" pitchFamily="18" charset="0"/>
                <a:cs typeface="Times New Roman" pitchFamily="18" charset="0"/>
              </a:rPr>
              <a:t>енергоефективних</a:t>
            </a:r>
            <a:r>
              <a:rPr lang="uk-UA" sz="1800" dirty="0" smtClean="0">
                <a:solidFill>
                  <a:schemeClr val="tx1"/>
                </a:solidFill>
                <a:latin typeface="Times New Roman" pitchFamily="18" charset="0"/>
                <a:cs typeface="Times New Roman" pitchFamily="18" charset="0"/>
              </a:rPr>
              <a:t> проектів в багатоквартирних будинках ОСББ</a:t>
            </a:r>
            <a:r>
              <a:rPr lang="ru-RU" sz="1800" dirty="0" smtClean="0"/>
              <a:t/>
            </a:r>
            <a:br>
              <a:rPr lang="ru-RU" sz="1800" dirty="0" smtClean="0"/>
            </a:br>
            <a:r>
              <a:rPr lang="uk-UA" sz="1800" b="0" dirty="0" smtClean="0"/>
              <a:t> </a:t>
            </a:r>
            <a:r>
              <a:rPr lang="ru-RU" sz="1800" dirty="0" smtClean="0"/>
              <a:t/>
            </a:r>
            <a:br>
              <a:rPr lang="ru-RU" sz="1800" dirty="0" smtClean="0"/>
            </a:b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r>
            <a:br>
              <a:rPr lang="uk-UA" sz="1900" b="0" dirty="0" smtClean="0">
                <a:solidFill>
                  <a:schemeClr val="tx1"/>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t>
            </a:r>
            <a:br>
              <a:rPr lang="uk-UA" sz="1900" b="0" dirty="0" smtClean="0">
                <a:solidFill>
                  <a:schemeClr val="tx1"/>
                </a:solidFill>
                <a:latin typeface="Times New Roman" pitchFamily="18" charset="0"/>
                <a:cs typeface="Times New Roman" pitchFamily="18" charset="0"/>
              </a:rPr>
            </a:br>
            <a:r>
              <a:rPr lang="ru-RU" b="0" dirty="0" smtClean="0"/>
              <a:t/>
            </a:r>
            <a:br>
              <a:rPr lang="ru-RU" b="0" dirty="0" smtClean="0"/>
            </a:br>
            <a:r>
              <a:rPr lang="ru-RU" sz="1800" dirty="0" smtClean="0">
                <a:solidFill>
                  <a:schemeClr val="accent3">
                    <a:lumMod val="50000"/>
                  </a:schemeClr>
                </a:solidFill>
                <a:latin typeface="Times New Roman" pitchFamily="18" charset="0"/>
                <a:cs typeface="Times New Roman" pitchFamily="18" charset="0"/>
              </a:rPr>
              <a:t> </a:t>
            </a:r>
            <a:r>
              <a:rPr lang="ru-RU" sz="1800" b="0" dirty="0" smtClean="0">
                <a:solidFill>
                  <a:schemeClr val="tx1"/>
                </a:solidFill>
                <a:latin typeface="Times New Roman" pitchFamily="18" charset="0"/>
                <a:cs typeface="Times New Roman" pitchFamily="18" charset="0"/>
              </a:rPr>
              <a:t> </a:t>
            </a:r>
            <a:endParaRPr lang="ru-RU" sz="1700" dirty="0">
              <a:solidFill>
                <a:schemeClr val="tx1"/>
              </a:solidFill>
              <a:latin typeface="Times New Roman" pitchFamily="18" charset="0"/>
              <a:cs typeface="Times New Roman" pitchFamily="18" charset="0"/>
            </a:endParaRPr>
          </a:p>
        </p:txBody>
      </p:sp>
      <p:pic>
        <p:nvPicPr>
          <p:cNvPr id="5" name="Рисунок 4"/>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sp>
        <p:nvSpPr>
          <p:cNvPr id="6" name="Прямоугольник 5"/>
          <p:cNvSpPr/>
          <p:nvPr/>
        </p:nvSpPr>
        <p:spPr>
          <a:xfrm>
            <a:off x="5238750" y="3911600"/>
            <a:ext cx="4343400" cy="523220"/>
          </a:xfrm>
          <a:prstGeom prst="rect">
            <a:avLst/>
          </a:prstGeom>
        </p:spPr>
        <p:txBody>
          <a:bodyPr wrap="square">
            <a:spAutoFit/>
          </a:bodyPr>
          <a:lstStyle/>
          <a:p>
            <a:pPr>
              <a:buFont typeface="Wingdings" pitchFamily="2" charset="2"/>
              <a:buChar char="ü"/>
            </a:pPr>
            <a:endParaRPr lang="ru-RU" sz="1400" dirty="0" smtClean="0">
              <a:latin typeface="Times New Roman" pitchFamily="18" charset="0"/>
              <a:cs typeface="Times New Roman" pitchFamily="18" charset="0"/>
            </a:endParaRPr>
          </a:p>
          <a:p>
            <a:pPr>
              <a:buFont typeface="Wingdings" pitchFamily="2" charset="2"/>
              <a:buChar char="ü"/>
            </a:pPr>
            <a:endParaRPr lang="ru-RU" sz="1400" dirty="0">
              <a:latin typeface="Times New Roman" pitchFamily="18" charset="0"/>
              <a:cs typeface="Times New Roman" pitchFamily="18" charset="0"/>
            </a:endParaRPr>
          </a:p>
        </p:txBody>
      </p:sp>
      <p:sp>
        <p:nvSpPr>
          <p:cNvPr id="53250" name="AutoShape 2" descr="Програма «ВідновиДІМ» діє: допомога у відбудові пошкоджених будинків | Фонд  енергоефективності"/>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3252" name="AutoShape 4" descr="Програма «ВідновиДІМ» діє: допомога у відбудові пошкоджених будинків | Фонд  енергоефективності"/>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2" name="Прямоугольник 11"/>
          <p:cNvSpPr/>
          <p:nvPr/>
        </p:nvSpPr>
        <p:spPr>
          <a:xfrm>
            <a:off x="3257550" y="3073400"/>
            <a:ext cx="4476750" cy="2384524"/>
          </a:xfrm>
          <a:prstGeom prst="rect">
            <a:avLst/>
          </a:prstGeom>
        </p:spPr>
        <p:txBody>
          <a:bodyPr wrap="square">
            <a:spAutoFit/>
          </a:bodyPr>
          <a:lstStyle/>
          <a:p>
            <a:r>
              <a:rPr lang="uk-UA" sz="1200" i="1" dirty="0" smtClean="0"/>
              <a:t>Вікна й двері в під’їздах замінені, система опалення збалансована, а мешканці — згуртовані навколо спільної справи. </a:t>
            </a:r>
          </a:p>
          <a:p>
            <a:r>
              <a:rPr lang="uk-UA" sz="1200" b="1" dirty="0" smtClean="0"/>
              <a:t>ОСББ "Довженка,39”</a:t>
            </a:r>
            <a:r>
              <a:rPr lang="uk-UA" sz="1200" dirty="0" smtClean="0"/>
              <a:t> у березні цього року  подалося на програму «</a:t>
            </a:r>
            <a:r>
              <a:rPr lang="uk-UA" sz="1200" dirty="0" err="1" smtClean="0"/>
              <a:t>Енергодім</a:t>
            </a:r>
            <a:r>
              <a:rPr lang="uk-UA" sz="1200" dirty="0" smtClean="0"/>
              <a:t>» від Фонду </a:t>
            </a:r>
            <a:r>
              <a:rPr lang="uk-UA" sz="1200" dirty="0" err="1" smtClean="0"/>
              <a:t>енергоефективності</a:t>
            </a:r>
            <a:r>
              <a:rPr lang="uk-UA" sz="1200" dirty="0" smtClean="0"/>
              <a:t> за пакетом «А» («легкий»). До нього входить заміна системи опалення, утеплення труб, встановлення ІТП, а також нові вікна і двері у МЗК.</a:t>
            </a:r>
            <a:br>
              <a:rPr lang="uk-UA" sz="1200" dirty="0" smtClean="0"/>
            </a:br>
            <a:r>
              <a:rPr lang="uk-UA" sz="1200" b="1" dirty="0" smtClean="0"/>
              <a:t>«Бульвар Польський, 12»</a:t>
            </a:r>
            <a:r>
              <a:rPr lang="uk-UA" sz="1200" dirty="0" smtClean="0"/>
              <a:t> - співвласники замінили вікна та двері у місцях загального користування, труби опалення на даху й у підвалі, утеплили комунікації, збалансували систему опалення. </a:t>
            </a:r>
            <a:r>
              <a:rPr lang="ru-RU" sz="1200" dirty="0" smtClean="0"/>
              <a:t/>
            </a:r>
            <a:br>
              <a:rPr lang="ru-RU" sz="1200" dirty="0" smtClean="0"/>
            </a:br>
            <a:endParaRPr lang="uk-UA" sz="1200" dirty="0"/>
          </a:p>
        </p:txBody>
      </p:sp>
      <p:sp>
        <p:nvSpPr>
          <p:cNvPr id="13" name="Прямоугольник 12"/>
          <p:cNvSpPr/>
          <p:nvPr/>
        </p:nvSpPr>
        <p:spPr>
          <a:xfrm>
            <a:off x="0" y="5381823"/>
            <a:ext cx="7677150" cy="276999"/>
          </a:xfrm>
          <a:prstGeom prst="rect">
            <a:avLst/>
          </a:prstGeom>
        </p:spPr>
        <p:txBody>
          <a:bodyPr wrap="square">
            <a:spAutoFit/>
          </a:bodyPr>
          <a:lstStyle/>
          <a:p>
            <a:r>
              <a:rPr lang="ru-RU" sz="1200" b="1" cap="all" dirty="0" smtClean="0">
                <a:solidFill>
                  <a:schemeClr val="bg1">
                    <a:lumMod val="95000"/>
                  </a:schemeClr>
                </a:solidFill>
              </a:rPr>
              <a:t>«…</a:t>
            </a:r>
            <a:r>
              <a:rPr lang="ru-RU" sz="1200" b="1" cap="all" dirty="0" err="1" smtClean="0">
                <a:solidFill>
                  <a:schemeClr val="bg1">
                    <a:lumMod val="95000"/>
                  </a:schemeClr>
                </a:solidFill>
              </a:rPr>
              <a:t>Це</a:t>
            </a:r>
            <a:r>
              <a:rPr lang="ru-RU" sz="1200" b="1" cap="all" dirty="0" smtClean="0">
                <a:solidFill>
                  <a:schemeClr val="bg1">
                    <a:lumMod val="95000"/>
                  </a:schemeClr>
                </a:solidFill>
              </a:rPr>
              <a:t> </a:t>
            </a:r>
            <a:r>
              <a:rPr lang="ru-RU" sz="1200" b="1" cap="all" dirty="0" err="1" smtClean="0">
                <a:solidFill>
                  <a:schemeClr val="bg1">
                    <a:lumMod val="95000"/>
                  </a:schemeClr>
                </a:solidFill>
              </a:rPr>
              <a:t>інвестиція</a:t>
            </a:r>
            <a:r>
              <a:rPr lang="ru-RU" sz="1200" b="1" cap="all" dirty="0" smtClean="0">
                <a:solidFill>
                  <a:schemeClr val="bg1">
                    <a:lumMod val="95000"/>
                  </a:schemeClr>
                </a:solidFill>
              </a:rPr>
              <a:t> у </a:t>
            </a:r>
            <a:r>
              <a:rPr lang="ru-RU" sz="1200" b="1" cap="all" dirty="0" err="1" smtClean="0">
                <a:solidFill>
                  <a:schemeClr val="bg1">
                    <a:lumMod val="95000"/>
                  </a:schemeClr>
                </a:solidFill>
              </a:rPr>
              <a:t>власне</a:t>
            </a:r>
            <a:r>
              <a:rPr lang="ru-RU" sz="1200" b="1" cap="all" dirty="0" smtClean="0">
                <a:solidFill>
                  <a:schemeClr val="bg1">
                    <a:lumMod val="95000"/>
                  </a:schemeClr>
                </a:solidFill>
              </a:rPr>
              <a:t> </a:t>
            </a:r>
            <a:r>
              <a:rPr lang="ru-RU" sz="1200" b="1" cap="all" dirty="0" err="1" smtClean="0">
                <a:solidFill>
                  <a:schemeClr val="bg1">
                    <a:lumMod val="95000"/>
                  </a:schemeClr>
                </a:solidFill>
              </a:rPr>
              <a:t>житло</a:t>
            </a:r>
            <a:r>
              <a:rPr lang="ru-RU" sz="1200" b="1" cap="all" dirty="0" smtClean="0">
                <a:solidFill>
                  <a:schemeClr val="bg1">
                    <a:lumMod val="95000"/>
                  </a:schemeClr>
                </a:solidFill>
              </a:rPr>
              <a:t>»: </a:t>
            </a:r>
            <a:r>
              <a:rPr lang="ru-RU" sz="1200" b="1" cap="all" dirty="0" err="1" smtClean="0">
                <a:solidFill>
                  <a:schemeClr val="bg1">
                    <a:lumMod val="95000"/>
                  </a:schemeClr>
                </a:solidFill>
              </a:rPr>
              <a:t>ще</a:t>
            </a:r>
            <a:r>
              <a:rPr lang="ru-RU" sz="1200" b="1" cap="all" dirty="0" smtClean="0">
                <a:solidFill>
                  <a:schemeClr val="bg1">
                    <a:lumMod val="95000"/>
                  </a:schemeClr>
                </a:solidFill>
              </a:rPr>
              <a:t> про два </a:t>
            </a:r>
            <a:r>
              <a:rPr lang="ru-RU" sz="1200" b="1" cap="all" dirty="0" err="1" smtClean="0">
                <a:solidFill>
                  <a:schemeClr val="bg1">
                    <a:lumMod val="95000"/>
                  </a:schemeClr>
                </a:solidFill>
              </a:rPr>
              <a:t>житомирські</a:t>
            </a:r>
            <a:r>
              <a:rPr lang="ru-RU" sz="1200" b="1" cap="all" dirty="0" smtClean="0">
                <a:solidFill>
                  <a:schemeClr val="bg1">
                    <a:lumMod val="95000"/>
                  </a:schemeClr>
                </a:solidFill>
              </a:rPr>
              <a:t> ОСББ, </a:t>
            </a:r>
            <a:r>
              <a:rPr lang="ru-RU" sz="1200" b="1" cap="all" dirty="0" err="1" smtClean="0">
                <a:solidFill>
                  <a:schemeClr val="bg1">
                    <a:lumMod val="95000"/>
                  </a:schemeClr>
                </a:solidFill>
              </a:rPr>
              <a:t>що</a:t>
            </a:r>
            <a:r>
              <a:rPr lang="ru-RU" sz="1200" b="1" cap="all" dirty="0" smtClean="0">
                <a:solidFill>
                  <a:schemeClr val="bg1">
                    <a:lumMod val="95000"/>
                  </a:schemeClr>
                </a:solidFill>
              </a:rPr>
              <a:t> </a:t>
            </a:r>
            <a:r>
              <a:rPr lang="ru-RU" sz="1200" b="1" cap="all" dirty="0" err="1" smtClean="0">
                <a:solidFill>
                  <a:schemeClr val="bg1">
                    <a:lumMod val="95000"/>
                  </a:schemeClr>
                </a:solidFill>
              </a:rPr>
              <a:t>змінюють</a:t>
            </a:r>
            <a:r>
              <a:rPr lang="ru-RU" sz="1200" b="1" cap="all" dirty="0" smtClean="0">
                <a:solidFill>
                  <a:schemeClr val="bg1">
                    <a:lumMod val="95000"/>
                  </a:schemeClr>
                </a:solidFill>
              </a:rPr>
              <a:t> </a:t>
            </a:r>
            <a:r>
              <a:rPr lang="ru-RU" sz="1200" b="1" cap="all" dirty="0" err="1" smtClean="0">
                <a:solidFill>
                  <a:schemeClr val="bg1">
                    <a:lumMod val="95000"/>
                  </a:schemeClr>
                </a:solidFill>
              </a:rPr>
              <a:t>свої</a:t>
            </a:r>
            <a:r>
              <a:rPr lang="ru-RU" sz="1200" b="1" cap="all" dirty="0" smtClean="0">
                <a:solidFill>
                  <a:schemeClr val="bg1">
                    <a:lumMod val="95000"/>
                  </a:schemeClr>
                </a:solidFill>
              </a:rPr>
              <a:t> </a:t>
            </a:r>
            <a:r>
              <a:rPr lang="ru-RU" sz="1200" b="1" cap="all" dirty="0" err="1" smtClean="0">
                <a:solidFill>
                  <a:schemeClr val="bg1">
                    <a:lumMod val="95000"/>
                  </a:schemeClr>
                </a:solidFill>
              </a:rPr>
              <a:t>будинки</a:t>
            </a:r>
            <a:endParaRPr lang="ru-RU" sz="1200" b="1" cap="all" dirty="0">
              <a:solidFill>
                <a:schemeClr val="bg1">
                  <a:lumMod val="95000"/>
                </a:schemeClr>
              </a:solidFill>
            </a:endParaRPr>
          </a:p>
        </p:txBody>
      </p:sp>
      <p:pic>
        <p:nvPicPr>
          <p:cNvPr id="28674" name="Picture 2" descr="https://strapi.zt-rada.gov.ua/uploads/WAR_6262_e53b42dee4.jpg"/>
          <p:cNvPicPr>
            <a:picLocks noChangeAspect="1" noChangeArrowheads="1"/>
          </p:cNvPicPr>
          <p:nvPr/>
        </p:nvPicPr>
        <p:blipFill>
          <a:blip r:embed="rId3" cstate="print"/>
          <a:srcRect/>
          <a:stretch>
            <a:fillRect/>
          </a:stretch>
        </p:blipFill>
        <p:spPr bwMode="auto">
          <a:xfrm>
            <a:off x="133350" y="711200"/>
            <a:ext cx="3429000" cy="2286000"/>
          </a:xfrm>
          <a:prstGeom prst="rect">
            <a:avLst/>
          </a:prstGeom>
          <a:noFill/>
        </p:spPr>
      </p:pic>
      <p:pic>
        <p:nvPicPr>
          <p:cNvPr id="28676" name="Picture 4" descr="https://strapi.zt-rada.gov.ua/uploads/WAR_6239_0d1fb51572.jpg"/>
          <p:cNvPicPr>
            <a:picLocks noChangeAspect="1" noChangeArrowheads="1"/>
          </p:cNvPicPr>
          <p:nvPr/>
        </p:nvPicPr>
        <p:blipFill>
          <a:blip r:embed="rId4" cstate="print"/>
          <a:srcRect/>
          <a:stretch>
            <a:fillRect/>
          </a:stretch>
        </p:blipFill>
        <p:spPr bwMode="auto">
          <a:xfrm>
            <a:off x="3714750" y="711200"/>
            <a:ext cx="3141210" cy="2268986"/>
          </a:xfrm>
          <a:prstGeom prst="rect">
            <a:avLst/>
          </a:prstGeom>
          <a:noFill/>
        </p:spPr>
      </p:pic>
      <p:pic>
        <p:nvPicPr>
          <p:cNvPr id="14" name="Рисунок 13"/>
          <p:cNvPicPr/>
          <p:nvPr/>
        </p:nvPicPr>
        <p:blipFill>
          <a:blip r:embed="rId5" cstate="print"/>
          <a:srcRect/>
          <a:stretch>
            <a:fillRect/>
          </a:stretch>
        </p:blipFill>
        <p:spPr bwMode="auto">
          <a:xfrm>
            <a:off x="133350" y="3073400"/>
            <a:ext cx="3133725" cy="22860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5434" y="177801"/>
            <a:ext cx="7129780" cy="609600"/>
          </a:xfrm>
        </p:spPr>
        <p:txBody>
          <a:bodyPr/>
          <a:lstStyle/>
          <a:p>
            <a:pPr algn="ctr"/>
            <a:r>
              <a:rPr lang="uk-UA" sz="1800" dirty="0" smtClean="0">
                <a:solidFill>
                  <a:schemeClr val="tx1"/>
                </a:solidFill>
                <a:latin typeface="Times New Roman" pitchFamily="18" charset="0"/>
                <a:cs typeface="Times New Roman" pitchFamily="18" charset="0"/>
              </a:rPr>
              <a:t>Популяризація успішного досвіду в реалізації </a:t>
            </a:r>
            <a:r>
              <a:rPr lang="uk-UA" sz="1800" dirty="0" err="1" smtClean="0">
                <a:solidFill>
                  <a:schemeClr val="tx1"/>
                </a:solidFill>
                <a:latin typeface="Times New Roman" pitchFamily="18" charset="0"/>
                <a:cs typeface="Times New Roman" pitchFamily="18" charset="0"/>
              </a:rPr>
              <a:t>енергоефективних</a:t>
            </a:r>
            <a:r>
              <a:rPr lang="uk-UA" sz="1800" dirty="0" smtClean="0">
                <a:solidFill>
                  <a:schemeClr val="tx1"/>
                </a:solidFill>
                <a:latin typeface="Times New Roman" pitchFamily="18" charset="0"/>
                <a:cs typeface="Times New Roman" pitchFamily="18" charset="0"/>
              </a:rPr>
              <a:t> проектів в багатоквартирних будинках ОСББ</a:t>
            </a:r>
            <a:r>
              <a:rPr lang="ru-RU" sz="1800" dirty="0" smtClean="0"/>
              <a:t/>
            </a:r>
            <a:br>
              <a:rPr lang="ru-RU" sz="1800" dirty="0" smtClean="0"/>
            </a:br>
            <a:r>
              <a:rPr lang="uk-UA" sz="1800" b="0" dirty="0" smtClean="0"/>
              <a:t> </a:t>
            </a:r>
            <a:r>
              <a:rPr lang="ru-RU" sz="1800" dirty="0" smtClean="0"/>
              <a:t/>
            </a:r>
            <a:br>
              <a:rPr lang="ru-RU" sz="1800" dirty="0" smtClean="0"/>
            </a:b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r>
            <a:br>
              <a:rPr lang="uk-UA" sz="1900" b="0" dirty="0" smtClean="0">
                <a:solidFill>
                  <a:schemeClr val="tx1"/>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t>
            </a:r>
            <a:br>
              <a:rPr lang="uk-UA" sz="1900" b="0" dirty="0" smtClean="0">
                <a:solidFill>
                  <a:schemeClr val="tx1"/>
                </a:solidFill>
                <a:latin typeface="Times New Roman" pitchFamily="18" charset="0"/>
                <a:cs typeface="Times New Roman" pitchFamily="18" charset="0"/>
              </a:rPr>
            </a:br>
            <a:r>
              <a:rPr lang="ru-RU" b="0" dirty="0" smtClean="0"/>
              <a:t/>
            </a:r>
            <a:br>
              <a:rPr lang="ru-RU" b="0" dirty="0" smtClean="0"/>
            </a:br>
            <a:r>
              <a:rPr lang="ru-RU" sz="1800" dirty="0" smtClean="0">
                <a:solidFill>
                  <a:schemeClr val="accent3">
                    <a:lumMod val="50000"/>
                  </a:schemeClr>
                </a:solidFill>
                <a:latin typeface="Times New Roman" pitchFamily="18" charset="0"/>
                <a:cs typeface="Times New Roman" pitchFamily="18" charset="0"/>
              </a:rPr>
              <a:t> </a:t>
            </a:r>
            <a:r>
              <a:rPr lang="ru-RU" sz="1800" b="0" dirty="0" smtClean="0">
                <a:solidFill>
                  <a:schemeClr val="tx1"/>
                </a:solidFill>
                <a:latin typeface="Times New Roman" pitchFamily="18" charset="0"/>
                <a:cs typeface="Times New Roman" pitchFamily="18" charset="0"/>
              </a:rPr>
              <a:t> </a:t>
            </a:r>
            <a:endParaRPr lang="ru-RU" sz="1700" dirty="0">
              <a:solidFill>
                <a:schemeClr val="tx1"/>
              </a:solidFill>
              <a:latin typeface="Times New Roman" pitchFamily="18" charset="0"/>
              <a:cs typeface="Times New Roman" pitchFamily="18" charset="0"/>
            </a:endParaRPr>
          </a:p>
        </p:txBody>
      </p:sp>
      <p:pic>
        <p:nvPicPr>
          <p:cNvPr id="5" name="Рисунок 4"/>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sp>
        <p:nvSpPr>
          <p:cNvPr id="6" name="Прямоугольник 5"/>
          <p:cNvSpPr/>
          <p:nvPr/>
        </p:nvSpPr>
        <p:spPr>
          <a:xfrm>
            <a:off x="5238750" y="3911600"/>
            <a:ext cx="4343400" cy="523220"/>
          </a:xfrm>
          <a:prstGeom prst="rect">
            <a:avLst/>
          </a:prstGeom>
        </p:spPr>
        <p:txBody>
          <a:bodyPr wrap="square">
            <a:spAutoFit/>
          </a:bodyPr>
          <a:lstStyle/>
          <a:p>
            <a:pPr>
              <a:buFont typeface="Wingdings" pitchFamily="2" charset="2"/>
              <a:buChar char="ü"/>
            </a:pPr>
            <a:endParaRPr lang="ru-RU" sz="1400" dirty="0" smtClean="0">
              <a:latin typeface="Times New Roman" pitchFamily="18" charset="0"/>
              <a:cs typeface="Times New Roman" pitchFamily="18" charset="0"/>
            </a:endParaRPr>
          </a:p>
          <a:p>
            <a:pPr>
              <a:buFont typeface="Wingdings" pitchFamily="2" charset="2"/>
              <a:buChar char="ü"/>
            </a:pPr>
            <a:endParaRPr lang="ru-RU" sz="1400" dirty="0">
              <a:latin typeface="Times New Roman" pitchFamily="18" charset="0"/>
              <a:cs typeface="Times New Roman" pitchFamily="18" charset="0"/>
            </a:endParaRPr>
          </a:p>
        </p:txBody>
      </p:sp>
      <p:sp>
        <p:nvSpPr>
          <p:cNvPr id="53250" name="AutoShape 2" descr="Програма «ВідновиДІМ» діє: допомога у відбудові пошкоджених будинків | Фонд  енергоефективності"/>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3252" name="AutoShape 4" descr="Програма «ВідновиДІМ» діє: допомога у відбудові пошкоджених будинків | Фонд  енергоефективності"/>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2" name="Прямоугольник 11"/>
          <p:cNvSpPr/>
          <p:nvPr/>
        </p:nvSpPr>
        <p:spPr>
          <a:xfrm>
            <a:off x="3257550" y="3378200"/>
            <a:ext cx="4476750" cy="1754326"/>
          </a:xfrm>
          <a:prstGeom prst="rect">
            <a:avLst/>
          </a:prstGeom>
        </p:spPr>
        <p:txBody>
          <a:bodyPr wrap="square">
            <a:spAutoFit/>
          </a:bodyPr>
          <a:lstStyle/>
          <a:p>
            <a:r>
              <a:rPr lang="uk-UA" sz="1200" dirty="0" smtClean="0"/>
              <a:t>Три будинки, 283 квартири, одна тепломережа, спільне подвір’я й одне ОСББ. Ці цегляні </a:t>
            </a:r>
            <a:r>
              <a:rPr lang="uk-UA" sz="1200" dirty="0" err="1" smtClean="0"/>
              <a:t>дев'ятиповерхівки</a:t>
            </a:r>
            <a:r>
              <a:rPr lang="uk-UA" sz="1200" dirty="0" smtClean="0"/>
              <a:t> збудовані в кінці 80-х. І вже 9 років тут все поступово змінюється під уважним керівництвом Людмили </a:t>
            </a:r>
            <a:r>
              <a:rPr lang="uk-UA" sz="1200" dirty="0" err="1" smtClean="0"/>
              <a:t>Празднікової</a:t>
            </a:r>
            <a:r>
              <a:rPr lang="uk-UA" sz="1200" dirty="0" smtClean="0"/>
              <a:t>, голови правління </a:t>
            </a:r>
            <a:r>
              <a:rPr lang="uk-UA" sz="1200" b="1" dirty="0" smtClean="0"/>
              <a:t>ОСББ "Героїв десантників"</a:t>
            </a:r>
            <a:r>
              <a:rPr lang="uk-UA" sz="1200" dirty="0" smtClean="0"/>
              <a:t>. </a:t>
            </a:r>
          </a:p>
          <a:p>
            <a:r>
              <a:rPr lang="ru-RU" sz="1200" dirty="0" smtClean="0"/>
              <a:t>… </a:t>
            </a:r>
            <a:r>
              <a:rPr lang="uk-UA" sz="1200" dirty="0" smtClean="0"/>
              <a:t>У спільному для трьох будинків дворі майорять синьо-жовті прапори. Під цими стягами мешканці і тримаються разом. Це символ двору, де три будинки стали однією спільнотою — згуртованою, відповідальною, з вірою в майбутнє...</a:t>
            </a:r>
            <a:endParaRPr lang="uk-UA" sz="1200" dirty="0"/>
          </a:p>
        </p:txBody>
      </p:sp>
      <p:sp>
        <p:nvSpPr>
          <p:cNvPr id="13" name="Прямоугольник 12"/>
          <p:cNvSpPr/>
          <p:nvPr/>
        </p:nvSpPr>
        <p:spPr>
          <a:xfrm>
            <a:off x="0" y="5381823"/>
            <a:ext cx="7677150" cy="276999"/>
          </a:xfrm>
          <a:prstGeom prst="rect">
            <a:avLst/>
          </a:prstGeom>
        </p:spPr>
        <p:txBody>
          <a:bodyPr wrap="square">
            <a:spAutoFit/>
          </a:bodyPr>
          <a:lstStyle/>
          <a:p>
            <a:r>
              <a:rPr lang="uk-UA" sz="1200" b="1" cap="all" dirty="0" smtClean="0">
                <a:solidFill>
                  <a:schemeClr val="bg1">
                    <a:lumMod val="95000"/>
                  </a:schemeClr>
                </a:solidFill>
              </a:rPr>
              <a:t>Три будинки — один спільний дім: ще одна історія про зміни, тепло й спільну відповідальність</a:t>
            </a:r>
            <a:endParaRPr lang="uk-UA" sz="1200" b="1" cap="all" dirty="0">
              <a:solidFill>
                <a:schemeClr val="bg1">
                  <a:lumMod val="95000"/>
                </a:schemeClr>
              </a:solidFill>
            </a:endParaRPr>
          </a:p>
        </p:txBody>
      </p:sp>
      <p:pic>
        <p:nvPicPr>
          <p:cNvPr id="29698" name="Picture 2"/>
          <p:cNvPicPr>
            <a:picLocks noChangeAspect="1" noChangeArrowheads="1"/>
          </p:cNvPicPr>
          <p:nvPr/>
        </p:nvPicPr>
        <p:blipFill>
          <a:blip r:embed="rId3" cstate="print"/>
          <a:srcRect/>
          <a:stretch>
            <a:fillRect/>
          </a:stretch>
        </p:blipFill>
        <p:spPr bwMode="auto">
          <a:xfrm>
            <a:off x="133349" y="787400"/>
            <a:ext cx="3658345" cy="2438400"/>
          </a:xfrm>
          <a:prstGeom prst="rect">
            <a:avLst/>
          </a:prstGeom>
          <a:noFill/>
          <a:ln w="9525">
            <a:noFill/>
            <a:miter lim="800000"/>
            <a:headEnd/>
            <a:tailEnd/>
          </a:ln>
        </p:spPr>
      </p:pic>
      <p:pic>
        <p:nvPicPr>
          <p:cNvPr id="29699" name="Picture 3"/>
          <p:cNvPicPr>
            <a:picLocks noChangeAspect="1" noChangeArrowheads="1"/>
          </p:cNvPicPr>
          <p:nvPr/>
        </p:nvPicPr>
        <p:blipFill>
          <a:blip r:embed="rId4" cstate="print"/>
          <a:srcRect/>
          <a:stretch>
            <a:fillRect/>
          </a:stretch>
        </p:blipFill>
        <p:spPr bwMode="auto">
          <a:xfrm>
            <a:off x="3790950" y="787400"/>
            <a:ext cx="3638550" cy="2440108"/>
          </a:xfrm>
          <a:prstGeom prst="rect">
            <a:avLst/>
          </a:prstGeom>
          <a:noFill/>
          <a:ln w="9525">
            <a:noFill/>
            <a:miter lim="800000"/>
            <a:headEnd/>
            <a:tailEnd/>
          </a:ln>
        </p:spPr>
      </p:pic>
      <p:pic>
        <p:nvPicPr>
          <p:cNvPr id="29701" name="Picture 5" descr="На зображенні може бути: пожежна драбина та текст"/>
          <p:cNvPicPr>
            <a:picLocks noChangeAspect="1" noChangeArrowheads="1"/>
          </p:cNvPicPr>
          <p:nvPr/>
        </p:nvPicPr>
        <p:blipFill>
          <a:blip r:embed="rId5" cstate="print"/>
          <a:srcRect/>
          <a:stretch>
            <a:fillRect/>
          </a:stretch>
        </p:blipFill>
        <p:spPr bwMode="auto">
          <a:xfrm>
            <a:off x="133350" y="3225800"/>
            <a:ext cx="3201181" cy="220980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350" y="101601"/>
            <a:ext cx="7301864" cy="685799"/>
          </a:xfrm>
        </p:spPr>
        <p:txBody>
          <a:bodyPr/>
          <a:lstStyle/>
          <a:p>
            <a:pPr algn="ctr"/>
            <a:r>
              <a:rPr lang="uk-UA" sz="1600" dirty="0" smtClean="0">
                <a:solidFill>
                  <a:schemeClr val="tx1"/>
                </a:solidFill>
                <a:latin typeface="Times New Roman" pitchFamily="18" charset="0"/>
                <a:cs typeface="Times New Roman" pitchFamily="18" charset="0"/>
              </a:rPr>
              <a:t>Щорічно ОСББ долучаються до весняного та осіннього прибирання громади</a:t>
            </a: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r>
            <a:br>
              <a:rPr lang="uk-UA" sz="1900" b="0" dirty="0" smtClean="0">
                <a:solidFill>
                  <a:schemeClr val="tx1"/>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t>
            </a:r>
            <a:br>
              <a:rPr lang="uk-UA" sz="1900" b="0" dirty="0" smtClean="0">
                <a:solidFill>
                  <a:schemeClr val="tx1"/>
                </a:solidFill>
                <a:latin typeface="Times New Roman" pitchFamily="18" charset="0"/>
                <a:cs typeface="Times New Roman" pitchFamily="18" charset="0"/>
              </a:rPr>
            </a:br>
            <a:r>
              <a:rPr lang="ru-RU" b="0" dirty="0" smtClean="0"/>
              <a:t/>
            </a:r>
            <a:br>
              <a:rPr lang="ru-RU" b="0" dirty="0" smtClean="0"/>
            </a:br>
            <a:r>
              <a:rPr lang="ru-RU" sz="1800" dirty="0" smtClean="0">
                <a:solidFill>
                  <a:schemeClr val="accent3">
                    <a:lumMod val="50000"/>
                  </a:schemeClr>
                </a:solidFill>
                <a:latin typeface="Times New Roman" pitchFamily="18" charset="0"/>
                <a:cs typeface="Times New Roman" pitchFamily="18" charset="0"/>
              </a:rPr>
              <a:t> </a:t>
            </a:r>
            <a:r>
              <a:rPr lang="ru-RU" sz="1800" b="0" dirty="0" smtClean="0">
                <a:solidFill>
                  <a:schemeClr val="tx1"/>
                </a:solidFill>
                <a:latin typeface="Times New Roman" pitchFamily="18" charset="0"/>
                <a:cs typeface="Times New Roman" pitchFamily="18" charset="0"/>
              </a:rPr>
              <a:t> </a:t>
            </a:r>
            <a:endParaRPr lang="ru-RU" sz="1700" dirty="0">
              <a:solidFill>
                <a:schemeClr val="tx1"/>
              </a:solidFill>
              <a:latin typeface="Times New Roman" pitchFamily="18" charset="0"/>
              <a:cs typeface="Times New Roman" pitchFamily="18" charset="0"/>
            </a:endParaRPr>
          </a:p>
        </p:txBody>
      </p:sp>
      <p:pic>
        <p:nvPicPr>
          <p:cNvPr id="5" name="Рисунок 4"/>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sp>
        <p:nvSpPr>
          <p:cNvPr id="6" name="Прямоугольник 5"/>
          <p:cNvSpPr/>
          <p:nvPr/>
        </p:nvSpPr>
        <p:spPr>
          <a:xfrm>
            <a:off x="133350" y="4368800"/>
            <a:ext cx="7315200" cy="523220"/>
          </a:xfrm>
          <a:prstGeom prst="rect">
            <a:avLst/>
          </a:prstGeom>
        </p:spPr>
        <p:txBody>
          <a:bodyPr wrap="square">
            <a:spAutoFit/>
          </a:bodyPr>
          <a:lstStyle/>
          <a:p>
            <a:pPr>
              <a:buFont typeface="Wingdings" pitchFamily="2" charset="2"/>
              <a:buChar char="ü"/>
            </a:pPr>
            <a:endParaRPr lang="ru-RU" sz="1400" dirty="0" smtClean="0">
              <a:latin typeface="Times New Roman" pitchFamily="18" charset="0"/>
              <a:cs typeface="Times New Roman" pitchFamily="18" charset="0"/>
            </a:endParaRPr>
          </a:p>
          <a:p>
            <a:pPr>
              <a:buFont typeface="Wingdings" pitchFamily="2" charset="2"/>
              <a:buChar char="ü"/>
            </a:pPr>
            <a:endParaRPr lang="ru-RU" sz="1400" dirty="0">
              <a:latin typeface="Times New Roman" pitchFamily="18" charset="0"/>
              <a:cs typeface="Times New Roman" pitchFamily="18" charset="0"/>
            </a:endParaRPr>
          </a:p>
        </p:txBody>
      </p:sp>
      <p:sp>
        <p:nvSpPr>
          <p:cNvPr id="53250" name="AutoShape 2" descr="Програма «ВідновиДІМ» діє: допомога у відбудові пошкоджених будинків | Фонд  енергоефективності"/>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3252" name="AutoShape 4" descr="Програма «ВідновиДІМ» діє: допомога у відбудові пошкоджених будинків | Фонд  енергоефективності"/>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3793" name="Rectangle 1"/>
          <p:cNvSpPr>
            <a:spLocks noChangeArrowheads="1"/>
          </p:cNvSpPr>
          <p:nvPr/>
        </p:nvSpPr>
        <p:spPr bwMode="auto">
          <a:xfrm>
            <a:off x="0" y="5335657"/>
            <a:ext cx="7734300" cy="3539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uk-UA" sz="1700" b="1" dirty="0" smtClean="0">
                <a:solidFill>
                  <a:schemeClr val="bg1"/>
                </a:solidFill>
              </a:rPr>
              <a:t>"Порядок починається з кожного з нас, а процвітання – з нашої спільної дії"</a:t>
            </a:r>
            <a:endParaRPr lang="uk-UA" sz="1700" b="1" dirty="0">
              <a:solidFill>
                <a:schemeClr val="bg1"/>
              </a:solidFill>
            </a:endParaRPr>
          </a:p>
        </p:txBody>
      </p:sp>
      <p:pic>
        <p:nvPicPr>
          <p:cNvPr id="5122" name="Picture 2" descr="До весняної толоки доєдналися і ОСББ"/>
          <p:cNvPicPr>
            <a:picLocks noChangeAspect="1" noChangeArrowheads="1"/>
          </p:cNvPicPr>
          <p:nvPr/>
        </p:nvPicPr>
        <p:blipFill>
          <a:blip r:embed="rId3" cstate="print"/>
          <a:srcRect/>
          <a:stretch>
            <a:fillRect/>
          </a:stretch>
        </p:blipFill>
        <p:spPr bwMode="auto">
          <a:xfrm>
            <a:off x="57151" y="558801"/>
            <a:ext cx="3733799" cy="2802536"/>
          </a:xfrm>
          <a:prstGeom prst="rect">
            <a:avLst/>
          </a:prstGeom>
          <a:noFill/>
        </p:spPr>
      </p:pic>
      <p:pic>
        <p:nvPicPr>
          <p:cNvPr id="5124" name="Picture 4" descr="https://zt-rada.gov.ua/files/upload/sitephotos/img1713190049_1.jpg"/>
          <p:cNvPicPr>
            <a:picLocks noChangeAspect="1" noChangeArrowheads="1"/>
          </p:cNvPicPr>
          <p:nvPr/>
        </p:nvPicPr>
        <p:blipFill>
          <a:blip r:embed="rId4" cstate="print"/>
          <a:srcRect/>
          <a:stretch>
            <a:fillRect/>
          </a:stretch>
        </p:blipFill>
        <p:spPr bwMode="auto">
          <a:xfrm>
            <a:off x="3943350" y="558800"/>
            <a:ext cx="3657600" cy="2745342"/>
          </a:xfrm>
          <a:prstGeom prst="rect">
            <a:avLst/>
          </a:prstGeom>
          <a:noFill/>
        </p:spPr>
      </p:pic>
      <p:pic>
        <p:nvPicPr>
          <p:cNvPr id="5126" name="Picture 6" descr="https://zt-rada.gov.ua/files/upload/sitephotos/img1713190049_2.jpg"/>
          <p:cNvPicPr>
            <a:picLocks noChangeAspect="1" noChangeArrowheads="1"/>
          </p:cNvPicPr>
          <p:nvPr/>
        </p:nvPicPr>
        <p:blipFill>
          <a:blip r:embed="rId5" cstate="print"/>
          <a:srcRect/>
          <a:stretch>
            <a:fillRect/>
          </a:stretch>
        </p:blipFill>
        <p:spPr bwMode="auto">
          <a:xfrm>
            <a:off x="0" y="3225800"/>
            <a:ext cx="2890097" cy="2169266"/>
          </a:xfrm>
          <a:prstGeom prst="rect">
            <a:avLst/>
          </a:prstGeom>
          <a:noFill/>
        </p:spPr>
      </p:pic>
      <p:pic>
        <p:nvPicPr>
          <p:cNvPr id="5128" name="Picture 8" descr="https://zt-rada.gov.ua/files/upload/sitephotos/img1713190067_0.jpg"/>
          <p:cNvPicPr>
            <a:picLocks noChangeAspect="1" noChangeArrowheads="1"/>
          </p:cNvPicPr>
          <p:nvPr/>
        </p:nvPicPr>
        <p:blipFill>
          <a:blip r:embed="rId6" cstate="print"/>
          <a:srcRect/>
          <a:stretch>
            <a:fillRect/>
          </a:stretch>
        </p:blipFill>
        <p:spPr bwMode="auto">
          <a:xfrm>
            <a:off x="2876550" y="3302000"/>
            <a:ext cx="1172876" cy="2082799"/>
          </a:xfrm>
          <a:prstGeom prst="rect">
            <a:avLst/>
          </a:prstGeom>
          <a:noFill/>
        </p:spPr>
      </p:pic>
      <p:pic>
        <p:nvPicPr>
          <p:cNvPr id="5130" name="Picture 10" descr="https://zt-rada.gov.ua/files/upload/sitephotos/img1713190059.jpg"/>
          <p:cNvPicPr>
            <a:picLocks noChangeAspect="1" noChangeArrowheads="1"/>
          </p:cNvPicPr>
          <p:nvPr/>
        </p:nvPicPr>
        <p:blipFill>
          <a:blip r:embed="rId7" cstate="print"/>
          <a:srcRect/>
          <a:stretch>
            <a:fillRect/>
          </a:stretch>
        </p:blipFill>
        <p:spPr bwMode="auto">
          <a:xfrm>
            <a:off x="4019550" y="3301999"/>
            <a:ext cx="950007" cy="2108201"/>
          </a:xfrm>
          <a:prstGeom prst="rect">
            <a:avLst/>
          </a:prstGeom>
          <a:noFill/>
        </p:spPr>
      </p:pic>
      <p:pic>
        <p:nvPicPr>
          <p:cNvPr id="5132" name="Picture 12" descr="https://zt-rada.gov.ua/files/upload/sitephotos/img1713190049_0.jpg"/>
          <p:cNvPicPr>
            <a:picLocks noChangeAspect="1" noChangeArrowheads="1"/>
          </p:cNvPicPr>
          <p:nvPr/>
        </p:nvPicPr>
        <p:blipFill>
          <a:blip r:embed="rId8" cstate="print"/>
          <a:srcRect/>
          <a:stretch>
            <a:fillRect/>
          </a:stretch>
        </p:blipFill>
        <p:spPr bwMode="auto">
          <a:xfrm>
            <a:off x="4891719" y="3302000"/>
            <a:ext cx="2842581" cy="213360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45281A2-9622-B7E3-06C9-7913EBAC2E64}"/>
              </a:ext>
            </a:extLst>
          </p:cNvPr>
          <p:cNvSpPr>
            <a:spLocks noGrp="1"/>
          </p:cNvSpPr>
          <p:nvPr>
            <p:ph type="title"/>
          </p:nvPr>
        </p:nvSpPr>
        <p:spPr>
          <a:xfrm>
            <a:off x="580548" y="1763776"/>
            <a:ext cx="6579552" cy="307777"/>
          </a:xfrm>
        </p:spPr>
        <p:txBody>
          <a:bodyPr/>
          <a:lstStyle/>
          <a:p>
            <a:endParaRPr lang="x-none"/>
          </a:p>
        </p:txBody>
      </p:sp>
      <p:pic>
        <p:nvPicPr>
          <p:cNvPr id="5" name="Объект 4">
            <a:extLst>
              <a:ext uri="{FF2B5EF4-FFF2-40B4-BE49-F238E27FC236}">
                <a16:creationId xmlns:a16="http://schemas.microsoft.com/office/drawing/2014/main" xmlns="" id="{D78998C5-6103-D9EC-3018-B6B1A7D414A9}"/>
              </a:ext>
            </a:extLst>
          </p:cNvPr>
          <p:cNvPicPr>
            <a:picLocks noGrp="1" noChangeAspect="1"/>
          </p:cNvPicPr>
          <p:nvPr>
            <p:ph idx="4294967295"/>
          </p:nvPr>
        </p:nvPicPr>
        <p:blipFill>
          <a:blip r:embed="rId2" cstate="print"/>
          <a:stretch>
            <a:fillRect/>
          </a:stretch>
        </p:blipFill>
        <p:spPr>
          <a:xfrm>
            <a:off x="0" y="-1"/>
            <a:ext cx="7734176" cy="5689601"/>
          </a:xfrm>
          <a:prstGeom prst="rect">
            <a:avLst/>
          </a:prstGeom>
        </p:spPr>
      </p:pic>
      <p:sp>
        <p:nvSpPr>
          <p:cNvPr id="6" name="Прямокутник 8">
            <a:extLst>
              <a:ext uri="{FF2B5EF4-FFF2-40B4-BE49-F238E27FC236}">
                <a16:creationId xmlns:a16="http://schemas.microsoft.com/office/drawing/2014/main" xmlns="" id="{AFC6B36E-8EA3-950D-4F10-6086DFF61254}"/>
              </a:ext>
            </a:extLst>
          </p:cNvPr>
          <p:cNvSpPr/>
          <p:nvPr/>
        </p:nvSpPr>
        <p:spPr>
          <a:xfrm>
            <a:off x="1" y="-316755"/>
            <a:ext cx="7734299" cy="5689600"/>
          </a:xfrm>
          <a:prstGeom prst="rect">
            <a:avLst/>
          </a:prstGeom>
          <a:gradFill>
            <a:gsLst>
              <a:gs pos="1000">
                <a:schemeClr val="tx1">
                  <a:alpha val="0"/>
                  <a:lumMod val="0"/>
                  <a:lumOff val="100000"/>
                </a:schemeClr>
              </a:gs>
              <a:gs pos="100000">
                <a:srgbClr val="015BBB">
                  <a:alpha val="58178"/>
                  <a:lumMod val="87715"/>
                  <a:lumOff val="12285"/>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4429" tIns="32214" rIns="64429" bIns="32214" rtlCol="0" anchor="ctr"/>
          <a:lstStyle/>
          <a:p>
            <a:endParaRPr lang="ru-RU" sz="1100" cap="all" dirty="0"/>
          </a:p>
        </p:txBody>
      </p:sp>
      <p:sp>
        <p:nvSpPr>
          <p:cNvPr id="7" name="TextBox 6">
            <a:extLst>
              <a:ext uri="{FF2B5EF4-FFF2-40B4-BE49-F238E27FC236}">
                <a16:creationId xmlns:a16="http://schemas.microsoft.com/office/drawing/2014/main" xmlns="" id="{5A79D38D-6087-0571-4468-A980009FE64A}"/>
              </a:ext>
            </a:extLst>
          </p:cNvPr>
          <p:cNvSpPr txBox="1"/>
          <p:nvPr/>
        </p:nvSpPr>
        <p:spPr>
          <a:xfrm>
            <a:off x="162744" y="108307"/>
            <a:ext cx="7438206" cy="742166"/>
          </a:xfrm>
          <a:prstGeom prst="rect">
            <a:avLst/>
          </a:prstGeom>
          <a:solidFill>
            <a:schemeClr val="accent1">
              <a:lumMod val="40000"/>
              <a:lumOff val="60000"/>
            </a:schemeClr>
          </a:solidFill>
        </p:spPr>
        <p:txBody>
          <a:bodyPr wrap="square" lIns="64429" tIns="32214" rIns="64429" bIns="32214" rtlCol="0">
            <a:spAutoFit/>
          </a:bodyPr>
          <a:lstStyle/>
          <a:p>
            <a:pPr algn="ctr"/>
            <a:r>
              <a:rPr lang="uk-UA" sz="2200" b="1" i="1" dirty="0" smtClean="0"/>
              <a:t>ОСББ ЖИТОМИРА ДОЛУЧИЛИСЯ ДО ОСІННЬОГО САНІТАРНОГО ПРИБИРАННЯ</a:t>
            </a:r>
            <a:endParaRPr lang="x-none" sz="2200" b="1" i="1" dirty="0"/>
          </a:p>
        </p:txBody>
      </p:sp>
      <p:pic>
        <p:nvPicPr>
          <p:cNvPr id="3" name="Рисунок 2">
            <a:extLst>
              <a:ext uri="{FF2B5EF4-FFF2-40B4-BE49-F238E27FC236}">
                <a16:creationId xmlns:a16="http://schemas.microsoft.com/office/drawing/2014/main" xmlns="" id="{2847CEE5-D5C7-61BD-DC39-61BBB1047C0B}"/>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l="14572" t="37183" b="22451"/>
          <a:stretch/>
        </p:blipFill>
        <p:spPr>
          <a:xfrm>
            <a:off x="68172" y="1040790"/>
            <a:ext cx="1055910" cy="787933"/>
          </a:xfrm>
          <a:prstGeom prst="rect">
            <a:avLst/>
          </a:prstGeom>
          <a:effectLst>
            <a:outerShdw blurRad="50800" dist="50800" dir="5400000" algn="ctr" rotWithShape="0">
              <a:srgbClr val="000000"/>
            </a:outerShdw>
          </a:effectLst>
        </p:spPr>
      </p:pic>
      <p:sp>
        <p:nvSpPr>
          <p:cNvPr id="26" name="TextBox 25">
            <a:extLst>
              <a:ext uri="{FF2B5EF4-FFF2-40B4-BE49-F238E27FC236}">
                <a16:creationId xmlns:a16="http://schemas.microsoft.com/office/drawing/2014/main" xmlns="" id="{DDF0436E-020B-F9CE-5EFC-3D22868A2116}"/>
              </a:ext>
            </a:extLst>
          </p:cNvPr>
          <p:cNvSpPr txBox="1"/>
          <p:nvPr/>
        </p:nvSpPr>
        <p:spPr>
          <a:xfrm>
            <a:off x="133350" y="4140200"/>
            <a:ext cx="7462554" cy="1465441"/>
          </a:xfrm>
          <a:prstGeom prst="rect">
            <a:avLst/>
          </a:prstGeom>
          <a:solidFill>
            <a:schemeClr val="accent1">
              <a:lumMod val="40000"/>
              <a:lumOff val="60000"/>
            </a:schemeClr>
          </a:solidFill>
        </p:spPr>
        <p:txBody>
          <a:bodyPr wrap="square" lIns="64429" tIns="32214" rIns="64429" bIns="32214" rtlCol="0">
            <a:spAutoFit/>
          </a:bodyPr>
          <a:lstStyle/>
          <a:p>
            <a:pPr algn="just"/>
            <a:r>
              <a:rPr lang="uk-UA" sz="1300" b="1" dirty="0" smtClean="0">
                <a:latin typeface="Times New Roman" pitchFamily="18" charset="0"/>
                <a:cs typeface="Times New Roman" pitchFamily="18" charset="0"/>
              </a:rPr>
              <a:t>На виконання розпорядження міського голови від 24.10.2025 №1042</a:t>
            </a:r>
            <a:r>
              <a:rPr lang="x-none" sz="1300" b="1" smtClean="0">
                <a:latin typeface="Times New Roman" pitchFamily="18" charset="0"/>
                <a:cs typeface="Times New Roman" pitchFamily="18" charset="0"/>
              </a:rPr>
              <a:t> </a:t>
            </a:r>
            <a:r>
              <a:rPr lang="uk-UA" sz="1300" b="1" dirty="0" err="1" smtClean="0">
                <a:latin typeface="Times New Roman" pitchFamily="18" charset="0"/>
                <a:cs typeface="Times New Roman" pitchFamily="18" charset="0"/>
              </a:rPr>
              <a:t>“Про</a:t>
            </a:r>
            <a:r>
              <a:rPr lang="uk-UA" sz="1300" b="1" dirty="0" smtClean="0">
                <a:latin typeface="Times New Roman" pitchFamily="18" charset="0"/>
                <a:cs typeface="Times New Roman" pitchFamily="18" charset="0"/>
              </a:rPr>
              <a:t> осіннє загальноміське санітарне прибирання територій </a:t>
            </a:r>
            <a:r>
              <a:rPr lang="uk-UA" sz="1300" b="1" dirty="0" err="1" smtClean="0">
                <a:latin typeface="Times New Roman" pitchFamily="18" charset="0"/>
                <a:cs typeface="Times New Roman" pitchFamily="18" charset="0"/>
              </a:rPr>
              <a:t>громади”</a:t>
            </a:r>
            <a:r>
              <a:rPr lang="uk-UA" sz="1300" b="1" dirty="0" smtClean="0">
                <a:latin typeface="Times New Roman" pitchFamily="18" charset="0"/>
                <a:cs typeface="Times New Roman" pitchFamily="18" charset="0"/>
              </a:rPr>
              <a:t> в заходах з прибирання прибудинкових та прилеглих до будинків територій за визначений період толоки прийняли участь більше тридцяти  ОСББ  Житомирської міської територіальної громади із залученням співвласників. </a:t>
            </a:r>
          </a:p>
          <a:p>
            <a:pPr algn="just"/>
            <a:r>
              <a:rPr lang="uk-UA" sz="1300" b="1" dirty="0" smtClean="0">
                <a:latin typeface="Times New Roman" pitchFamily="18" charset="0"/>
                <a:cs typeface="Times New Roman" pitchFamily="18" charset="0"/>
              </a:rPr>
              <a:t>Разом з тим, під час прибирання мешканці ОСББ впорядковували не тільки свої прибудинкові території, а також території за їх межами, в тому числі тротуари загального підпорядкування та інші локації.</a:t>
            </a:r>
            <a:endParaRPr lang="x-none" sz="1300" b="1" dirty="0">
              <a:latin typeface="Times New Roman" pitchFamily="18" charset="0"/>
              <a:cs typeface="Times New Roman" pitchFamily="18" charset="0"/>
            </a:endParaRPr>
          </a:p>
        </p:txBody>
      </p:sp>
      <p:pic>
        <p:nvPicPr>
          <p:cNvPr id="16386" name="Picture 2" descr="https://strapi.zt-rada.gov.ua/uploads/zobrazhennya_viber_2025_11_20_08_42_15_299_197f3c4693.jpg"/>
          <p:cNvPicPr>
            <a:picLocks noChangeAspect="1" noChangeArrowheads="1"/>
          </p:cNvPicPr>
          <p:nvPr/>
        </p:nvPicPr>
        <p:blipFill>
          <a:blip r:embed="rId4" cstate="print"/>
          <a:srcRect/>
          <a:stretch>
            <a:fillRect/>
          </a:stretch>
        </p:blipFill>
        <p:spPr bwMode="auto">
          <a:xfrm>
            <a:off x="133350" y="1016000"/>
            <a:ext cx="3020558" cy="3020785"/>
          </a:xfrm>
          <a:prstGeom prst="rect">
            <a:avLst/>
          </a:prstGeom>
          <a:noFill/>
        </p:spPr>
      </p:pic>
      <p:pic>
        <p:nvPicPr>
          <p:cNvPr id="16390" name="Picture 6" descr="C:\Users\User\Desktop\фотозвіт 1042\ОСББ Покровська 159\зображення_viber_2025-11-20_08-43-26-277.jpg"/>
          <p:cNvPicPr>
            <a:picLocks noChangeAspect="1" noChangeArrowheads="1"/>
          </p:cNvPicPr>
          <p:nvPr/>
        </p:nvPicPr>
        <p:blipFill>
          <a:blip r:embed="rId5" cstate="print"/>
          <a:srcRect/>
          <a:stretch>
            <a:fillRect/>
          </a:stretch>
        </p:blipFill>
        <p:spPr bwMode="auto">
          <a:xfrm>
            <a:off x="3257550" y="1016000"/>
            <a:ext cx="1313965" cy="3051526"/>
          </a:xfrm>
          <a:prstGeom prst="rect">
            <a:avLst/>
          </a:prstGeom>
          <a:noFill/>
        </p:spPr>
      </p:pic>
      <p:pic>
        <p:nvPicPr>
          <p:cNvPr id="16392" name="Picture 8" descr="C:\Users\User\Desktop\фотозвіт 1042\ОСББ Покровська 159\зображення_viber_2025-11-20_08-43-29-623.jpg"/>
          <p:cNvPicPr>
            <a:picLocks noChangeAspect="1" noChangeArrowheads="1"/>
          </p:cNvPicPr>
          <p:nvPr/>
        </p:nvPicPr>
        <p:blipFill>
          <a:blip r:embed="rId6" cstate="print"/>
          <a:srcRect/>
          <a:stretch>
            <a:fillRect/>
          </a:stretch>
        </p:blipFill>
        <p:spPr bwMode="auto">
          <a:xfrm flipH="1">
            <a:off x="4705350" y="1016000"/>
            <a:ext cx="1320213" cy="3066037"/>
          </a:xfrm>
          <a:prstGeom prst="rect">
            <a:avLst/>
          </a:prstGeom>
          <a:noFill/>
        </p:spPr>
      </p:pic>
      <p:pic>
        <p:nvPicPr>
          <p:cNvPr id="16394" name="Picture 10" descr="C:\Users\User\Desktop\фотозвіт 1042\ОСББ Покровська 159\зображення_viber_2025-11-20_08-43-55-505.jpg"/>
          <p:cNvPicPr>
            <a:picLocks noChangeAspect="1" noChangeArrowheads="1"/>
          </p:cNvPicPr>
          <p:nvPr/>
        </p:nvPicPr>
        <p:blipFill>
          <a:blip r:embed="rId7" cstate="print"/>
          <a:srcRect/>
          <a:stretch>
            <a:fillRect/>
          </a:stretch>
        </p:blipFill>
        <p:spPr bwMode="auto">
          <a:xfrm>
            <a:off x="6229350" y="1016000"/>
            <a:ext cx="1306614" cy="3034454"/>
          </a:xfrm>
          <a:prstGeom prst="rect">
            <a:avLst/>
          </a:prstGeom>
          <a:noFill/>
        </p:spPr>
      </p:pic>
    </p:spTree>
    <p:extLst>
      <p:ext uri="{BB962C8B-B14F-4D97-AF65-F5344CB8AC3E}">
        <p14:creationId xmlns:p14="http://schemas.microsoft.com/office/powerpoint/2010/main" xmlns="" val="6922567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B42700D9-1738-5AE1-E1B2-464BE29EF747}"/>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84254" y="98231"/>
            <a:ext cx="572965" cy="1140837"/>
          </a:xfrm>
          <a:prstGeom prst="rect">
            <a:avLst/>
          </a:prstGeom>
        </p:spPr>
      </p:pic>
      <p:pic>
        <p:nvPicPr>
          <p:cNvPr id="2" name="2140435143732662598">
            <a:hlinkClick r:id="" action="ppaction://media"/>
            <a:extLst>
              <a:ext uri="{FF2B5EF4-FFF2-40B4-BE49-F238E27FC236}">
                <a16:creationId xmlns:a16="http://schemas.microsoft.com/office/drawing/2014/main" xmlns="" id="{C5A256A7-2562-7D5B-7836-C658114F572E}"/>
              </a:ext>
            </a:extLst>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0" y="0"/>
            <a:ext cx="7734300" cy="5689600"/>
          </a:xfrm>
          <a:prstGeom prst="rect">
            <a:avLst/>
          </a:prstGeom>
        </p:spPr>
      </p:pic>
      <p:sp>
        <p:nvSpPr>
          <p:cNvPr id="3" name="TextBox 2">
            <a:extLst>
              <a:ext uri="{FF2B5EF4-FFF2-40B4-BE49-F238E27FC236}">
                <a16:creationId xmlns:a16="http://schemas.microsoft.com/office/drawing/2014/main" xmlns="" id="{C91B15E8-7C07-B649-26F8-525D56CEE193}"/>
              </a:ext>
            </a:extLst>
          </p:cNvPr>
          <p:cNvSpPr txBox="1"/>
          <p:nvPr/>
        </p:nvSpPr>
        <p:spPr>
          <a:xfrm>
            <a:off x="58832" y="115157"/>
            <a:ext cx="7029524" cy="495944"/>
          </a:xfrm>
          <a:prstGeom prst="rect">
            <a:avLst/>
          </a:prstGeom>
          <a:noFill/>
        </p:spPr>
        <p:txBody>
          <a:bodyPr wrap="square" lIns="64429" tIns="32214" rIns="64429" bIns="32214" rtlCol="0">
            <a:spAutoFit/>
          </a:bodyPr>
          <a:lstStyle/>
          <a:p>
            <a:pPr algn="ctr"/>
            <a:r>
              <a:rPr lang="uk-UA" sz="1400" b="1" i="1" dirty="0" smtClean="0"/>
              <a:t>ОСББ ЖИТОМИРА ДОЛУЧИЛИСЯ ДО ОСІННЬОГО САНІТАРНОГО ПРИБИРАННЯ,</a:t>
            </a:r>
          </a:p>
          <a:p>
            <a:pPr algn="ctr"/>
            <a:r>
              <a:rPr lang="uk-UA" sz="1400" b="1" i="1" dirty="0" smtClean="0"/>
              <a:t> на фото ОСББ </a:t>
            </a:r>
            <a:r>
              <a:rPr lang="uk-UA" sz="1400" b="1" i="1" dirty="0" err="1" smtClean="0"/>
              <a:t>“Лесі</a:t>
            </a:r>
            <a:r>
              <a:rPr lang="uk-UA" sz="1400" b="1" i="1" dirty="0" smtClean="0"/>
              <a:t> Українки 38Б”</a:t>
            </a:r>
            <a:endParaRPr lang="x-none" sz="1400" b="1" i="1" dirty="0"/>
          </a:p>
        </p:txBody>
      </p:sp>
      <p:sp>
        <p:nvSpPr>
          <p:cNvPr id="9" name="Прямокутник 8">
            <a:extLst>
              <a:ext uri="{FF2B5EF4-FFF2-40B4-BE49-F238E27FC236}">
                <a16:creationId xmlns:a16="http://schemas.microsoft.com/office/drawing/2014/main" xmlns="" id="{C8E444A6-ACE3-DA56-1D5B-783B12EE87D1}"/>
              </a:ext>
            </a:extLst>
          </p:cNvPr>
          <p:cNvSpPr/>
          <p:nvPr/>
        </p:nvSpPr>
        <p:spPr>
          <a:xfrm>
            <a:off x="1" y="1410244"/>
            <a:ext cx="7734299" cy="4405791"/>
          </a:xfrm>
          <a:prstGeom prst="rect">
            <a:avLst/>
          </a:prstGeom>
          <a:gradFill>
            <a:gsLst>
              <a:gs pos="1000">
                <a:schemeClr val="tx1">
                  <a:alpha val="0"/>
                  <a:lumMod val="0"/>
                  <a:lumOff val="100000"/>
                </a:schemeClr>
              </a:gs>
              <a:gs pos="100000">
                <a:srgbClr val="015BBB">
                  <a:alpha val="58178"/>
                  <a:lumMod val="87715"/>
                  <a:lumOff val="12285"/>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4429" tIns="32214" rIns="64429" bIns="32214" rtlCol="0" anchor="ctr"/>
          <a:lstStyle/>
          <a:p>
            <a:pPr algn="ctr"/>
            <a:endParaRPr lang="ru-RU" sz="1200" dirty="0"/>
          </a:p>
        </p:txBody>
      </p:sp>
      <p:pic>
        <p:nvPicPr>
          <p:cNvPr id="29698" name="Picture 2" descr="C:\Users\User\Desktop\фотозвіт 1042\ОСББ Бойко\зображення_viber_2025-11-21_16-41-43-827.jpg"/>
          <p:cNvPicPr>
            <a:picLocks noChangeAspect="1" noChangeArrowheads="1"/>
          </p:cNvPicPr>
          <p:nvPr/>
        </p:nvPicPr>
        <p:blipFill>
          <a:blip r:embed="rId6" cstate="print"/>
          <a:srcRect/>
          <a:stretch>
            <a:fillRect/>
          </a:stretch>
        </p:blipFill>
        <p:spPr bwMode="auto">
          <a:xfrm>
            <a:off x="-32154" y="735945"/>
            <a:ext cx="2017074" cy="3517214"/>
          </a:xfrm>
          <a:prstGeom prst="rect">
            <a:avLst/>
          </a:prstGeom>
          <a:noFill/>
        </p:spPr>
      </p:pic>
      <p:sp>
        <p:nvSpPr>
          <p:cNvPr id="17" name="TextBox 16">
            <a:extLst>
              <a:ext uri="{FF2B5EF4-FFF2-40B4-BE49-F238E27FC236}">
                <a16:creationId xmlns:a16="http://schemas.microsoft.com/office/drawing/2014/main" xmlns="" id="{DDF0436E-020B-F9CE-5EFC-3D22868A2116}"/>
              </a:ext>
            </a:extLst>
          </p:cNvPr>
          <p:cNvSpPr txBox="1"/>
          <p:nvPr/>
        </p:nvSpPr>
        <p:spPr>
          <a:xfrm>
            <a:off x="6853" y="4267416"/>
            <a:ext cx="7668496" cy="1357719"/>
          </a:xfrm>
          <a:prstGeom prst="rect">
            <a:avLst/>
          </a:prstGeom>
          <a:solidFill>
            <a:schemeClr val="accent1">
              <a:lumMod val="40000"/>
              <a:lumOff val="60000"/>
            </a:schemeClr>
          </a:solidFill>
        </p:spPr>
        <p:txBody>
          <a:bodyPr wrap="square" lIns="64429" tIns="32214" rIns="64429" bIns="32214" rtlCol="0">
            <a:spAutoFit/>
          </a:bodyPr>
          <a:lstStyle/>
          <a:p>
            <a:pPr algn="ctr"/>
            <a:r>
              <a:rPr lang="uk-UA" sz="1400" b="1" dirty="0" smtClean="0">
                <a:latin typeface="Montserrat" pitchFamily="2" charset="0"/>
              </a:rPr>
              <a:t>“В цьому році зробили акцент на технологіях. Придбали інструменти, які полегшують роботу та покращують якість прибирання. Прибираємо з самого початку не лише власну територію, а й тротуари, зелену зону </a:t>
            </a:r>
            <a:r>
              <a:rPr lang="uk-UA" sz="1400" b="1" dirty="0" err="1" smtClean="0">
                <a:latin typeface="Montserrat" pitchFamily="2" charset="0"/>
              </a:rPr>
              <a:t>Зеленбуда</a:t>
            </a:r>
            <a:r>
              <a:rPr lang="uk-UA" sz="1400" b="1" dirty="0" smtClean="0">
                <a:latin typeface="Montserrat" pitchFamily="2" charset="0"/>
              </a:rPr>
              <a:t> і дорогу навпроти своїх трьох будинків 🏡   38б, 40 та 44. Все одночасно, щоб листя вітром не летіло на прибрану територію. Щоб нас впізнавали , а не плутали з комунальними службами, розробили власний логотип і тепер всі знають, хто тримає район в чистоті 🍁    🍂   “ - зазначає голова правління ОСББ</a:t>
            </a:r>
            <a:endParaRPr lang="uk-UA" sz="1400" b="1" dirty="0">
              <a:latin typeface="Montserrat" pitchFamily="2" charset="0"/>
            </a:endParaRPr>
          </a:p>
        </p:txBody>
      </p:sp>
      <p:pic>
        <p:nvPicPr>
          <p:cNvPr id="29700" name="Picture 4" descr="C:\Users\User\Desktop\фотозвіт 1042\ОСББ Бойко\зображення_viber_2025-11-21_16-41-43-988.jpg"/>
          <p:cNvPicPr>
            <a:picLocks noChangeAspect="1" noChangeArrowheads="1"/>
          </p:cNvPicPr>
          <p:nvPr/>
        </p:nvPicPr>
        <p:blipFill>
          <a:blip r:embed="rId7" cstate="print"/>
          <a:srcRect/>
          <a:stretch>
            <a:fillRect/>
          </a:stretch>
        </p:blipFill>
        <p:spPr bwMode="auto">
          <a:xfrm>
            <a:off x="1984921" y="721440"/>
            <a:ext cx="2033710" cy="3546223"/>
          </a:xfrm>
          <a:prstGeom prst="rect">
            <a:avLst/>
          </a:prstGeom>
          <a:noFill/>
        </p:spPr>
      </p:pic>
      <p:pic>
        <p:nvPicPr>
          <p:cNvPr id="29702" name="Picture 6" descr="C:\Users\User\Desktop\фотозвіт 1042\ОСББ Бойко\зображення_viber_2025-11-21_16-41-44-116.jpg"/>
          <p:cNvPicPr>
            <a:picLocks noChangeAspect="1" noChangeArrowheads="1"/>
          </p:cNvPicPr>
          <p:nvPr/>
        </p:nvPicPr>
        <p:blipFill>
          <a:blip r:embed="rId8" cstate="print"/>
          <a:srcRect/>
          <a:stretch>
            <a:fillRect/>
          </a:stretch>
        </p:blipFill>
        <p:spPr bwMode="auto">
          <a:xfrm>
            <a:off x="4012112" y="721439"/>
            <a:ext cx="2014497" cy="3512720"/>
          </a:xfrm>
          <a:prstGeom prst="rect">
            <a:avLst/>
          </a:prstGeom>
          <a:noFill/>
        </p:spPr>
      </p:pic>
      <p:pic>
        <p:nvPicPr>
          <p:cNvPr id="29704" name="Picture 8" descr="C:\Users\User\Desktop\фотозвіт 1042\ОСББ Бойко\зображення_viber_2025-11-21_16-41-44-158.jpg"/>
          <p:cNvPicPr>
            <a:picLocks noChangeAspect="1" noChangeArrowheads="1"/>
          </p:cNvPicPr>
          <p:nvPr/>
        </p:nvPicPr>
        <p:blipFill>
          <a:blip r:embed="rId9" cstate="print"/>
          <a:srcRect/>
          <a:stretch>
            <a:fillRect/>
          </a:stretch>
        </p:blipFill>
        <p:spPr bwMode="auto">
          <a:xfrm>
            <a:off x="5662654" y="735698"/>
            <a:ext cx="1926719" cy="3517461"/>
          </a:xfrm>
          <a:prstGeom prst="rect">
            <a:avLst/>
          </a:prstGeom>
          <a:noFill/>
        </p:spPr>
      </p:pic>
    </p:spTree>
    <p:extLst>
      <p:ext uri="{BB962C8B-B14F-4D97-AF65-F5344CB8AC3E}">
        <p14:creationId xmlns:p14="http://schemas.microsoft.com/office/powerpoint/2010/main" xmlns="" val="3785463512"/>
      </p:ext>
    </p:extLst>
  </p:cSld>
  <p:clrMapOvr>
    <a:masterClrMapping/>
  </p:clrMapOvr>
  <p:timing>
    <p:tnLst>
      <p:par>
        <p:cTn id="1" dur="indefinite" restart="never" nodeType="tmRoot">
          <p:childTnLst>
            <p:video>
              <p:cMediaNode vol="80000" mute="1">
                <p:cTn id="2" fill="hold" display="0">
                  <p:stCondLst>
                    <p:cond delay="indefinite"/>
                  </p:stCondLst>
                </p:cTn>
                <p:tgtEl>
                  <p:spTgt spid="2"/>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B39435EC-05EA-C143-2964-E9BD476ECAEB}"/>
              </a:ext>
            </a:extLst>
          </p:cNvPr>
          <p:cNvSpPr txBox="1"/>
          <p:nvPr/>
        </p:nvSpPr>
        <p:spPr>
          <a:xfrm>
            <a:off x="177082" y="98232"/>
            <a:ext cx="7029524" cy="680610"/>
          </a:xfrm>
          <a:prstGeom prst="rect">
            <a:avLst/>
          </a:prstGeom>
          <a:noFill/>
        </p:spPr>
        <p:txBody>
          <a:bodyPr wrap="square" lIns="64429" tIns="32214" rIns="64429" bIns="32214" rtlCol="0">
            <a:spAutoFit/>
          </a:bodyPr>
          <a:lstStyle/>
          <a:p>
            <a:r>
              <a:rPr lang="ru-RU" sz="2000" b="1" dirty="0">
                <a:solidFill>
                  <a:schemeClr val="accent1">
                    <a:lumMod val="50000"/>
                  </a:schemeClr>
                </a:solidFill>
                <a:highlight>
                  <a:srgbClr val="FFFF00"/>
                </a:highlight>
                <a:latin typeface="Montserrat" pitchFamily="2" charset="0"/>
              </a:rPr>
              <a:t>МЕХАНІЗМИ ПІДТРИМКИ ОСББ </a:t>
            </a:r>
            <a:r>
              <a:rPr lang="uk-UA" sz="2000" b="1" dirty="0">
                <a:solidFill>
                  <a:schemeClr val="accent1">
                    <a:lumMod val="50000"/>
                  </a:schemeClr>
                </a:solidFill>
                <a:highlight>
                  <a:srgbClr val="FFFF00"/>
                </a:highlight>
                <a:latin typeface="Montserrat" pitchFamily="2" charset="0"/>
              </a:rPr>
              <a:t>ДЛЯ</a:t>
            </a:r>
            <a:r>
              <a:rPr lang="ru-RU" sz="2000" b="1" dirty="0">
                <a:solidFill>
                  <a:schemeClr val="accent1">
                    <a:lumMod val="50000"/>
                  </a:schemeClr>
                </a:solidFill>
                <a:highlight>
                  <a:srgbClr val="FFFF00"/>
                </a:highlight>
                <a:latin typeface="Montserrat" pitchFamily="2" charset="0"/>
              </a:rPr>
              <a:t> ЕНЕРГЕТИЧНОГО ПЕРЕХОДУ</a:t>
            </a:r>
          </a:p>
        </p:txBody>
      </p:sp>
      <p:pic>
        <p:nvPicPr>
          <p:cNvPr id="5" name="Рисунок 4">
            <a:extLst>
              <a:ext uri="{FF2B5EF4-FFF2-40B4-BE49-F238E27FC236}">
                <a16:creationId xmlns:a16="http://schemas.microsoft.com/office/drawing/2014/main" xmlns="" id="{B42700D9-1738-5AE1-E1B2-464BE29EF747}"/>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84254" y="98231"/>
            <a:ext cx="572965" cy="1140837"/>
          </a:xfrm>
          <a:prstGeom prst="rect">
            <a:avLst/>
          </a:prstGeom>
        </p:spPr>
      </p:pic>
      <p:pic>
        <p:nvPicPr>
          <p:cNvPr id="2" name="2140435143732662598">
            <a:hlinkClick r:id="" action="ppaction://media"/>
            <a:extLst>
              <a:ext uri="{FF2B5EF4-FFF2-40B4-BE49-F238E27FC236}">
                <a16:creationId xmlns:a16="http://schemas.microsoft.com/office/drawing/2014/main" xmlns="" id="{C5A256A7-2562-7D5B-7836-C658114F572E}"/>
              </a:ext>
            </a:extLst>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0" y="0"/>
            <a:ext cx="7734300" cy="5689600"/>
          </a:xfrm>
          <a:prstGeom prst="rect">
            <a:avLst/>
          </a:prstGeom>
        </p:spPr>
      </p:pic>
      <p:sp>
        <p:nvSpPr>
          <p:cNvPr id="3" name="TextBox 2">
            <a:extLst>
              <a:ext uri="{FF2B5EF4-FFF2-40B4-BE49-F238E27FC236}">
                <a16:creationId xmlns:a16="http://schemas.microsoft.com/office/drawing/2014/main" xmlns="" id="{C91B15E8-7C07-B649-26F8-525D56CEE193}"/>
              </a:ext>
            </a:extLst>
          </p:cNvPr>
          <p:cNvSpPr txBox="1"/>
          <p:nvPr/>
        </p:nvSpPr>
        <p:spPr>
          <a:xfrm>
            <a:off x="81582" y="204164"/>
            <a:ext cx="7519367" cy="588277"/>
          </a:xfrm>
          <a:prstGeom prst="rect">
            <a:avLst/>
          </a:prstGeom>
          <a:noFill/>
        </p:spPr>
        <p:txBody>
          <a:bodyPr wrap="square" lIns="64429" tIns="32214" rIns="64429" bIns="32214" rtlCol="0">
            <a:spAutoFit/>
          </a:bodyPr>
          <a:lstStyle/>
          <a:p>
            <a:pPr algn="ctr"/>
            <a:r>
              <a:rPr lang="uk-UA" sz="1700" b="1" i="1" dirty="0" smtClean="0"/>
              <a:t>ОСББ ЖИТОМИРА ДОЛУЧИЛИСЯ ДО ОСІННЬОГО САНІТАРНОГО ПРИБИРАННЯ</a:t>
            </a:r>
          </a:p>
          <a:p>
            <a:pPr algn="ctr"/>
            <a:r>
              <a:rPr lang="uk-UA" sz="1700" b="1" i="1" dirty="0" smtClean="0"/>
              <a:t>ОСББ “ЛЕСІ УКРАЇНКИ 40”</a:t>
            </a:r>
            <a:endParaRPr lang="x-none" sz="1700" b="1" i="1" dirty="0"/>
          </a:p>
        </p:txBody>
      </p:sp>
      <p:sp>
        <p:nvSpPr>
          <p:cNvPr id="9" name="Прямокутник 8">
            <a:extLst>
              <a:ext uri="{FF2B5EF4-FFF2-40B4-BE49-F238E27FC236}">
                <a16:creationId xmlns:a16="http://schemas.microsoft.com/office/drawing/2014/main" xmlns="" id="{C8E444A6-ACE3-DA56-1D5B-783B12EE87D1}"/>
              </a:ext>
            </a:extLst>
          </p:cNvPr>
          <p:cNvSpPr/>
          <p:nvPr/>
        </p:nvSpPr>
        <p:spPr>
          <a:xfrm>
            <a:off x="1" y="1410244"/>
            <a:ext cx="7734299" cy="4405791"/>
          </a:xfrm>
          <a:prstGeom prst="rect">
            <a:avLst/>
          </a:prstGeom>
          <a:gradFill>
            <a:gsLst>
              <a:gs pos="1000">
                <a:schemeClr val="tx1">
                  <a:alpha val="0"/>
                  <a:lumMod val="0"/>
                  <a:lumOff val="100000"/>
                </a:schemeClr>
              </a:gs>
              <a:gs pos="100000">
                <a:srgbClr val="015BBB">
                  <a:alpha val="58178"/>
                  <a:lumMod val="87715"/>
                  <a:lumOff val="12285"/>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4429" tIns="32214" rIns="64429" bIns="32214" rtlCol="0" anchor="ctr"/>
          <a:lstStyle/>
          <a:p>
            <a:pPr algn="ctr"/>
            <a:endParaRPr lang="ru-RU" sz="1200" dirty="0"/>
          </a:p>
        </p:txBody>
      </p:sp>
      <p:pic>
        <p:nvPicPr>
          <p:cNvPr id="28674" name="Picture 2" descr="C:\Users\User\Desktop\фотозвіт 1042\ОСББ Бойко\зображення_viber_2025-11-21_16-57-36-822.jpg"/>
          <p:cNvPicPr>
            <a:picLocks noChangeAspect="1" noChangeArrowheads="1"/>
          </p:cNvPicPr>
          <p:nvPr/>
        </p:nvPicPr>
        <p:blipFill>
          <a:blip r:embed="rId6" cstate="print"/>
          <a:srcRect/>
          <a:stretch>
            <a:fillRect/>
          </a:stretch>
        </p:blipFill>
        <p:spPr bwMode="auto">
          <a:xfrm>
            <a:off x="0" y="897808"/>
            <a:ext cx="2495550" cy="4030443"/>
          </a:xfrm>
          <a:prstGeom prst="rect">
            <a:avLst/>
          </a:prstGeom>
          <a:noFill/>
        </p:spPr>
      </p:pic>
      <p:pic>
        <p:nvPicPr>
          <p:cNvPr id="28676" name="Picture 4" descr="C:\Users\User\Desktop\фотозвіт 1042\ОСББ Бойко\зображення_viber_2025-11-21_17-00-23-797.jpg"/>
          <p:cNvPicPr>
            <a:picLocks noChangeAspect="1" noChangeArrowheads="1"/>
          </p:cNvPicPr>
          <p:nvPr/>
        </p:nvPicPr>
        <p:blipFill>
          <a:blip r:embed="rId7" cstate="print"/>
          <a:srcRect/>
          <a:stretch>
            <a:fillRect/>
          </a:stretch>
        </p:blipFill>
        <p:spPr bwMode="auto">
          <a:xfrm>
            <a:off x="2495550" y="863600"/>
            <a:ext cx="2308907" cy="4009383"/>
          </a:xfrm>
          <a:prstGeom prst="rect">
            <a:avLst/>
          </a:prstGeom>
          <a:noFill/>
        </p:spPr>
      </p:pic>
      <p:pic>
        <p:nvPicPr>
          <p:cNvPr id="28678" name="Picture 6" descr="C:\Users\User\Desktop\фотозвіт 1042\ОСББ Бойко\зображення_viber_2025-11-21_16-41-43-889.jpg"/>
          <p:cNvPicPr>
            <a:picLocks noChangeAspect="1" noChangeArrowheads="1"/>
          </p:cNvPicPr>
          <p:nvPr/>
        </p:nvPicPr>
        <p:blipFill>
          <a:blip r:embed="rId8" cstate="print"/>
          <a:srcRect/>
          <a:stretch>
            <a:fillRect/>
          </a:stretch>
        </p:blipFill>
        <p:spPr bwMode="auto">
          <a:xfrm>
            <a:off x="4736716" y="863600"/>
            <a:ext cx="2997584" cy="3854558"/>
          </a:xfrm>
          <a:prstGeom prst="rect">
            <a:avLst/>
          </a:prstGeom>
          <a:noFill/>
        </p:spPr>
      </p:pic>
      <p:sp>
        <p:nvSpPr>
          <p:cNvPr id="20" name="TextBox 19">
            <a:extLst>
              <a:ext uri="{FF2B5EF4-FFF2-40B4-BE49-F238E27FC236}">
                <a16:creationId xmlns:a16="http://schemas.microsoft.com/office/drawing/2014/main" xmlns="" id="{DDF0436E-020B-F9CE-5EFC-3D22868A2116}"/>
              </a:ext>
            </a:extLst>
          </p:cNvPr>
          <p:cNvSpPr txBox="1"/>
          <p:nvPr/>
        </p:nvSpPr>
        <p:spPr>
          <a:xfrm>
            <a:off x="68965" y="4778345"/>
            <a:ext cx="7550366" cy="926832"/>
          </a:xfrm>
          <a:prstGeom prst="rect">
            <a:avLst/>
          </a:prstGeom>
          <a:solidFill>
            <a:schemeClr val="accent1">
              <a:lumMod val="40000"/>
              <a:lumOff val="60000"/>
            </a:schemeClr>
          </a:solidFill>
        </p:spPr>
        <p:txBody>
          <a:bodyPr wrap="square" lIns="64429" tIns="32214" rIns="64429" bIns="32214" rtlCol="0">
            <a:spAutoFit/>
          </a:bodyPr>
          <a:lstStyle/>
          <a:p>
            <a:pPr algn="ctr"/>
            <a:r>
              <a:rPr lang="uk-UA" sz="1400" b="1" dirty="0" smtClean="0">
                <a:latin typeface="Montserrat" pitchFamily="2" charset="0"/>
              </a:rPr>
              <a:t>“А це торік закладали компостер, то уже відкрили і маємо цінне органічне добриво замовили багато тюльпанів плануємо висаджувати з його використанням. Частину 🍂   використали на мульчування “ – ділиться досвідом Тетяна Бойко, голова правління трьох об’єднань </a:t>
            </a:r>
            <a:endParaRPr lang="uk-UA" sz="1400" b="1" dirty="0">
              <a:latin typeface="Montserrat" pitchFamily="2" charset="0"/>
            </a:endParaRPr>
          </a:p>
        </p:txBody>
      </p:sp>
    </p:spTree>
    <p:extLst>
      <p:ext uri="{BB962C8B-B14F-4D97-AF65-F5344CB8AC3E}">
        <p14:creationId xmlns:p14="http://schemas.microsoft.com/office/powerpoint/2010/main" xmlns="" val="1466752085"/>
      </p:ext>
    </p:extLst>
  </p:cSld>
  <p:clrMapOvr>
    <a:masterClrMapping/>
  </p:clrMapOvr>
  <p:timing>
    <p:tnLst>
      <p:par>
        <p:cTn id="1" dur="indefinite" restart="never" nodeType="tmRoot">
          <p:childTnLst>
            <p:video>
              <p:cMediaNode vol="80000" mute="1">
                <p:cTn id="2" fill="hold" display="0">
                  <p:stCondLst>
                    <p:cond delay="indefinite"/>
                  </p:stCondLst>
                </p:cTn>
                <p:tgtEl>
                  <p:spTgt spid="2"/>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B39435EC-05EA-C143-2964-E9BD476ECAEB}"/>
              </a:ext>
            </a:extLst>
          </p:cNvPr>
          <p:cNvSpPr txBox="1"/>
          <p:nvPr/>
        </p:nvSpPr>
        <p:spPr>
          <a:xfrm>
            <a:off x="177082" y="98232"/>
            <a:ext cx="7029524" cy="680610"/>
          </a:xfrm>
          <a:prstGeom prst="rect">
            <a:avLst/>
          </a:prstGeom>
          <a:noFill/>
        </p:spPr>
        <p:txBody>
          <a:bodyPr wrap="square" lIns="64429" tIns="32214" rIns="64429" bIns="32214" rtlCol="0">
            <a:spAutoFit/>
          </a:bodyPr>
          <a:lstStyle/>
          <a:p>
            <a:r>
              <a:rPr lang="ru-RU" sz="2000" b="1" dirty="0">
                <a:solidFill>
                  <a:schemeClr val="accent1">
                    <a:lumMod val="50000"/>
                  </a:schemeClr>
                </a:solidFill>
                <a:highlight>
                  <a:srgbClr val="FFFF00"/>
                </a:highlight>
                <a:latin typeface="Montserrat" pitchFamily="2" charset="0"/>
              </a:rPr>
              <a:t>МЕХАНІЗМИ ПІДТРИМКИ ОСББ </a:t>
            </a:r>
            <a:r>
              <a:rPr lang="uk-UA" sz="2000" b="1" dirty="0">
                <a:solidFill>
                  <a:schemeClr val="accent1">
                    <a:lumMod val="50000"/>
                  </a:schemeClr>
                </a:solidFill>
                <a:highlight>
                  <a:srgbClr val="FFFF00"/>
                </a:highlight>
                <a:latin typeface="Montserrat" pitchFamily="2" charset="0"/>
              </a:rPr>
              <a:t>ДЛЯ</a:t>
            </a:r>
            <a:r>
              <a:rPr lang="ru-RU" sz="2000" b="1" dirty="0">
                <a:solidFill>
                  <a:schemeClr val="accent1">
                    <a:lumMod val="50000"/>
                  </a:schemeClr>
                </a:solidFill>
                <a:highlight>
                  <a:srgbClr val="FFFF00"/>
                </a:highlight>
                <a:latin typeface="Montserrat" pitchFamily="2" charset="0"/>
              </a:rPr>
              <a:t> ЕНЕРГЕТИЧНОГО ПЕРЕХОДУ</a:t>
            </a:r>
          </a:p>
        </p:txBody>
      </p:sp>
      <p:pic>
        <p:nvPicPr>
          <p:cNvPr id="5" name="Рисунок 4">
            <a:extLst>
              <a:ext uri="{FF2B5EF4-FFF2-40B4-BE49-F238E27FC236}">
                <a16:creationId xmlns:a16="http://schemas.microsoft.com/office/drawing/2014/main" xmlns="" id="{B42700D9-1738-5AE1-E1B2-464BE29EF747}"/>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84254" y="98231"/>
            <a:ext cx="572965" cy="1140837"/>
          </a:xfrm>
          <a:prstGeom prst="rect">
            <a:avLst/>
          </a:prstGeom>
        </p:spPr>
      </p:pic>
      <p:pic>
        <p:nvPicPr>
          <p:cNvPr id="2" name="2140435143732662598">
            <a:hlinkClick r:id="" action="ppaction://media"/>
            <a:extLst>
              <a:ext uri="{FF2B5EF4-FFF2-40B4-BE49-F238E27FC236}">
                <a16:creationId xmlns:a16="http://schemas.microsoft.com/office/drawing/2014/main" xmlns="" id="{C5A256A7-2562-7D5B-7836-C658114F572E}"/>
              </a:ext>
            </a:extLst>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0" y="0"/>
            <a:ext cx="7734300" cy="5689600"/>
          </a:xfrm>
          <a:prstGeom prst="rect">
            <a:avLst/>
          </a:prstGeom>
        </p:spPr>
      </p:pic>
      <p:sp>
        <p:nvSpPr>
          <p:cNvPr id="3" name="TextBox 2">
            <a:extLst>
              <a:ext uri="{FF2B5EF4-FFF2-40B4-BE49-F238E27FC236}">
                <a16:creationId xmlns:a16="http://schemas.microsoft.com/office/drawing/2014/main" xmlns="" id="{C91B15E8-7C07-B649-26F8-525D56CEE193}"/>
              </a:ext>
            </a:extLst>
          </p:cNvPr>
          <p:cNvSpPr txBox="1"/>
          <p:nvPr/>
        </p:nvSpPr>
        <p:spPr>
          <a:xfrm>
            <a:off x="86808" y="94815"/>
            <a:ext cx="7437941" cy="588277"/>
          </a:xfrm>
          <a:prstGeom prst="rect">
            <a:avLst/>
          </a:prstGeom>
          <a:noFill/>
        </p:spPr>
        <p:txBody>
          <a:bodyPr wrap="square" lIns="64429" tIns="32214" rIns="64429" bIns="32214" rtlCol="0">
            <a:spAutoFit/>
          </a:bodyPr>
          <a:lstStyle/>
          <a:p>
            <a:pPr algn="ctr"/>
            <a:r>
              <a:rPr lang="uk-UA" sz="1700" b="1" i="1" dirty="0" smtClean="0"/>
              <a:t>ОСББ ЖИТОМИРА ДОЛУЧИЛИСЯ ДО ОСІННЬОГО САНІТАРНОГО ПРИБИРАННЯ</a:t>
            </a:r>
          </a:p>
          <a:p>
            <a:pPr algn="ctr"/>
            <a:r>
              <a:rPr lang="uk-UA" sz="1700" b="1" i="1" dirty="0" smtClean="0"/>
              <a:t>На фото ОСББ </a:t>
            </a:r>
            <a:r>
              <a:rPr lang="uk-UA" sz="1700" b="1" i="1" dirty="0" err="1" smtClean="0"/>
              <a:t>“Шевченко</a:t>
            </a:r>
            <a:r>
              <a:rPr lang="uk-UA" sz="1700" b="1" i="1" dirty="0" smtClean="0"/>
              <a:t> 25”, вул. Шевченка,25</a:t>
            </a:r>
            <a:endParaRPr lang="x-none" sz="1700" b="1" i="1" dirty="0"/>
          </a:p>
        </p:txBody>
      </p:sp>
      <p:sp>
        <p:nvSpPr>
          <p:cNvPr id="9" name="Прямокутник 8">
            <a:extLst>
              <a:ext uri="{FF2B5EF4-FFF2-40B4-BE49-F238E27FC236}">
                <a16:creationId xmlns:a16="http://schemas.microsoft.com/office/drawing/2014/main" xmlns="" id="{C8E444A6-ACE3-DA56-1D5B-783B12EE87D1}"/>
              </a:ext>
            </a:extLst>
          </p:cNvPr>
          <p:cNvSpPr/>
          <p:nvPr/>
        </p:nvSpPr>
        <p:spPr>
          <a:xfrm>
            <a:off x="1" y="1369176"/>
            <a:ext cx="7734299" cy="4405791"/>
          </a:xfrm>
          <a:prstGeom prst="rect">
            <a:avLst/>
          </a:prstGeom>
          <a:gradFill>
            <a:gsLst>
              <a:gs pos="1000">
                <a:schemeClr val="tx1">
                  <a:alpha val="0"/>
                  <a:lumMod val="0"/>
                  <a:lumOff val="100000"/>
                </a:schemeClr>
              </a:gs>
              <a:gs pos="100000">
                <a:srgbClr val="015BBB">
                  <a:alpha val="58178"/>
                  <a:lumMod val="87715"/>
                  <a:lumOff val="12285"/>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4429" tIns="32214" rIns="64429" bIns="32214" rtlCol="0" anchor="ctr"/>
          <a:lstStyle/>
          <a:p>
            <a:pPr algn="ctr"/>
            <a:endParaRPr lang="ru-RU" sz="1200" dirty="0"/>
          </a:p>
        </p:txBody>
      </p:sp>
      <p:sp>
        <p:nvSpPr>
          <p:cNvPr id="20" name="TextBox 19">
            <a:extLst>
              <a:ext uri="{FF2B5EF4-FFF2-40B4-BE49-F238E27FC236}">
                <a16:creationId xmlns:a16="http://schemas.microsoft.com/office/drawing/2014/main" xmlns="" id="{DDF0436E-020B-F9CE-5EFC-3D22868A2116}"/>
              </a:ext>
            </a:extLst>
          </p:cNvPr>
          <p:cNvSpPr txBox="1"/>
          <p:nvPr/>
        </p:nvSpPr>
        <p:spPr>
          <a:xfrm>
            <a:off x="0" y="4812516"/>
            <a:ext cx="7550366" cy="711388"/>
          </a:xfrm>
          <a:prstGeom prst="rect">
            <a:avLst/>
          </a:prstGeom>
          <a:solidFill>
            <a:schemeClr val="accent1">
              <a:lumMod val="40000"/>
              <a:lumOff val="60000"/>
            </a:schemeClr>
          </a:solidFill>
        </p:spPr>
        <p:txBody>
          <a:bodyPr wrap="square" lIns="64429" tIns="32214" rIns="64429" bIns="32214" rtlCol="0">
            <a:spAutoFit/>
          </a:bodyPr>
          <a:lstStyle/>
          <a:p>
            <a:pPr algn="ctr"/>
            <a:r>
              <a:rPr lang="uk-UA" sz="1400" b="1" dirty="0" smtClean="0">
                <a:latin typeface="Montserrat" pitchFamily="2" charset="0"/>
              </a:rPr>
              <a:t>Участь ОСББ у загальноміському прибиранні показала: коли люди об’єднані, вони можуть зробити набагато більше, ніж кожен окремо. І це — чудовий приклад для тих, хто ще тільки думає про створення власного ОСББ.</a:t>
            </a:r>
            <a:endParaRPr lang="uk-UA" sz="1400" b="1" dirty="0">
              <a:latin typeface="Montserrat" pitchFamily="2" charset="0"/>
            </a:endParaRPr>
          </a:p>
        </p:txBody>
      </p:sp>
      <p:pic>
        <p:nvPicPr>
          <p:cNvPr id="37890" name="Picture 2" descr="C:\Users\User\Desktop\фотозвіт 1042\ОСББ Шевченка 25\зображення_viber_2025-11-19_13-03-59-544.jpg"/>
          <p:cNvPicPr>
            <a:picLocks noChangeAspect="1" noChangeArrowheads="1"/>
          </p:cNvPicPr>
          <p:nvPr/>
        </p:nvPicPr>
        <p:blipFill>
          <a:blip r:embed="rId6" cstate="print"/>
          <a:srcRect/>
          <a:stretch>
            <a:fillRect/>
          </a:stretch>
        </p:blipFill>
        <p:spPr bwMode="auto">
          <a:xfrm>
            <a:off x="0" y="711200"/>
            <a:ext cx="2495550" cy="4032426"/>
          </a:xfrm>
          <a:prstGeom prst="rect">
            <a:avLst/>
          </a:prstGeom>
          <a:noFill/>
        </p:spPr>
      </p:pic>
      <p:pic>
        <p:nvPicPr>
          <p:cNvPr id="37892" name="Picture 4" descr="C:\Users\User\Desktop\фотозвіт 1042\ОСББ Шевченка 25\зображення_viber_2025-11-19_13-03-59-226.jpg"/>
          <p:cNvPicPr>
            <a:picLocks noChangeAspect="1" noChangeArrowheads="1"/>
          </p:cNvPicPr>
          <p:nvPr/>
        </p:nvPicPr>
        <p:blipFill>
          <a:blip r:embed="rId7" cstate="print"/>
          <a:srcRect/>
          <a:stretch>
            <a:fillRect/>
          </a:stretch>
        </p:blipFill>
        <p:spPr bwMode="auto">
          <a:xfrm>
            <a:off x="2571750" y="711200"/>
            <a:ext cx="2657013" cy="4017143"/>
          </a:xfrm>
          <a:prstGeom prst="rect">
            <a:avLst/>
          </a:prstGeom>
          <a:noFill/>
        </p:spPr>
      </p:pic>
      <p:pic>
        <p:nvPicPr>
          <p:cNvPr id="37894" name="Picture 6" descr="C:\Users\User\Desktop\фотозвіт 1042\ОСББ Шевченка 25\зображення_viber_2025-11-19_13-03-59-158.jpg"/>
          <p:cNvPicPr>
            <a:picLocks noChangeAspect="1" noChangeArrowheads="1"/>
          </p:cNvPicPr>
          <p:nvPr/>
        </p:nvPicPr>
        <p:blipFill>
          <a:blip r:embed="rId8" cstate="print"/>
          <a:srcRect/>
          <a:stretch>
            <a:fillRect/>
          </a:stretch>
        </p:blipFill>
        <p:spPr bwMode="auto">
          <a:xfrm>
            <a:off x="5238750" y="711200"/>
            <a:ext cx="2495550" cy="3994663"/>
          </a:xfrm>
          <a:prstGeom prst="rect">
            <a:avLst/>
          </a:prstGeom>
          <a:noFill/>
        </p:spPr>
      </p:pic>
    </p:spTree>
    <p:extLst>
      <p:ext uri="{BB962C8B-B14F-4D97-AF65-F5344CB8AC3E}">
        <p14:creationId xmlns:p14="http://schemas.microsoft.com/office/powerpoint/2010/main" xmlns="" val="1466752085"/>
      </p:ext>
    </p:extLst>
  </p:cSld>
  <p:clrMapOvr>
    <a:masterClrMapping/>
  </p:clrMapOvr>
  <p:timing>
    <p:tnLst>
      <p:par>
        <p:cTn id="1" dur="indefinite" restart="never" nodeType="tmRoot">
          <p:childTnLst>
            <p:video>
              <p:cMediaNode vol="80000" mute="1">
                <p:cTn id="2" fill="hold" display="0">
                  <p:stCondLst>
                    <p:cond delay="indefinite"/>
                  </p:stCondLst>
                </p:cTn>
                <p:tgtEl>
                  <p:spTgt spid="2"/>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715" y="-203200"/>
            <a:ext cx="7740015" cy="5133340"/>
          </a:xfrm>
          <a:custGeom>
            <a:avLst/>
            <a:gdLst/>
            <a:ahLst/>
            <a:cxnLst/>
            <a:rect l="l" t="t" r="r" b="b"/>
            <a:pathLst>
              <a:path w="7740015" h="5133340">
                <a:moveTo>
                  <a:pt x="0" y="5132882"/>
                </a:moveTo>
                <a:lnTo>
                  <a:pt x="7740001" y="5132882"/>
                </a:lnTo>
                <a:lnTo>
                  <a:pt x="7740001" y="0"/>
                </a:lnTo>
                <a:lnTo>
                  <a:pt x="0" y="0"/>
                </a:lnTo>
                <a:lnTo>
                  <a:pt x="0" y="5132882"/>
                </a:lnTo>
                <a:close/>
              </a:path>
            </a:pathLst>
          </a:custGeom>
          <a:solidFill>
            <a:srgbClr val="095F56"/>
          </a:solidFill>
        </p:spPr>
        <p:txBody>
          <a:bodyPr wrap="square" lIns="0" tIns="0" rIns="0" bIns="0" rtlCol="0"/>
          <a:lstStyle/>
          <a:p>
            <a:endParaRPr/>
          </a:p>
        </p:txBody>
      </p:sp>
      <p:sp>
        <p:nvSpPr>
          <p:cNvPr id="4" name="object 4"/>
          <p:cNvSpPr/>
          <p:nvPr/>
        </p:nvSpPr>
        <p:spPr>
          <a:xfrm>
            <a:off x="1405331" y="4978933"/>
            <a:ext cx="92075" cy="172085"/>
          </a:xfrm>
          <a:custGeom>
            <a:avLst/>
            <a:gdLst/>
            <a:ahLst/>
            <a:cxnLst/>
            <a:rect l="l" t="t" r="r" b="b"/>
            <a:pathLst>
              <a:path w="92075" h="172085">
                <a:moveTo>
                  <a:pt x="91871" y="0"/>
                </a:moveTo>
                <a:lnTo>
                  <a:pt x="0" y="0"/>
                </a:lnTo>
                <a:lnTo>
                  <a:pt x="0" y="171945"/>
                </a:lnTo>
                <a:lnTo>
                  <a:pt x="91871" y="171945"/>
                </a:lnTo>
                <a:lnTo>
                  <a:pt x="91871" y="117932"/>
                </a:lnTo>
                <a:lnTo>
                  <a:pt x="22288" y="117932"/>
                </a:lnTo>
                <a:lnTo>
                  <a:pt x="17119" y="112521"/>
                </a:lnTo>
                <a:lnTo>
                  <a:pt x="17119" y="99161"/>
                </a:lnTo>
                <a:lnTo>
                  <a:pt x="22288" y="93738"/>
                </a:lnTo>
                <a:lnTo>
                  <a:pt x="91871" y="93738"/>
                </a:lnTo>
                <a:lnTo>
                  <a:pt x="91871" y="82207"/>
                </a:lnTo>
                <a:lnTo>
                  <a:pt x="22288" y="82207"/>
                </a:lnTo>
                <a:lnTo>
                  <a:pt x="17119" y="76784"/>
                </a:lnTo>
                <a:lnTo>
                  <a:pt x="17119" y="63423"/>
                </a:lnTo>
                <a:lnTo>
                  <a:pt x="22288" y="58000"/>
                </a:lnTo>
                <a:lnTo>
                  <a:pt x="91871" y="58000"/>
                </a:lnTo>
                <a:lnTo>
                  <a:pt x="91871" y="48920"/>
                </a:lnTo>
                <a:lnTo>
                  <a:pt x="22288" y="48920"/>
                </a:lnTo>
                <a:lnTo>
                  <a:pt x="17119" y="43510"/>
                </a:lnTo>
                <a:lnTo>
                  <a:pt x="17119" y="30137"/>
                </a:lnTo>
                <a:lnTo>
                  <a:pt x="22288" y="24726"/>
                </a:lnTo>
                <a:lnTo>
                  <a:pt x="91871" y="24726"/>
                </a:lnTo>
                <a:lnTo>
                  <a:pt x="91871" y="0"/>
                </a:lnTo>
                <a:close/>
              </a:path>
              <a:path w="92075" h="172085">
                <a:moveTo>
                  <a:pt x="56819" y="93738"/>
                </a:moveTo>
                <a:lnTo>
                  <a:pt x="35051" y="93738"/>
                </a:lnTo>
                <a:lnTo>
                  <a:pt x="40220" y="99161"/>
                </a:lnTo>
                <a:lnTo>
                  <a:pt x="40220" y="112521"/>
                </a:lnTo>
                <a:lnTo>
                  <a:pt x="35051" y="117932"/>
                </a:lnTo>
                <a:lnTo>
                  <a:pt x="56819" y="117932"/>
                </a:lnTo>
                <a:lnTo>
                  <a:pt x="51650" y="112521"/>
                </a:lnTo>
                <a:lnTo>
                  <a:pt x="51650" y="99161"/>
                </a:lnTo>
                <a:lnTo>
                  <a:pt x="56819" y="93738"/>
                </a:lnTo>
                <a:close/>
              </a:path>
              <a:path w="92075" h="172085">
                <a:moveTo>
                  <a:pt x="91871" y="93738"/>
                </a:moveTo>
                <a:lnTo>
                  <a:pt x="69583" y="93738"/>
                </a:lnTo>
                <a:lnTo>
                  <a:pt x="74764" y="99161"/>
                </a:lnTo>
                <a:lnTo>
                  <a:pt x="74764" y="112521"/>
                </a:lnTo>
                <a:lnTo>
                  <a:pt x="69583" y="117932"/>
                </a:lnTo>
                <a:lnTo>
                  <a:pt x="91871" y="117932"/>
                </a:lnTo>
                <a:lnTo>
                  <a:pt x="91871" y="93738"/>
                </a:lnTo>
                <a:close/>
              </a:path>
              <a:path w="92075" h="172085">
                <a:moveTo>
                  <a:pt x="56819" y="58000"/>
                </a:moveTo>
                <a:lnTo>
                  <a:pt x="35051" y="58000"/>
                </a:lnTo>
                <a:lnTo>
                  <a:pt x="40220" y="63423"/>
                </a:lnTo>
                <a:lnTo>
                  <a:pt x="40220" y="76784"/>
                </a:lnTo>
                <a:lnTo>
                  <a:pt x="35051" y="82207"/>
                </a:lnTo>
                <a:lnTo>
                  <a:pt x="56819" y="82207"/>
                </a:lnTo>
                <a:lnTo>
                  <a:pt x="51650" y="76784"/>
                </a:lnTo>
                <a:lnTo>
                  <a:pt x="51650" y="63423"/>
                </a:lnTo>
                <a:lnTo>
                  <a:pt x="56819" y="58000"/>
                </a:lnTo>
                <a:close/>
              </a:path>
              <a:path w="92075" h="172085">
                <a:moveTo>
                  <a:pt x="91871" y="58000"/>
                </a:moveTo>
                <a:lnTo>
                  <a:pt x="69583" y="58000"/>
                </a:lnTo>
                <a:lnTo>
                  <a:pt x="74764" y="63423"/>
                </a:lnTo>
                <a:lnTo>
                  <a:pt x="74764" y="76784"/>
                </a:lnTo>
                <a:lnTo>
                  <a:pt x="69583" y="82207"/>
                </a:lnTo>
                <a:lnTo>
                  <a:pt x="91871" y="82207"/>
                </a:lnTo>
                <a:lnTo>
                  <a:pt x="91871" y="58000"/>
                </a:lnTo>
                <a:close/>
              </a:path>
              <a:path w="92075" h="172085">
                <a:moveTo>
                  <a:pt x="56819" y="24726"/>
                </a:moveTo>
                <a:lnTo>
                  <a:pt x="35051" y="24726"/>
                </a:lnTo>
                <a:lnTo>
                  <a:pt x="40220" y="30137"/>
                </a:lnTo>
                <a:lnTo>
                  <a:pt x="40220" y="43510"/>
                </a:lnTo>
                <a:lnTo>
                  <a:pt x="35051" y="48920"/>
                </a:lnTo>
                <a:lnTo>
                  <a:pt x="56819" y="48920"/>
                </a:lnTo>
                <a:lnTo>
                  <a:pt x="51650" y="43510"/>
                </a:lnTo>
                <a:lnTo>
                  <a:pt x="51650" y="30137"/>
                </a:lnTo>
                <a:lnTo>
                  <a:pt x="56819" y="24726"/>
                </a:lnTo>
                <a:close/>
              </a:path>
              <a:path w="92075" h="172085">
                <a:moveTo>
                  <a:pt x="91871" y="24726"/>
                </a:moveTo>
                <a:lnTo>
                  <a:pt x="69583" y="24726"/>
                </a:lnTo>
                <a:lnTo>
                  <a:pt x="74764" y="30137"/>
                </a:lnTo>
                <a:lnTo>
                  <a:pt x="74764" y="43510"/>
                </a:lnTo>
                <a:lnTo>
                  <a:pt x="69583" y="48920"/>
                </a:lnTo>
                <a:lnTo>
                  <a:pt x="91871" y="48920"/>
                </a:lnTo>
                <a:lnTo>
                  <a:pt x="91871" y="24726"/>
                </a:lnTo>
                <a:close/>
              </a:path>
            </a:pathLst>
          </a:custGeom>
          <a:solidFill>
            <a:srgbClr val="FFFFFF"/>
          </a:solidFill>
        </p:spPr>
        <p:txBody>
          <a:bodyPr wrap="square" lIns="0" tIns="0" rIns="0" bIns="0" rtlCol="0"/>
          <a:lstStyle/>
          <a:p>
            <a:endParaRPr/>
          </a:p>
        </p:txBody>
      </p:sp>
      <p:sp>
        <p:nvSpPr>
          <p:cNvPr id="5" name="object 5"/>
          <p:cNvSpPr/>
          <p:nvPr/>
        </p:nvSpPr>
        <p:spPr>
          <a:xfrm>
            <a:off x="276161" y="5129834"/>
            <a:ext cx="85725" cy="0"/>
          </a:xfrm>
          <a:custGeom>
            <a:avLst/>
            <a:gdLst/>
            <a:ahLst/>
            <a:cxnLst/>
            <a:rect l="l" t="t" r="r" b="b"/>
            <a:pathLst>
              <a:path w="85725">
                <a:moveTo>
                  <a:pt x="0" y="0"/>
                </a:moveTo>
                <a:lnTo>
                  <a:pt x="85280" y="0"/>
                </a:lnTo>
              </a:path>
            </a:pathLst>
          </a:custGeom>
          <a:ln w="41909">
            <a:solidFill>
              <a:srgbClr val="FFFFFF"/>
            </a:solidFill>
          </a:ln>
        </p:spPr>
        <p:txBody>
          <a:bodyPr wrap="square" lIns="0" tIns="0" rIns="0" bIns="0" rtlCol="0"/>
          <a:lstStyle/>
          <a:p>
            <a:endParaRPr/>
          </a:p>
        </p:txBody>
      </p:sp>
      <p:sp>
        <p:nvSpPr>
          <p:cNvPr id="6" name="object 6"/>
          <p:cNvSpPr/>
          <p:nvPr/>
        </p:nvSpPr>
        <p:spPr>
          <a:xfrm>
            <a:off x="271424"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7" name="object 7"/>
          <p:cNvSpPr/>
          <p:nvPr/>
        </p:nvSpPr>
        <p:spPr>
          <a:xfrm>
            <a:off x="271424"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8" name="object 8"/>
          <p:cNvSpPr/>
          <p:nvPr/>
        </p:nvSpPr>
        <p:spPr>
          <a:xfrm>
            <a:off x="271424"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9" name="object 9"/>
          <p:cNvSpPr/>
          <p:nvPr/>
        </p:nvSpPr>
        <p:spPr>
          <a:xfrm>
            <a:off x="271424"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0" name="object 10"/>
          <p:cNvSpPr/>
          <p:nvPr/>
        </p:nvSpPr>
        <p:spPr>
          <a:xfrm>
            <a:off x="314172"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1" name="object 11"/>
          <p:cNvSpPr/>
          <p:nvPr/>
        </p:nvSpPr>
        <p:spPr>
          <a:xfrm>
            <a:off x="341795" y="509057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2" name="object 12"/>
          <p:cNvSpPr/>
          <p:nvPr/>
        </p:nvSpPr>
        <p:spPr>
          <a:xfrm>
            <a:off x="314172"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3" name="object 13"/>
          <p:cNvSpPr/>
          <p:nvPr/>
        </p:nvSpPr>
        <p:spPr>
          <a:xfrm>
            <a:off x="341795" y="506898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4" name="object 14"/>
          <p:cNvSpPr/>
          <p:nvPr/>
        </p:nvSpPr>
        <p:spPr>
          <a:xfrm>
            <a:off x="668642" y="5129834"/>
            <a:ext cx="90170" cy="0"/>
          </a:xfrm>
          <a:custGeom>
            <a:avLst/>
            <a:gdLst/>
            <a:ahLst/>
            <a:cxnLst/>
            <a:rect l="l" t="t" r="r" b="b"/>
            <a:pathLst>
              <a:path w="90170">
                <a:moveTo>
                  <a:pt x="0" y="0"/>
                </a:moveTo>
                <a:lnTo>
                  <a:pt x="90017" y="0"/>
                </a:lnTo>
              </a:path>
            </a:pathLst>
          </a:custGeom>
          <a:ln w="41909">
            <a:solidFill>
              <a:srgbClr val="FFFFFF"/>
            </a:solidFill>
          </a:ln>
        </p:spPr>
        <p:txBody>
          <a:bodyPr wrap="square" lIns="0" tIns="0" rIns="0" bIns="0" rtlCol="0"/>
          <a:lstStyle/>
          <a:p>
            <a:endParaRPr/>
          </a:p>
        </p:txBody>
      </p:sp>
      <p:sp>
        <p:nvSpPr>
          <p:cNvPr id="15" name="object 15"/>
          <p:cNvSpPr/>
          <p:nvPr/>
        </p:nvSpPr>
        <p:spPr>
          <a:xfrm>
            <a:off x="668642" y="509109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6" name="object 16"/>
          <p:cNvSpPr/>
          <p:nvPr/>
        </p:nvSpPr>
        <p:spPr>
          <a:xfrm>
            <a:off x="668642"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17" name="object 17"/>
          <p:cNvSpPr/>
          <p:nvPr/>
        </p:nvSpPr>
        <p:spPr>
          <a:xfrm>
            <a:off x="668642" y="506950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8" name="object 18"/>
          <p:cNvSpPr/>
          <p:nvPr/>
        </p:nvSpPr>
        <p:spPr>
          <a:xfrm>
            <a:off x="668642"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9" name="object 19"/>
          <p:cNvSpPr/>
          <p:nvPr/>
        </p:nvSpPr>
        <p:spPr>
          <a:xfrm>
            <a:off x="711390"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20" name="object 20"/>
          <p:cNvSpPr/>
          <p:nvPr/>
        </p:nvSpPr>
        <p:spPr>
          <a:xfrm>
            <a:off x="739012" y="509057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21" name="object 21"/>
          <p:cNvSpPr/>
          <p:nvPr/>
        </p:nvSpPr>
        <p:spPr>
          <a:xfrm>
            <a:off x="711390"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22" name="object 22"/>
          <p:cNvSpPr/>
          <p:nvPr/>
        </p:nvSpPr>
        <p:spPr>
          <a:xfrm>
            <a:off x="739012" y="506898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23" name="object 23"/>
          <p:cNvSpPr/>
          <p:nvPr/>
        </p:nvSpPr>
        <p:spPr>
          <a:xfrm>
            <a:off x="1492288" y="4923002"/>
            <a:ext cx="126364" cy="227965"/>
          </a:xfrm>
          <a:custGeom>
            <a:avLst/>
            <a:gdLst/>
            <a:ahLst/>
            <a:cxnLst/>
            <a:rect l="l" t="t" r="r" b="b"/>
            <a:pathLst>
              <a:path w="126365" h="227964">
                <a:moveTo>
                  <a:pt x="126225" y="0"/>
                </a:moveTo>
                <a:lnTo>
                  <a:pt x="0" y="0"/>
                </a:lnTo>
                <a:lnTo>
                  <a:pt x="0" y="227876"/>
                </a:lnTo>
                <a:lnTo>
                  <a:pt x="126225" y="227876"/>
                </a:lnTo>
                <a:lnTo>
                  <a:pt x="126225" y="195719"/>
                </a:lnTo>
                <a:lnTo>
                  <a:pt x="17856" y="195719"/>
                </a:lnTo>
                <a:lnTo>
                  <a:pt x="17856" y="177774"/>
                </a:lnTo>
                <a:lnTo>
                  <a:pt x="126225" y="177774"/>
                </a:lnTo>
                <a:lnTo>
                  <a:pt x="126225" y="173088"/>
                </a:lnTo>
                <a:lnTo>
                  <a:pt x="17856" y="173088"/>
                </a:lnTo>
                <a:lnTo>
                  <a:pt x="17856" y="155143"/>
                </a:lnTo>
                <a:lnTo>
                  <a:pt x="126225" y="155143"/>
                </a:lnTo>
                <a:lnTo>
                  <a:pt x="126225" y="151295"/>
                </a:lnTo>
                <a:lnTo>
                  <a:pt x="17856" y="151295"/>
                </a:lnTo>
                <a:lnTo>
                  <a:pt x="17856" y="133349"/>
                </a:lnTo>
                <a:lnTo>
                  <a:pt x="126225" y="133349"/>
                </a:lnTo>
                <a:lnTo>
                  <a:pt x="126225" y="129158"/>
                </a:lnTo>
                <a:lnTo>
                  <a:pt x="17856" y="129158"/>
                </a:lnTo>
                <a:lnTo>
                  <a:pt x="17856" y="111213"/>
                </a:lnTo>
                <a:lnTo>
                  <a:pt x="126225" y="111213"/>
                </a:lnTo>
                <a:lnTo>
                  <a:pt x="126225" y="105270"/>
                </a:lnTo>
                <a:lnTo>
                  <a:pt x="17856" y="105270"/>
                </a:lnTo>
                <a:lnTo>
                  <a:pt x="17856" y="87325"/>
                </a:lnTo>
                <a:lnTo>
                  <a:pt x="126225" y="87325"/>
                </a:lnTo>
                <a:lnTo>
                  <a:pt x="126225" y="82232"/>
                </a:lnTo>
                <a:lnTo>
                  <a:pt x="17856" y="82232"/>
                </a:lnTo>
                <a:lnTo>
                  <a:pt x="17856" y="64287"/>
                </a:lnTo>
                <a:lnTo>
                  <a:pt x="126225" y="64287"/>
                </a:lnTo>
                <a:lnTo>
                  <a:pt x="126225" y="59181"/>
                </a:lnTo>
                <a:lnTo>
                  <a:pt x="17856" y="59181"/>
                </a:lnTo>
                <a:lnTo>
                  <a:pt x="17856" y="41236"/>
                </a:lnTo>
                <a:lnTo>
                  <a:pt x="126225" y="41236"/>
                </a:lnTo>
                <a:lnTo>
                  <a:pt x="126225" y="34658"/>
                </a:lnTo>
                <a:lnTo>
                  <a:pt x="17856" y="34658"/>
                </a:lnTo>
                <a:lnTo>
                  <a:pt x="17856" y="16713"/>
                </a:lnTo>
                <a:lnTo>
                  <a:pt x="126225" y="16713"/>
                </a:lnTo>
                <a:lnTo>
                  <a:pt x="126225" y="0"/>
                </a:lnTo>
                <a:close/>
              </a:path>
              <a:path w="126365" h="227964">
                <a:moveTo>
                  <a:pt x="42418" y="177774"/>
                </a:moveTo>
                <a:lnTo>
                  <a:pt x="34671" y="177774"/>
                </a:lnTo>
                <a:lnTo>
                  <a:pt x="34671" y="195719"/>
                </a:lnTo>
                <a:lnTo>
                  <a:pt x="42418" y="195719"/>
                </a:lnTo>
                <a:lnTo>
                  <a:pt x="42418" y="177774"/>
                </a:lnTo>
                <a:close/>
              </a:path>
              <a:path w="126365" h="227964">
                <a:moveTo>
                  <a:pt x="66979" y="177774"/>
                </a:moveTo>
                <a:lnTo>
                  <a:pt x="59232" y="177774"/>
                </a:lnTo>
                <a:lnTo>
                  <a:pt x="59232" y="195719"/>
                </a:lnTo>
                <a:lnTo>
                  <a:pt x="66979" y="195719"/>
                </a:lnTo>
                <a:lnTo>
                  <a:pt x="66979" y="177774"/>
                </a:lnTo>
                <a:close/>
              </a:path>
              <a:path w="126365" h="227964">
                <a:moveTo>
                  <a:pt x="91541" y="177774"/>
                </a:moveTo>
                <a:lnTo>
                  <a:pt x="83794" y="177774"/>
                </a:lnTo>
                <a:lnTo>
                  <a:pt x="83794" y="195719"/>
                </a:lnTo>
                <a:lnTo>
                  <a:pt x="91541" y="195719"/>
                </a:lnTo>
                <a:lnTo>
                  <a:pt x="91541" y="177774"/>
                </a:lnTo>
                <a:close/>
              </a:path>
              <a:path w="126365" h="227964">
                <a:moveTo>
                  <a:pt x="126225" y="177774"/>
                </a:moveTo>
                <a:lnTo>
                  <a:pt x="108356" y="177774"/>
                </a:lnTo>
                <a:lnTo>
                  <a:pt x="108356" y="195719"/>
                </a:lnTo>
                <a:lnTo>
                  <a:pt x="126225" y="195719"/>
                </a:lnTo>
                <a:lnTo>
                  <a:pt x="126225" y="177774"/>
                </a:lnTo>
                <a:close/>
              </a:path>
              <a:path w="126365" h="227964">
                <a:moveTo>
                  <a:pt x="42418" y="155143"/>
                </a:moveTo>
                <a:lnTo>
                  <a:pt x="34671" y="155143"/>
                </a:lnTo>
                <a:lnTo>
                  <a:pt x="34671" y="173088"/>
                </a:lnTo>
                <a:lnTo>
                  <a:pt x="42418" y="173088"/>
                </a:lnTo>
                <a:lnTo>
                  <a:pt x="42418" y="155143"/>
                </a:lnTo>
                <a:close/>
              </a:path>
              <a:path w="126365" h="227964">
                <a:moveTo>
                  <a:pt x="66979" y="155143"/>
                </a:moveTo>
                <a:lnTo>
                  <a:pt x="59232" y="155143"/>
                </a:lnTo>
                <a:lnTo>
                  <a:pt x="59232" y="173088"/>
                </a:lnTo>
                <a:lnTo>
                  <a:pt x="66979" y="173088"/>
                </a:lnTo>
                <a:lnTo>
                  <a:pt x="66979" y="155143"/>
                </a:lnTo>
                <a:close/>
              </a:path>
              <a:path w="126365" h="227964">
                <a:moveTo>
                  <a:pt x="91541" y="155143"/>
                </a:moveTo>
                <a:lnTo>
                  <a:pt x="83794" y="155143"/>
                </a:lnTo>
                <a:lnTo>
                  <a:pt x="83794" y="173088"/>
                </a:lnTo>
                <a:lnTo>
                  <a:pt x="91541" y="173088"/>
                </a:lnTo>
                <a:lnTo>
                  <a:pt x="91541" y="155143"/>
                </a:lnTo>
                <a:close/>
              </a:path>
              <a:path w="126365" h="227964">
                <a:moveTo>
                  <a:pt x="126225" y="155143"/>
                </a:moveTo>
                <a:lnTo>
                  <a:pt x="108356" y="155143"/>
                </a:lnTo>
                <a:lnTo>
                  <a:pt x="108356" y="173088"/>
                </a:lnTo>
                <a:lnTo>
                  <a:pt x="126225" y="173088"/>
                </a:lnTo>
                <a:lnTo>
                  <a:pt x="126225" y="155143"/>
                </a:lnTo>
                <a:close/>
              </a:path>
              <a:path w="126365" h="227964">
                <a:moveTo>
                  <a:pt x="42418" y="133349"/>
                </a:moveTo>
                <a:lnTo>
                  <a:pt x="34671" y="133349"/>
                </a:lnTo>
                <a:lnTo>
                  <a:pt x="34671" y="151295"/>
                </a:lnTo>
                <a:lnTo>
                  <a:pt x="42418" y="151295"/>
                </a:lnTo>
                <a:lnTo>
                  <a:pt x="42418" y="133349"/>
                </a:lnTo>
                <a:close/>
              </a:path>
              <a:path w="126365" h="227964">
                <a:moveTo>
                  <a:pt x="66979" y="133349"/>
                </a:moveTo>
                <a:lnTo>
                  <a:pt x="59232" y="133349"/>
                </a:lnTo>
                <a:lnTo>
                  <a:pt x="59232" y="151295"/>
                </a:lnTo>
                <a:lnTo>
                  <a:pt x="66979" y="151295"/>
                </a:lnTo>
                <a:lnTo>
                  <a:pt x="66979" y="133349"/>
                </a:lnTo>
                <a:close/>
              </a:path>
              <a:path w="126365" h="227964">
                <a:moveTo>
                  <a:pt x="91541" y="133349"/>
                </a:moveTo>
                <a:lnTo>
                  <a:pt x="83794" y="133349"/>
                </a:lnTo>
                <a:lnTo>
                  <a:pt x="83794" y="151295"/>
                </a:lnTo>
                <a:lnTo>
                  <a:pt x="91541" y="151295"/>
                </a:lnTo>
                <a:lnTo>
                  <a:pt x="91541" y="133349"/>
                </a:lnTo>
                <a:close/>
              </a:path>
              <a:path w="126365" h="227964">
                <a:moveTo>
                  <a:pt x="126225" y="133349"/>
                </a:moveTo>
                <a:lnTo>
                  <a:pt x="108356" y="133349"/>
                </a:lnTo>
                <a:lnTo>
                  <a:pt x="108356" y="151295"/>
                </a:lnTo>
                <a:lnTo>
                  <a:pt x="126225" y="151295"/>
                </a:lnTo>
                <a:lnTo>
                  <a:pt x="126225" y="133349"/>
                </a:lnTo>
                <a:close/>
              </a:path>
              <a:path w="126365" h="227964">
                <a:moveTo>
                  <a:pt x="42418" y="111213"/>
                </a:moveTo>
                <a:lnTo>
                  <a:pt x="34671" y="111213"/>
                </a:lnTo>
                <a:lnTo>
                  <a:pt x="34671" y="129158"/>
                </a:lnTo>
                <a:lnTo>
                  <a:pt x="42418" y="129158"/>
                </a:lnTo>
                <a:lnTo>
                  <a:pt x="42418" y="111213"/>
                </a:lnTo>
                <a:close/>
              </a:path>
              <a:path w="126365" h="227964">
                <a:moveTo>
                  <a:pt x="66979" y="111213"/>
                </a:moveTo>
                <a:lnTo>
                  <a:pt x="59232" y="111213"/>
                </a:lnTo>
                <a:lnTo>
                  <a:pt x="59232" y="129158"/>
                </a:lnTo>
                <a:lnTo>
                  <a:pt x="66979" y="129158"/>
                </a:lnTo>
                <a:lnTo>
                  <a:pt x="66979" y="111213"/>
                </a:lnTo>
                <a:close/>
              </a:path>
              <a:path w="126365" h="227964">
                <a:moveTo>
                  <a:pt x="91541" y="111213"/>
                </a:moveTo>
                <a:lnTo>
                  <a:pt x="83794" y="111213"/>
                </a:lnTo>
                <a:lnTo>
                  <a:pt x="83794" y="129158"/>
                </a:lnTo>
                <a:lnTo>
                  <a:pt x="91541" y="129158"/>
                </a:lnTo>
                <a:lnTo>
                  <a:pt x="91541" y="111213"/>
                </a:lnTo>
                <a:close/>
              </a:path>
              <a:path w="126365" h="227964">
                <a:moveTo>
                  <a:pt x="126225" y="111213"/>
                </a:moveTo>
                <a:lnTo>
                  <a:pt x="108356" y="111213"/>
                </a:lnTo>
                <a:lnTo>
                  <a:pt x="108356" y="129158"/>
                </a:lnTo>
                <a:lnTo>
                  <a:pt x="126225" y="129158"/>
                </a:lnTo>
                <a:lnTo>
                  <a:pt x="126225" y="111213"/>
                </a:lnTo>
                <a:close/>
              </a:path>
              <a:path w="126365" h="227964">
                <a:moveTo>
                  <a:pt x="42418" y="87325"/>
                </a:moveTo>
                <a:lnTo>
                  <a:pt x="34671" y="87325"/>
                </a:lnTo>
                <a:lnTo>
                  <a:pt x="34671" y="105270"/>
                </a:lnTo>
                <a:lnTo>
                  <a:pt x="42418" y="105270"/>
                </a:lnTo>
                <a:lnTo>
                  <a:pt x="42418" y="87325"/>
                </a:lnTo>
                <a:close/>
              </a:path>
              <a:path w="126365" h="227964">
                <a:moveTo>
                  <a:pt x="66979" y="87325"/>
                </a:moveTo>
                <a:lnTo>
                  <a:pt x="59232" y="87325"/>
                </a:lnTo>
                <a:lnTo>
                  <a:pt x="59232" y="105270"/>
                </a:lnTo>
                <a:lnTo>
                  <a:pt x="66979" y="105270"/>
                </a:lnTo>
                <a:lnTo>
                  <a:pt x="66979" y="87325"/>
                </a:lnTo>
                <a:close/>
              </a:path>
              <a:path w="126365" h="227964">
                <a:moveTo>
                  <a:pt x="91541" y="87325"/>
                </a:moveTo>
                <a:lnTo>
                  <a:pt x="83794" y="87325"/>
                </a:lnTo>
                <a:lnTo>
                  <a:pt x="83794" y="105270"/>
                </a:lnTo>
                <a:lnTo>
                  <a:pt x="91541" y="105270"/>
                </a:lnTo>
                <a:lnTo>
                  <a:pt x="91541" y="87325"/>
                </a:lnTo>
                <a:close/>
              </a:path>
              <a:path w="126365" h="227964">
                <a:moveTo>
                  <a:pt x="126225" y="87325"/>
                </a:moveTo>
                <a:lnTo>
                  <a:pt x="108356" y="87325"/>
                </a:lnTo>
                <a:lnTo>
                  <a:pt x="108356" y="105270"/>
                </a:lnTo>
                <a:lnTo>
                  <a:pt x="126225" y="105270"/>
                </a:lnTo>
                <a:lnTo>
                  <a:pt x="126225" y="87325"/>
                </a:lnTo>
                <a:close/>
              </a:path>
              <a:path w="126365" h="227964">
                <a:moveTo>
                  <a:pt x="42418" y="64287"/>
                </a:moveTo>
                <a:lnTo>
                  <a:pt x="34671" y="64287"/>
                </a:lnTo>
                <a:lnTo>
                  <a:pt x="34671" y="82232"/>
                </a:lnTo>
                <a:lnTo>
                  <a:pt x="42418" y="82232"/>
                </a:lnTo>
                <a:lnTo>
                  <a:pt x="42418" y="64287"/>
                </a:lnTo>
                <a:close/>
              </a:path>
              <a:path w="126365" h="227964">
                <a:moveTo>
                  <a:pt x="66979" y="64287"/>
                </a:moveTo>
                <a:lnTo>
                  <a:pt x="59232" y="64287"/>
                </a:lnTo>
                <a:lnTo>
                  <a:pt x="59232" y="82232"/>
                </a:lnTo>
                <a:lnTo>
                  <a:pt x="66979" y="82232"/>
                </a:lnTo>
                <a:lnTo>
                  <a:pt x="66979" y="64287"/>
                </a:lnTo>
                <a:close/>
              </a:path>
              <a:path w="126365" h="227964">
                <a:moveTo>
                  <a:pt x="91541" y="64287"/>
                </a:moveTo>
                <a:lnTo>
                  <a:pt x="83794" y="64287"/>
                </a:lnTo>
                <a:lnTo>
                  <a:pt x="83794" y="82232"/>
                </a:lnTo>
                <a:lnTo>
                  <a:pt x="91541" y="82232"/>
                </a:lnTo>
                <a:lnTo>
                  <a:pt x="91541" y="64287"/>
                </a:lnTo>
                <a:close/>
              </a:path>
              <a:path w="126365" h="227964">
                <a:moveTo>
                  <a:pt x="126225" y="64287"/>
                </a:moveTo>
                <a:lnTo>
                  <a:pt x="108356" y="64287"/>
                </a:lnTo>
                <a:lnTo>
                  <a:pt x="108356" y="82232"/>
                </a:lnTo>
                <a:lnTo>
                  <a:pt x="126225" y="82232"/>
                </a:lnTo>
                <a:lnTo>
                  <a:pt x="126225" y="64287"/>
                </a:lnTo>
                <a:close/>
              </a:path>
              <a:path w="126365" h="227964">
                <a:moveTo>
                  <a:pt x="42418" y="41236"/>
                </a:moveTo>
                <a:lnTo>
                  <a:pt x="34671" y="41236"/>
                </a:lnTo>
                <a:lnTo>
                  <a:pt x="34671" y="59181"/>
                </a:lnTo>
                <a:lnTo>
                  <a:pt x="42418" y="59181"/>
                </a:lnTo>
                <a:lnTo>
                  <a:pt x="42418" y="41236"/>
                </a:lnTo>
                <a:close/>
              </a:path>
              <a:path w="126365" h="227964">
                <a:moveTo>
                  <a:pt x="66979" y="41236"/>
                </a:moveTo>
                <a:lnTo>
                  <a:pt x="59232" y="41236"/>
                </a:lnTo>
                <a:lnTo>
                  <a:pt x="59232" y="59181"/>
                </a:lnTo>
                <a:lnTo>
                  <a:pt x="66979" y="59181"/>
                </a:lnTo>
                <a:lnTo>
                  <a:pt x="66979" y="41236"/>
                </a:lnTo>
                <a:close/>
              </a:path>
              <a:path w="126365" h="227964">
                <a:moveTo>
                  <a:pt x="91541" y="41236"/>
                </a:moveTo>
                <a:lnTo>
                  <a:pt x="83794" y="41236"/>
                </a:lnTo>
                <a:lnTo>
                  <a:pt x="83794" y="59181"/>
                </a:lnTo>
                <a:lnTo>
                  <a:pt x="91541" y="59181"/>
                </a:lnTo>
                <a:lnTo>
                  <a:pt x="91541" y="41236"/>
                </a:lnTo>
                <a:close/>
              </a:path>
              <a:path w="126365" h="227964">
                <a:moveTo>
                  <a:pt x="126225" y="41236"/>
                </a:moveTo>
                <a:lnTo>
                  <a:pt x="108356" y="41236"/>
                </a:lnTo>
                <a:lnTo>
                  <a:pt x="108356" y="59181"/>
                </a:lnTo>
                <a:lnTo>
                  <a:pt x="126225" y="59181"/>
                </a:lnTo>
                <a:lnTo>
                  <a:pt x="126225" y="41236"/>
                </a:lnTo>
                <a:close/>
              </a:path>
              <a:path w="126365" h="227964">
                <a:moveTo>
                  <a:pt x="42418" y="16713"/>
                </a:moveTo>
                <a:lnTo>
                  <a:pt x="34671" y="16713"/>
                </a:lnTo>
                <a:lnTo>
                  <a:pt x="34671" y="34658"/>
                </a:lnTo>
                <a:lnTo>
                  <a:pt x="42418" y="34658"/>
                </a:lnTo>
                <a:lnTo>
                  <a:pt x="42418" y="16713"/>
                </a:lnTo>
                <a:close/>
              </a:path>
              <a:path w="126365" h="227964">
                <a:moveTo>
                  <a:pt x="66979" y="16713"/>
                </a:moveTo>
                <a:lnTo>
                  <a:pt x="59232" y="16713"/>
                </a:lnTo>
                <a:lnTo>
                  <a:pt x="59232" y="34658"/>
                </a:lnTo>
                <a:lnTo>
                  <a:pt x="66979" y="34658"/>
                </a:lnTo>
                <a:lnTo>
                  <a:pt x="66979" y="16713"/>
                </a:lnTo>
                <a:close/>
              </a:path>
              <a:path w="126365" h="227964">
                <a:moveTo>
                  <a:pt x="91541" y="16713"/>
                </a:moveTo>
                <a:lnTo>
                  <a:pt x="83794" y="16713"/>
                </a:lnTo>
                <a:lnTo>
                  <a:pt x="83794" y="34658"/>
                </a:lnTo>
                <a:lnTo>
                  <a:pt x="91541" y="34658"/>
                </a:lnTo>
                <a:lnTo>
                  <a:pt x="91541" y="16713"/>
                </a:lnTo>
                <a:close/>
              </a:path>
              <a:path w="126365" h="227964">
                <a:moveTo>
                  <a:pt x="126225" y="16713"/>
                </a:moveTo>
                <a:lnTo>
                  <a:pt x="108356" y="16713"/>
                </a:lnTo>
                <a:lnTo>
                  <a:pt x="108356" y="34658"/>
                </a:lnTo>
                <a:lnTo>
                  <a:pt x="126225" y="34658"/>
                </a:lnTo>
                <a:lnTo>
                  <a:pt x="126225" y="16713"/>
                </a:lnTo>
                <a:close/>
              </a:path>
            </a:pathLst>
          </a:custGeom>
          <a:solidFill>
            <a:srgbClr val="FFFFFF"/>
          </a:solidFill>
        </p:spPr>
        <p:txBody>
          <a:bodyPr wrap="square" lIns="0" tIns="0" rIns="0" bIns="0" rtlCol="0"/>
          <a:lstStyle/>
          <a:p>
            <a:endParaRPr/>
          </a:p>
        </p:txBody>
      </p:sp>
      <p:sp>
        <p:nvSpPr>
          <p:cNvPr id="24" name="object 24"/>
          <p:cNvSpPr/>
          <p:nvPr/>
        </p:nvSpPr>
        <p:spPr>
          <a:xfrm>
            <a:off x="149936" y="5127929"/>
            <a:ext cx="126364" cy="0"/>
          </a:xfrm>
          <a:custGeom>
            <a:avLst/>
            <a:gdLst/>
            <a:ahLst/>
            <a:cxnLst/>
            <a:rect l="l" t="t" r="r" b="b"/>
            <a:pathLst>
              <a:path w="126364">
                <a:moveTo>
                  <a:pt x="0" y="0"/>
                </a:moveTo>
                <a:lnTo>
                  <a:pt x="126225" y="0"/>
                </a:lnTo>
              </a:path>
            </a:pathLst>
          </a:custGeom>
          <a:ln w="45720">
            <a:solidFill>
              <a:srgbClr val="FFFFFF"/>
            </a:solidFill>
          </a:ln>
        </p:spPr>
        <p:txBody>
          <a:bodyPr wrap="square" lIns="0" tIns="0" rIns="0" bIns="0" rtlCol="0"/>
          <a:lstStyle/>
          <a:p>
            <a:endParaRPr/>
          </a:p>
        </p:txBody>
      </p:sp>
      <p:sp>
        <p:nvSpPr>
          <p:cNvPr id="25" name="object 25"/>
          <p:cNvSpPr/>
          <p:nvPr/>
        </p:nvSpPr>
        <p:spPr>
          <a:xfrm>
            <a:off x="149936" y="5087289"/>
            <a:ext cx="25400" cy="17780"/>
          </a:xfrm>
          <a:custGeom>
            <a:avLst/>
            <a:gdLst/>
            <a:ahLst/>
            <a:cxnLst/>
            <a:rect l="l" t="t" r="r" b="b"/>
            <a:pathLst>
              <a:path w="25400" h="17779">
                <a:moveTo>
                  <a:pt x="0" y="17780"/>
                </a:moveTo>
                <a:lnTo>
                  <a:pt x="25311" y="17780"/>
                </a:lnTo>
                <a:lnTo>
                  <a:pt x="25311" y="0"/>
                </a:lnTo>
                <a:lnTo>
                  <a:pt x="0" y="0"/>
                </a:lnTo>
                <a:lnTo>
                  <a:pt x="0" y="17780"/>
                </a:lnTo>
                <a:close/>
              </a:path>
            </a:pathLst>
          </a:custGeom>
          <a:solidFill>
            <a:srgbClr val="FFFFFF"/>
          </a:solidFill>
        </p:spPr>
        <p:txBody>
          <a:bodyPr wrap="square" lIns="0" tIns="0" rIns="0" bIns="0" rtlCol="0"/>
          <a:lstStyle/>
          <a:p>
            <a:endParaRPr/>
          </a:p>
        </p:txBody>
      </p:sp>
      <p:sp>
        <p:nvSpPr>
          <p:cNvPr id="26" name="object 26"/>
          <p:cNvSpPr/>
          <p:nvPr/>
        </p:nvSpPr>
        <p:spPr>
          <a:xfrm>
            <a:off x="149936" y="5075859"/>
            <a:ext cx="126364" cy="0"/>
          </a:xfrm>
          <a:custGeom>
            <a:avLst/>
            <a:gdLst/>
            <a:ahLst/>
            <a:cxnLst/>
            <a:rect l="l" t="t" r="r" b="b"/>
            <a:pathLst>
              <a:path w="126364">
                <a:moveTo>
                  <a:pt x="0" y="0"/>
                </a:moveTo>
                <a:lnTo>
                  <a:pt x="126225" y="0"/>
                </a:lnTo>
              </a:path>
            </a:pathLst>
          </a:custGeom>
          <a:ln w="22859">
            <a:solidFill>
              <a:srgbClr val="FFFFFF"/>
            </a:solidFill>
          </a:ln>
        </p:spPr>
        <p:txBody>
          <a:bodyPr wrap="square" lIns="0" tIns="0" rIns="0" bIns="0" rtlCol="0"/>
          <a:lstStyle/>
          <a:p>
            <a:endParaRPr/>
          </a:p>
        </p:txBody>
      </p:sp>
      <p:sp>
        <p:nvSpPr>
          <p:cNvPr id="27" name="object 27"/>
          <p:cNvSpPr/>
          <p:nvPr/>
        </p:nvSpPr>
        <p:spPr>
          <a:xfrm>
            <a:off x="149936" y="5046649"/>
            <a:ext cx="25400" cy="17780"/>
          </a:xfrm>
          <a:custGeom>
            <a:avLst/>
            <a:gdLst/>
            <a:ahLst/>
            <a:cxnLst/>
            <a:rect l="l" t="t" r="r" b="b"/>
            <a:pathLst>
              <a:path w="25400" h="17779">
                <a:moveTo>
                  <a:pt x="0" y="17779"/>
                </a:moveTo>
                <a:lnTo>
                  <a:pt x="25311" y="17779"/>
                </a:lnTo>
                <a:lnTo>
                  <a:pt x="25311" y="0"/>
                </a:lnTo>
                <a:lnTo>
                  <a:pt x="0" y="0"/>
                </a:lnTo>
                <a:lnTo>
                  <a:pt x="0" y="17779"/>
                </a:lnTo>
                <a:close/>
              </a:path>
            </a:pathLst>
          </a:custGeom>
          <a:solidFill>
            <a:srgbClr val="FFFFFF"/>
          </a:solidFill>
        </p:spPr>
        <p:txBody>
          <a:bodyPr wrap="square" lIns="0" tIns="0" rIns="0" bIns="0" rtlCol="0"/>
          <a:lstStyle/>
          <a:p>
            <a:endParaRPr/>
          </a:p>
        </p:txBody>
      </p:sp>
      <p:sp>
        <p:nvSpPr>
          <p:cNvPr id="28" name="object 28"/>
          <p:cNvSpPr/>
          <p:nvPr/>
        </p:nvSpPr>
        <p:spPr>
          <a:xfrm>
            <a:off x="149936" y="5032679"/>
            <a:ext cx="126364" cy="0"/>
          </a:xfrm>
          <a:custGeom>
            <a:avLst/>
            <a:gdLst/>
            <a:ahLst/>
            <a:cxnLst/>
            <a:rect l="l" t="t" r="r" b="b"/>
            <a:pathLst>
              <a:path w="126364">
                <a:moveTo>
                  <a:pt x="0" y="0"/>
                </a:moveTo>
                <a:lnTo>
                  <a:pt x="126225" y="0"/>
                </a:lnTo>
              </a:path>
            </a:pathLst>
          </a:custGeom>
          <a:ln w="27940">
            <a:solidFill>
              <a:srgbClr val="FFFFFF"/>
            </a:solidFill>
          </a:ln>
        </p:spPr>
        <p:txBody>
          <a:bodyPr wrap="square" lIns="0" tIns="0" rIns="0" bIns="0" rtlCol="0"/>
          <a:lstStyle/>
          <a:p>
            <a:endParaRPr/>
          </a:p>
        </p:txBody>
      </p:sp>
      <p:sp>
        <p:nvSpPr>
          <p:cNvPr id="29" name="object 29"/>
          <p:cNvSpPr/>
          <p:nvPr/>
        </p:nvSpPr>
        <p:spPr>
          <a:xfrm>
            <a:off x="198361" y="5086680"/>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30" name="object 30"/>
          <p:cNvSpPr/>
          <p:nvPr/>
        </p:nvSpPr>
        <p:spPr>
          <a:xfrm>
            <a:off x="250850" y="5086680"/>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31" name="object 31"/>
          <p:cNvSpPr/>
          <p:nvPr/>
        </p:nvSpPr>
        <p:spPr>
          <a:xfrm>
            <a:off x="198361" y="5046078"/>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32" name="object 32"/>
          <p:cNvSpPr/>
          <p:nvPr/>
        </p:nvSpPr>
        <p:spPr>
          <a:xfrm>
            <a:off x="250850" y="5046078"/>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33" name="object 33"/>
          <p:cNvSpPr/>
          <p:nvPr/>
        </p:nvSpPr>
        <p:spPr>
          <a:xfrm>
            <a:off x="1805355" y="5132374"/>
            <a:ext cx="126364" cy="0"/>
          </a:xfrm>
          <a:custGeom>
            <a:avLst/>
            <a:gdLst/>
            <a:ahLst/>
            <a:cxnLst/>
            <a:rect l="l" t="t" r="r" b="b"/>
            <a:pathLst>
              <a:path w="126364">
                <a:moveTo>
                  <a:pt x="0" y="0"/>
                </a:moveTo>
                <a:lnTo>
                  <a:pt x="126225" y="0"/>
                </a:lnTo>
              </a:path>
            </a:pathLst>
          </a:custGeom>
          <a:ln w="36829">
            <a:solidFill>
              <a:srgbClr val="FFFFFF"/>
            </a:solidFill>
          </a:ln>
        </p:spPr>
        <p:txBody>
          <a:bodyPr wrap="square" lIns="0" tIns="0" rIns="0" bIns="0" rtlCol="0"/>
          <a:lstStyle/>
          <a:p>
            <a:endParaRPr/>
          </a:p>
        </p:txBody>
      </p:sp>
      <p:sp>
        <p:nvSpPr>
          <p:cNvPr id="34" name="object 34"/>
          <p:cNvSpPr/>
          <p:nvPr/>
        </p:nvSpPr>
        <p:spPr>
          <a:xfrm>
            <a:off x="1805355" y="5093639"/>
            <a:ext cx="27940" cy="20320"/>
          </a:xfrm>
          <a:custGeom>
            <a:avLst/>
            <a:gdLst/>
            <a:ahLst/>
            <a:cxnLst/>
            <a:rect l="l" t="t" r="r" b="b"/>
            <a:pathLst>
              <a:path w="27939" h="20320">
                <a:moveTo>
                  <a:pt x="0" y="20320"/>
                </a:moveTo>
                <a:lnTo>
                  <a:pt x="27381" y="20320"/>
                </a:lnTo>
                <a:lnTo>
                  <a:pt x="27381" y="0"/>
                </a:lnTo>
                <a:lnTo>
                  <a:pt x="0" y="0"/>
                </a:lnTo>
                <a:lnTo>
                  <a:pt x="0" y="20320"/>
                </a:lnTo>
                <a:close/>
              </a:path>
            </a:pathLst>
          </a:custGeom>
          <a:solidFill>
            <a:srgbClr val="FFFFFF"/>
          </a:solidFill>
        </p:spPr>
        <p:txBody>
          <a:bodyPr wrap="square" lIns="0" tIns="0" rIns="0" bIns="0" rtlCol="0"/>
          <a:lstStyle/>
          <a:p>
            <a:endParaRPr/>
          </a:p>
        </p:txBody>
      </p:sp>
      <p:sp>
        <p:nvSpPr>
          <p:cNvPr id="35" name="object 35"/>
          <p:cNvSpPr/>
          <p:nvPr/>
        </p:nvSpPr>
        <p:spPr>
          <a:xfrm>
            <a:off x="1805355"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36" name="object 36"/>
          <p:cNvSpPr/>
          <p:nvPr/>
        </p:nvSpPr>
        <p:spPr>
          <a:xfrm>
            <a:off x="1858136" y="5094185"/>
            <a:ext cx="13970" cy="19685"/>
          </a:xfrm>
          <a:custGeom>
            <a:avLst/>
            <a:gdLst/>
            <a:ahLst/>
            <a:cxnLst/>
            <a:rect l="l" t="t" r="r" b="b"/>
            <a:pathLst>
              <a:path w="13969" h="19685">
                <a:moveTo>
                  <a:pt x="13817" y="0"/>
                </a:moveTo>
                <a:lnTo>
                  <a:pt x="0" y="0"/>
                </a:lnTo>
                <a:lnTo>
                  <a:pt x="0" y="19469"/>
                </a:lnTo>
                <a:lnTo>
                  <a:pt x="13817" y="19469"/>
                </a:lnTo>
                <a:lnTo>
                  <a:pt x="13817" y="0"/>
                </a:lnTo>
                <a:close/>
              </a:path>
            </a:pathLst>
          </a:custGeom>
          <a:solidFill>
            <a:srgbClr val="FFFFFF"/>
          </a:solidFill>
        </p:spPr>
        <p:txBody>
          <a:bodyPr wrap="square" lIns="0" tIns="0" rIns="0" bIns="0" rtlCol="0"/>
          <a:lstStyle/>
          <a:p>
            <a:endParaRPr/>
          </a:p>
        </p:txBody>
      </p:sp>
      <p:sp>
        <p:nvSpPr>
          <p:cNvPr id="37" name="object 37"/>
          <p:cNvSpPr/>
          <p:nvPr/>
        </p:nvSpPr>
        <p:spPr>
          <a:xfrm>
            <a:off x="1897354" y="5094185"/>
            <a:ext cx="34290" cy="19685"/>
          </a:xfrm>
          <a:custGeom>
            <a:avLst/>
            <a:gdLst/>
            <a:ahLst/>
            <a:cxnLst/>
            <a:rect l="l" t="t" r="r" b="b"/>
            <a:pathLst>
              <a:path w="34289" h="19685">
                <a:moveTo>
                  <a:pt x="34226" y="0"/>
                </a:moveTo>
                <a:lnTo>
                  <a:pt x="0" y="0"/>
                </a:lnTo>
                <a:lnTo>
                  <a:pt x="0" y="19469"/>
                </a:lnTo>
                <a:lnTo>
                  <a:pt x="34226" y="19469"/>
                </a:lnTo>
                <a:lnTo>
                  <a:pt x="34226" y="0"/>
                </a:lnTo>
                <a:close/>
              </a:path>
            </a:pathLst>
          </a:custGeom>
          <a:solidFill>
            <a:srgbClr val="FFFFFF"/>
          </a:solidFill>
        </p:spPr>
        <p:txBody>
          <a:bodyPr wrap="square" lIns="0" tIns="0" rIns="0" bIns="0" rtlCol="0"/>
          <a:lstStyle/>
          <a:p>
            <a:endParaRPr/>
          </a:p>
        </p:txBody>
      </p:sp>
      <p:sp>
        <p:nvSpPr>
          <p:cNvPr id="38" name="object 38"/>
          <p:cNvSpPr/>
          <p:nvPr/>
        </p:nvSpPr>
        <p:spPr>
          <a:xfrm>
            <a:off x="801714" y="5019333"/>
            <a:ext cx="191135" cy="132080"/>
          </a:xfrm>
          <a:custGeom>
            <a:avLst/>
            <a:gdLst/>
            <a:ahLst/>
            <a:cxnLst/>
            <a:rect l="l" t="t" r="r" b="b"/>
            <a:pathLst>
              <a:path w="191134" h="132079">
                <a:moveTo>
                  <a:pt x="158114" y="64769"/>
                </a:moveTo>
                <a:lnTo>
                  <a:pt x="32727" y="64769"/>
                </a:lnTo>
                <a:lnTo>
                  <a:pt x="32727" y="131546"/>
                </a:lnTo>
                <a:lnTo>
                  <a:pt x="158114" y="131546"/>
                </a:lnTo>
                <a:lnTo>
                  <a:pt x="158114" y="90512"/>
                </a:lnTo>
                <a:lnTo>
                  <a:pt x="57619" y="90512"/>
                </a:lnTo>
                <a:lnTo>
                  <a:pt x="57619" y="72567"/>
                </a:lnTo>
                <a:lnTo>
                  <a:pt x="158114" y="72567"/>
                </a:lnTo>
                <a:lnTo>
                  <a:pt x="158114" y="64769"/>
                </a:lnTo>
                <a:close/>
              </a:path>
              <a:path w="191134" h="132079">
                <a:moveTo>
                  <a:pt x="110096" y="72567"/>
                </a:moveTo>
                <a:lnTo>
                  <a:pt x="80733" y="72567"/>
                </a:lnTo>
                <a:lnTo>
                  <a:pt x="80733" y="90512"/>
                </a:lnTo>
                <a:lnTo>
                  <a:pt x="110096" y="90512"/>
                </a:lnTo>
                <a:lnTo>
                  <a:pt x="110096" y="72567"/>
                </a:lnTo>
                <a:close/>
              </a:path>
              <a:path w="191134" h="132079">
                <a:moveTo>
                  <a:pt x="158114" y="72567"/>
                </a:moveTo>
                <a:lnTo>
                  <a:pt x="133210" y="72567"/>
                </a:lnTo>
                <a:lnTo>
                  <a:pt x="133210" y="90512"/>
                </a:lnTo>
                <a:lnTo>
                  <a:pt x="158114" y="90512"/>
                </a:lnTo>
                <a:lnTo>
                  <a:pt x="158114" y="72567"/>
                </a:lnTo>
                <a:close/>
              </a:path>
              <a:path w="191134" h="132079">
                <a:moveTo>
                  <a:pt x="158114" y="41732"/>
                </a:moveTo>
                <a:lnTo>
                  <a:pt x="32727" y="41732"/>
                </a:lnTo>
                <a:lnTo>
                  <a:pt x="32727" y="42557"/>
                </a:lnTo>
                <a:lnTo>
                  <a:pt x="0" y="64769"/>
                </a:lnTo>
                <a:lnTo>
                  <a:pt x="190830" y="64769"/>
                </a:lnTo>
                <a:lnTo>
                  <a:pt x="158114" y="42557"/>
                </a:lnTo>
                <a:lnTo>
                  <a:pt x="158114" y="41732"/>
                </a:lnTo>
                <a:close/>
              </a:path>
              <a:path w="191134" h="132079">
                <a:moveTo>
                  <a:pt x="95415" y="0"/>
                </a:moveTo>
                <a:lnTo>
                  <a:pt x="33934" y="41732"/>
                </a:lnTo>
                <a:lnTo>
                  <a:pt x="156895" y="41732"/>
                </a:lnTo>
                <a:lnTo>
                  <a:pt x="95415" y="0"/>
                </a:lnTo>
                <a:close/>
              </a:path>
            </a:pathLst>
          </a:custGeom>
          <a:solidFill>
            <a:srgbClr val="FFFFFF"/>
          </a:solidFill>
        </p:spPr>
        <p:txBody>
          <a:bodyPr wrap="square" lIns="0" tIns="0" rIns="0" bIns="0" rtlCol="0"/>
          <a:lstStyle/>
          <a:p>
            <a:endParaRPr/>
          </a:p>
        </p:txBody>
      </p:sp>
      <p:sp>
        <p:nvSpPr>
          <p:cNvPr id="39" name="object 39"/>
          <p:cNvSpPr/>
          <p:nvPr/>
        </p:nvSpPr>
        <p:spPr>
          <a:xfrm>
            <a:off x="0" y="4978400"/>
            <a:ext cx="151765" cy="197485"/>
          </a:xfrm>
          <a:custGeom>
            <a:avLst/>
            <a:gdLst/>
            <a:ahLst/>
            <a:cxnLst/>
            <a:rect l="l" t="t" r="r" b="b"/>
            <a:pathLst>
              <a:path w="151765" h="197485">
                <a:moveTo>
                  <a:pt x="56286" y="0"/>
                </a:moveTo>
                <a:lnTo>
                  <a:pt x="0" y="20167"/>
                </a:lnTo>
                <a:lnTo>
                  <a:pt x="0" y="196888"/>
                </a:lnTo>
                <a:lnTo>
                  <a:pt x="118986" y="196888"/>
                </a:lnTo>
                <a:lnTo>
                  <a:pt x="118986" y="163144"/>
                </a:lnTo>
                <a:lnTo>
                  <a:pt x="22390" y="163144"/>
                </a:lnTo>
                <a:lnTo>
                  <a:pt x="22390" y="117652"/>
                </a:lnTo>
                <a:lnTo>
                  <a:pt x="118986" y="117652"/>
                </a:lnTo>
                <a:lnTo>
                  <a:pt x="118986" y="94742"/>
                </a:lnTo>
                <a:lnTo>
                  <a:pt x="22390" y="94742"/>
                </a:lnTo>
                <a:lnTo>
                  <a:pt x="22390" y="49263"/>
                </a:lnTo>
                <a:lnTo>
                  <a:pt x="118986" y="49263"/>
                </a:lnTo>
                <a:lnTo>
                  <a:pt x="118986" y="34175"/>
                </a:lnTo>
                <a:lnTo>
                  <a:pt x="151701" y="34175"/>
                </a:lnTo>
                <a:lnTo>
                  <a:pt x="56286" y="0"/>
                </a:lnTo>
                <a:close/>
              </a:path>
              <a:path w="151765" h="197485">
                <a:moveTo>
                  <a:pt x="49847" y="117652"/>
                </a:moveTo>
                <a:lnTo>
                  <a:pt x="36055" y="117652"/>
                </a:lnTo>
                <a:lnTo>
                  <a:pt x="36055" y="163144"/>
                </a:lnTo>
                <a:lnTo>
                  <a:pt x="49847" y="163144"/>
                </a:lnTo>
                <a:lnTo>
                  <a:pt x="49847" y="117652"/>
                </a:lnTo>
                <a:close/>
              </a:path>
              <a:path w="151765" h="197485">
                <a:moveTo>
                  <a:pt x="76517" y="117652"/>
                </a:moveTo>
                <a:lnTo>
                  <a:pt x="63512" y="117652"/>
                </a:lnTo>
                <a:lnTo>
                  <a:pt x="63512" y="163144"/>
                </a:lnTo>
                <a:lnTo>
                  <a:pt x="76517" y="163144"/>
                </a:lnTo>
                <a:lnTo>
                  <a:pt x="76517" y="117652"/>
                </a:lnTo>
                <a:close/>
              </a:path>
              <a:path w="151765" h="197485">
                <a:moveTo>
                  <a:pt x="118986" y="117652"/>
                </a:moveTo>
                <a:lnTo>
                  <a:pt x="90182" y="117652"/>
                </a:lnTo>
                <a:lnTo>
                  <a:pt x="90182" y="163144"/>
                </a:lnTo>
                <a:lnTo>
                  <a:pt x="118986" y="163144"/>
                </a:lnTo>
                <a:lnTo>
                  <a:pt x="118986" y="117652"/>
                </a:lnTo>
                <a:close/>
              </a:path>
              <a:path w="151765" h="197485">
                <a:moveTo>
                  <a:pt x="49847" y="49263"/>
                </a:moveTo>
                <a:lnTo>
                  <a:pt x="36055" y="49263"/>
                </a:lnTo>
                <a:lnTo>
                  <a:pt x="36055" y="94742"/>
                </a:lnTo>
                <a:lnTo>
                  <a:pt x="49847" y="94742"/>
                </a:lnTo>
                <a:lnTo>
                  <a:pt x="49847" y="49263"/>
                </a:lnTo>
                <a:close/>
              </a:path>
              <a:path w="151765" h="197485">
                <a:moveTo>
                  <a:pt x="76517" y="49263"/>
                </a:moveTo>
                <a:lnTo>
                  <a:pt x="63512" y="49263"/>
                </a:lnTo>
                <a:lnTo>
                  <a:pt x="63512" y="94742"/>
                </a:lnTo>
                <a:lnTo>
                  <a:pt x="76517" y="94742"/>
                </a:lnTo>
                <a:lnTo>
                  <a:pt x="76517" y="49263"/>
                </a:lnTo>
                <a:close/>
              </a:path>
              <a:path w="151765" h="197485">
                <a:moveTo>
                  <a:pt x="118986" y="49263"/>
                </a:moveTo>
                <a:lnTo>
                  <a:pt x="90182" y="49263"/>
                </a:lnTo>
                <a:lnTo>
                  <a:pt x="90182" y="94742"/>
                </a:lnTo>
                <a:lnTo>
                  <a:pt x="118986" y="94742"/>
                </a:lnTo>
                <a:lnTo>
                  <a:pt x="118986" y="49263"/>
                </a:lnTo>
                <a:close/>
              </a:path>
            </a:pathLst>
          </a:custGeom>
          <a:solidFill>
            <a:srgbClr val="FFFFFF"/>
          </a:solidFill>
        </p:spPr>
        <p:txBody>
          <a:bodyPr wrap="square" lIns="0" tIns="0" rIns="0" bIns="0" rtlCol="0"/>
          <a:lstStyle/>
          <a:p>
            <a:endParaRPr/>
          </a:p>
        </p:txBody>
      </p:sp>
      <p:sp>
        <p:nvSpPr>
          <p:cNvPr id="40" name="object 40"/>
          <p:cNvSpPr/>
          <p:nvPr/>
        </p:nvSpPr>
        <p:spPr>
          <a:xfrm>
            <a:off x="2032909"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41" name="object 41"/>
          <p:cNvSpPr/>
          <p:nvPr/>
        </p:nvSpPr>
        <p:spPr>
          <a:xfrm>
            <a:off x="1204066" y="4954000"/>
            <a:ext cx="191135" cy="197485"/>
          </a:xfrm>
          <a:custGeom>
            <a:avLst/>
            <a:gdLst/>
            <a:ahLst/>
            <a:cxnLst/>
            <a:rect l="l" t="t" r="r" b="b"/>
            <a:pathLst>
              <a:path w="191134" h="197485">
                <a:moveTo>
                  <a:pt x="158114" y="34175"/>
                </a:moveTo>
                <a:lnTo>
                  <a:pt x="32727" y="34175"/>
                </a:lnTo>
                <a:lnTo>
                  <a:pt x="32727" y="196875"/>
                </a:lnTo>
                <a:lnTo>
                  <a:pt x="158114" y="196875"/>
                </a:lnTo>
                <a:lnTo>
                  <a:pt x="158114" y="178638"/>
                </a:lnTo>
                <a:lnTo>
                  <a:pt x="64960" y="178638"/>
                </a:lnTo>
                <a:lnTo>
                  <a:pt x="64960" y="160693"/>
                </a:lnTo>
                <a:lnTo>
                  <a:pt x="158114" y="160693"/>
                </a:lnTo>
                <a:lnTo>
                  <a:pt x="158114" y="151333"/>
                </a:lnTo>
                <a:lnTo>
                  <a:pt x="64960" y="151333"/>
                </a:lnTo>
                <a:lnTo>
                  <a:pt x="64960" y="133388"/>
                </a:lnTo>
                <a:lnTo>
                  <a:pt x="158114" y="133388"/>
                </a:lnTo>
                <a:lnTo>
                  <a:pt x="158114" y="124231"/>
                </a:lnTo>
                <a:lnTo>
                  <a:pt x="64960" y="124231"/>
                </a:lnTo>
                <a:lnTo>
                  <a:pt x="64960" y="106286"/>
                </a:lnTo>
                <a:lnTo>
                  <a:pt x="158114" y="106286"/>
                </a:lnTo>
                <a:lnTo>
                  <a:pt x="158114" y="96748"/>
                </a:lnTo>
                <a:lnTo>
                  <a:pt x="64960" y="96748"/>
                </a:lnTo>
                <a:lnTo>
                  <a:pt x="64960" y="78803"/>
                </a:lnTo>
                <a:lnTo>
                  <a:pt x="158114" y="78803"/>
                </a:lnTo>
                <a:lnTo>
                  <a:pt x="158114" y="69443"/>
                </a:lnTo>
                <a:lnTo>
                  <a:pt x="64960" y="69443"/>
                </a:lnTo>
                <a:lnTo>
                  <a:pt x="64960" y="51498"/>
                </a:lnTo>
                <a:lnTo>
                  <a:pt x="158114" y="51498"/>
                </a:lnTo>
                <a:lnTo>
                  <a:pt x="158114" y="34175"/>
                </a:lnTo>
                <a:close/>
              </a:path>
              <a:path w="191134" h="197485">
                <a:moveTo>
                  <a:pt x="102755" y="160693"/>
                </a:moveTo>
                <a:lnTo>
                  <a:pt x="88074" y="160693"/>
                </a:lnTo>
                <a:lnTo>
                  <a:pt x="88074" y="178638"/>
                </a:lnTo>
                <a:lnTo>
                  <a:pt x="102755" y="178638"/>
                </a:lnTo>
                <a:lnTo>
                  <a:pt x="102755" y="160693"/>
                </a:lnTo>
                <a:close/>
              </a:path>
              <a:path w="191134" h="197485">
                <a:moveTo>
                  <a:pt x="158114" y="160693"/>
                </a:moveTo>
                <a:lnTo>
                  <a:pt x="125869" y="160693"/>
                </a:lnTo>
                <a:lnTo>
                  <a:pt x="125869" y="178638"/>
                </a:lnTo>
                <a:lnTo>
                  <a:pt x="158114" y="178638"/>
                </a:lnTo>
                <a:lnTo>
                  <a:pt x="158114" y="160693"/>
                </a:lnTo>
                <a:close/>
              </a:path>
              <a:path w="191134" h="197485">
                <a:moveTo>
                  <a:pt x="102755" y="133388"/>
                </a:moveTo>
                <a:lnTo>
                  <a:pt x="88074" y="133388"/>
                </a:lnTo>
                <a:lnTo>
                  <a:pt x="88074" y="151333"/>
                </a:lnTo>
                <a:lnTo>
                  <a:pt x="102755" y="151333"/>
                </a:lnTo>
                <a:lnTo>
                  <a:pt x="102755" y="133388"/>
                </a:lnTo>
                <a:close/>
              </a:path>
              <a:path w="191134" h="197485">
                <a:moveTo>
                  <a:pt x="158114" y="133388"/>
                </a:moveTo>
                <a:lnTo>
                  <a:pt x="125869" y="133388"/>
                </a:lnTo>
                <a:lnTo>
                  <a:pt x="125869" y="151333"/>
                </a:lnTo>
                <a:lnTo>
                  <a:pt x="158114" y="151333"/>
                </a:lnTo>
                <a:lnTo>
                  <a:pt x="158114" y="133388"/>
                </a:lnTo>
                <a:close/>
              </a:path>
              <a:path w="191134" h="197485">
                <a:moveTo>
                  <a:pt x="102755" y="106286"/>
                </a:moveTo>
                <a:lnTo>
                  <a:pt x="88074" y="106286"/>
                </a:lnTo>
                <a:lnTo>
                  <a:pt x="88074" y="124231"/>
                </a:lnTo>
                <a:lnTo>
                  <a:pt x="102755" y="124231"/>
                </a:lnTo>
                <a:lnTo>
                  <a:pt x="102755" y="106286"/>
                </a:lnTo>
                <a:close/>
              </a:path>
              <a:path w="191134" h="197485">
                <a:moveTo>
                  <a:pt x="158114" y="106286"/>
                </a:moveTo>
                <a:lnTo>
                  <a:pt x="125869" y="106286"/>
                </a:lnTo>
                <a:lnTo>
                  <a:pt x="125869" y="124231"/>
                </a:lnTo>
                <a:lnTo>
                  <a:pt x="158114" y="124231"/>
                </a:lnTo>
                <a:lnTo>
                  <a:pt x="158114" y="106286"/>
                </a:lnTo>
                <a:close/>
              </a:path>
              <a:path w="191134" h="197485">
                <a:moveTo>
                  <a:pt x="102755" y="78803"/>
                </a:moveTo>
                <a:lnTo>
                  <a:pt x="88074" y="78803"/>
                </a:lnTo>
                <a:lnTo>
                  <a:pt x="88074" y="96748"/>
                </a:lnTo>
                <a:lnTo>
                  <a:pt x="102755" y="96748"/>
                </a:lnTo>
                <a:lnTo>
                  <a:pt x="102755" y="78803"/>
                </a:lnTo>
                <a:close/>
              </a:path>
              <a:path w="191134" h="197485">
                <a:moveTo>
                  <a:pt x="158114" y="78803"/>
                </a:moveTo>
                <a:lnTo>
                  <a:pt x="125869" y="78803"/>
                </a:lnTo>
                <a:lnTo>
                  <a:pt x="125869" y="96748"/>
                </a:lnTo>
                <a:lnTo>
                  <a:pt x="158114" y="96748"/>
                </a:lnTo>
                <a:lnTo>
                  <a:pt x="158114" y="78803"/>
                </a:lnTo>
                <a:close/>
              </a:path>
              <a:path w="191134" h="197485">
                <a:moveTo>
                  <a:pt x="102755" y="51498"/>
                </a:moveTo>
                <a:lnTo>
                  <a:pt x="88074" y="51498"/>
                </a:lnTo>
                <a:lnTo>
                  <a:pt x="88074" y="69443"/>
                </a:lnTo>
                <a:lnTo>
                  <a:pt x="102755" y="69443"/>
                </a:lnTo>
                <a:lnTo>
                  <a:pt x="102755" y="51498"/>
                </a:lnTo>
                <a:close/>
              </a:path>
              <a:path w="191134" h="197485">
                <a:moveTo>
                  <a:pt x="158114" y="51498"/>
                </a:moveTo>
                <a:lnTo>
                  <a:pt x="125869" y="51498"/>
                </a:lnTo>
                <a:lnTo>
                  <a:pt x="125869" y="69443"/>
                </a:lnTo>
                <a:lnTo>
                  <a:pt x="158114" y="69443"/>
                </a:lnTo>
                <a:lnTo>
                  <a:pt x="158114" y="51498"/>
                </a:lnTo>
                <a:close/>
              </a:path>
              <a:path w="191134"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42" name="object 42"/>
          <p:cNvSpPr/>
          <p:nvPr/>
        </p:nvSpPr>
        <p:spPr>
          <a:xfrm>
            <a:off x="1918516" y="4994475"/>
            <a:ext cx="126364" cy="156845"/>
          </a:xfrm>
          <a:custGeom>
            <a:avLst/>
            <a:gdLst/>
            <a:ahLst/>
            <a:cxnLst/>
            <a:rect l="l" t="t" r="r" b="b"/>
            <a:pathLst>
              <a:path w="126364" h="156845">
                <a:moveTo>
                  <a:pt x="63118" y="0"/>
                </a:moveTo>
                <a:lnTo>
                  <a:pt x="0" y="24853"/>
                </a:lnTo>
                <a:lnTo>
                  <a:pt x="0" y="156400"/>
                </a:lnTo>
                <a:lnTo>
                  <a:pt x="126225" y="156400"/>
                </a:lnTo>
                <a:lnTo>
                  <a:pt x="126225" y="113411"/>
                </a:lnTo>
                <a:lnTo>
                  <a:pt x="32651" y="113411"/>
                </a:lnTo>
                <a:lnTo>
                  <a:pt x="32651" y="95465"/>
                </a:lnTo>
                <a:lnTo>
                  <a:pt x="126225" y="95465"/>
                </a:lnTo>
                <a:lnTo>
                  <a:pt x="126225" y="85940"/>
                </a:lnTo>
                <a:lnTo>
                  <a:pt x="32651" y="85940"/>
                </a:lnTo>
                <a:lnTo>
                  <a:pt x="32651" y="67995"/>
                </a:lnTo>
                <a:lnTo>
                  <a:pt x="126225" y="67995"/>
                </a:lnTo>
                <a:lnTo>
                  <a:pt x="126225" y="58635"/>
                </a:lnTo>
                <a:lnTo>
                  <a:pt x="32651" y="58635"/>
                </a:lnTo>
                <a:lnTo>
                  <a:pt x="32651" y="40690"/>
                </a:lnTo>
                <a:lnTo>
                  <a:pt x="126225" y="40690"/>
                </a:lnTo>
                <a:lnTo>
                  <a:pt x="126225" y="24853"/>
                </a:lnTo>
                <a:lnTo>
                  <a:pt x="63118" y="0"/>
                </a:lnTo>
                <a:close/>
              </a:path>
              <a:path w="126364" h="156845">
                <a:moveTo>
                  <a:pt x="70459" y="95465"/>
                </a:moveTo>
                <a:lnTo>
                  <a:pt x="55765" y="95465"/>
                </a:lnTo>
                <a:lnTo>
                  <a:pt x="55765" y="113411"/>
                </a:lnTo>
                <a:lnTo>
                  <a:pt x="70459" y="113411"/>
                </a:lnTo>
                <a:lnTo>
                  <a:pt x="70459" y="95465"/>
                </a:lnTo>
                <a:close/>
              </a:path>
              <a:path w="126364" h="156845">
                <a:moveTo>
                  <a:pt x="126225" y="95465"/>
                </a:moveTo>
                <a:lnTo>
                  <a:pt x="93573" y="95465"/>
                </a:lnTo>
                <a:lnTo>
                  <a:pt x="93573" y="113411"/>
                </a:lnTo>
                <a:lnTo>
                  <a:pt x="126225" y="113411"/>
                </a:lnTo>
                <a:lnTo>
                  <a:pt x="126225" y="95465"/>
                </a:lnTo>
                <a:close/>
              </a:path>
              <a:path w="126364" h="156845">
                <a:moveTo>
                  <a:pt x="70459" y="67995"/>
                </a:moveTo>
                <a:lnTo>
                  <a:pt x="55765" y="67995"/>
                </a:lnTo>
                <a:lnTo>
                  <a:pt x="55765" y="85940"/>
                </a:lnTo>
                <a:lnTo>
                  <a:pt x="70459" y="85940"/>
                </a:lnTo>
                <a:lnTo>
                  <a:pt x="70459" y="67995"/>
                </a:lnTo>
                <a:close/>
              </a:path>
              <a:path w="126364" h="156845">
                <a:moveTo>
                  <a:pt x="126225" y="67995"/>
                </a:moveTo>
                <a:lnTo>
                  <a:pt x="93573" y="67995"/>
                </a:lnTo>
                <a:lnTo>
                  <a:pt x="93573" y="85940"/>
                </a:lnTo>
                <a:lnTo>
                  <a:pt x="126225" y="85940"/>
                </a:lnTo>
                <a:lnTo>
                  <a:pt x="126225" y="67995"/>
                </a:lnTo>
                <a:close/>
              </a:path>
              <a:path w="126364" h="156845">
                <a:moveTo>
                  <a:pt x="70459" y="40690"/>
                </a:moveTo>
                <a:lnTo>
                  <a:pt x="55765" y="40690"/>
                </a:lnTo>
                <a:lnTo>
                  <a:pt x="55765" y="58635"/>
                </a:lnTo>
                <a:lnTo>
                  <a:pt x="70459" y="58635"/>
                </a:lnTo>
                <a:lnTo>
                  <a:pt x="70459" y="40690"/>
                </a:lnTo>
                <a:close/>
              </a:path>
              <a:path w="126364" h="156845">
                <a:moveTo>
                  <a:pt x="126225" y="40690"/>
                </a:moveTo>
                <a:lnTo>
                  <a:pt x="93573" y="40690"/>
                </a:lnTo>
                <a:lnTo>
                  <a:pt x="93573" y="58635"/>
                </a:lnTo>
                <a:lnTo>
                  <a:pt x="126225" y="58635"/>
                </a:lnTo>
                <a:lnTo>
                  <a:pt x="126225" y="40690"/>
                </a:lnTo>
                <a:close/>
              </a:path>
            </a:pathLst>
          </a:custGeom>
          <a:solidFill>
            <a:srgbClr val="FFFFFF"/>
          </a:solidFill>
        </p:spPr>
        <p:txBody>
          <a:bodyPr wrap="square" lIns="0" tIns="0" rIns="0" bIns="0" rtlCol="0"/>
          <a:lstStyle/>
          <a:p>
            <a:endParaRPr/>
          </a:p>
        </p:txBody>
      </p:sp>
      <p:sp>
        <p:nvSpPr>
          <p:cNvPr id="43" name="object 43"/>
          <p:cNvSpPr/>
          <p:nvPr/>
        </p:nvSpPr>
        <p:spPr>
          <a:xfrm>
            <a:off x="992540" y="4994475"/>
            <a:ext cx="126364" cy="156845"/>
          </a:xfrm>
          <a:custGeom>
            <a:avLst/>
            <a:gdLst/>
            <a:ahLst/>
            <a:cxnLst/>
            <a:rect l="l" t="t" r="r" b="b"/>
            <a:pathLst>
              <a:path w="126365" h="156845">
                <a:moveTo>
                  <a:pt x="63118" y="0"/>
                </a:moveTo>
                <a:lnTo>
                  <a:pt x="0" y="24853"/>
                </a:lnTo>
                <a:lnTo>
                  <a:pt x="0" y="156400"/>
                </a:lnTo>
                <a:lnTo>
                  <a:pt x="126225" y="156400"/>
                </a:lnTo>
                <a:lnTo>
                  <a:pt x="126225" y="107264"/>
                </a:lnTo>
                <a:lnTo>
                  <a:pt x="25311" y="107264"/>
                </a:lnTo>
                <a:lnTo>
                  <a:pt x="25311" y="89319"/>
                </a:lnTo>
                <a:lnTo>
                  <a:pt x="126225" y="89319"/>
                </a:lnTo>
                <a:lnTo>
                  <a:pt x="126225" y="66662"/>
                </a:lnTo>
                <a:lnTo>
                  <a:pt x="25311" y="66662"/>
                </a:lnTo>
                <a:lnTo>
                  <a:pt x="25311" y="48717"/>
                </a:lnTo>
                <a:lnTo>
                  <a:pt x="126225" y="48717"/>
                </a:lnTo>
                <a:lnTo>
                  <a:pt x="126225" y="24853"/>
                </a:lnTo>
                <a:lnTo>
                  <a:pt x="63118" y="0"/>
                </a:lnTo>
                <a:close/>
              </a:path>
              <a:path w="126365" h="156845">
                <a:moveTo>
                  <a:pt x="77800" y="89319"/>
                </a:moveTo>
                <a:lnTo>
                  <a:pt x="48425" y="89319"/>
                </a:lnTo>
                <a:lnTo>
                  <a:pt x="48425" y="107264"/>
                </a:lnTo>
                <a:lnTo>
                  <a:pt x="77800" y="107264"/>
                </a:lnTo>
                <a:lnTo>
                  <a:pt x="77800" y="89319"/>
                </a:lnTo>
                <a:close/>
              </a:path>
              <a:path w="126365" h="156845">
                <a:moveTo>
                  <a:pt x="126225" y="89319"/>
                </a:moveTo>
                <a:lnTo>
                  <a:pt x="100914" y="89319"/>
                </a:lnTo>
                <a:lnTo>
                  <a:pt x="100914" y="107264"/>
                </a:lnTo>
                <a:lnTo>
                  <a:pt x="126225" y="107264"/>
                </a:lnTo>
                <a:lnTo>
                  <a:pt x="126225" y="89319"/>
                </a:lnTo>
                <a:close/>
              </a:path>
              <a:path w="126365" h="156845">
                <a:moveTo>
                  <a:pt x="77800" y="48717"/>
                </a:moveTo>
                <a:lnTo>
                  <a:pt x="48425" y="48717"/>
                </a:lnTo>
                <a:lnTo>
                  <a:pt x="48425" y="66662"/>
                </a:lnTo>
                <a:lnTo>
                  <a:pt x="77800" y="66662"/>
                </a:lnTo>
                <a:lnTo>
                  <a:pt x="77800" y="48717"/>
                </a:lnTo>
                <a:close/>
              </a:path>
              <a:path w="126365" h="156845">
                <a:moveTo>
                  <a:pt x="126225" y="48717"/>
                </a:moveTo>
                <a:lnTo>
                  <a:pt x="100914" y="48717"/>
                </a:lnTo>
                <a:lnTo>
                  <a:pt x="100914" y="66662"/>
                </a:lnTo>
                <a:lnTo>
                  <a:pt x="126225" y="66662"/>
                </a:lnTo>
                <a:lnTo>
                  <a:pt x="126225" y="48717"/>
                </a:lnTo>
                <a:close/>
              </a:path>
            </a:pathLst>
          </a:custGeom>
          <a:solidFill>
            <a:srgbClr val="FFFFFF"/>
          </a:solidFill>
        </p:spPr>
        <p:txBody>
          <a:bodyPr wrap="square" lIns="0" tIns="0" rIns="0" bIns="0" rtlCol="0"/>
          <a:lstStyle/>
          <a:p>
            <a:endParaRPr/>
          </a:p>
        </p:txBody>
      </p:sp>
      <p:sp>
        <p:nvSpPr>
          <p:cNvPr id="44" name="object 44"/>
          <p:cNvSpPr/>
          <p:nvPr/>
        </p:nvSpPr>
        <p:spPr>
          <a:xfrm>
            <a:off x="1110865" y="5030289"/>
            <a:ext cx="126364" cy="120650"/>
          </a:xfrm>
          <a:custGeom>
            <a:avLst/>
            <a:gdLst/>
            <a:ahLst/>
            <a:cxnLst/>
            <a:rect l="l" t="t" r="r" b="b"/>
            <a:pathLst>
              <a:path w="126365" h="120650">
                <a:moveTo>
                  <a:pt x="63119" y="0"/>
                </a:moveTo>
                <a:lnTo>
                  <a:pt x="0" y="19164"/>
                </a:lnTo>
                <a:lnTo>
                  <a:pt x="0" y="120586"/>
                </a:lnTo>
                <a:lnTo>
                  <a:pt x="126225" y="120586"/>
                </a:lnTo>
                <a:lnTo>
                  <a:pt x="126225" y="70853"/>
                </a:lnTo>
                <a:lnTo>
                  <a:pt x="33210" y="70853"/>
                </a:lnTo>
                <a:lnTo>
                  <a:pt x="33210" y="60286"/>
                </a:lnTo>
                <a:lnTo>
                  <a:pt x="126225" y="60286"/>
                </a:lnTo>
                <a:lnTo>
                  <a:pt x="126225" y="43980"/>
                </a:lnTo>
                <a:lnTo>
                  <a:pt x="33210" y="43980"/>
                </a:lnTo>
                <a:lnTo>
                  <a:pt x="33210" y="33413"/>
                </a:lnTo>
                <a:lnTo>
                  <a:pt x="126225" y="33413"/>
                </a:lnTo>
                <a:lnTo>
                  <a:pt x="126225" y="19164"/>
                </a:lnTo>
                <a:lnTo>
                  <a:pt x="63119" y="0"/>
                </a:lnTo>
                <a:close/>
              </a:path>
              <a:path w="126365" h="120650">
                <a:moveTo>
                  <a:pt x="126225" y="60286"/>
                </a:moveTo>
                <a:lnTo>
                  <a:pt x="93014" y="60286"/>
                </a:lnTo>
                <a:lnTo>
                  <a:pt x="93014" y="70853"/>
                </a:lnTo>
                <a:lnTo>
                  <a:pt x="126225" y="70853"/>
                </a:lnTo>
                <a:lnTo>
                  <a:pt x="126225" y="60286"/>
                </a:lnTo>
                <a:close/>
              </a:path>
              <a:path w="126365" h="120650">
                <a:moveTo>
                  <a:pt x="126225" y="33413"/>
                </a:moveTo>
                <a:lnTo>
                  <a:pt x="93014" y="33413"/>
                </a:lnTo>
                <a:lnTo>
                  <a:pt x="93014" y="43980"/>
                </a:lnTo>
                <a:lnTo>
                  <a:pt x="126225" y="43980"/>
                </a:lnTo>
                <a:lnTo>
                  <a:pt x="126225" y="33413"/>
                </a:lnTo>
                <a:close/>
              </a:path>
            </a:pathLst>
          </a:custGeom>
          <a:solidFill>
            <a:srgbClr val="FFFFFF"/>
          </a:solidFill>
        </p:spPr>
        <p:txBody>
          <a:bodyPr wrap="square" lIns="0" tIns="0" rIns="0" bIns="0" rtlCol="0"/>
          <a:lstStyle/>
          <a:p>
            <a:endParaRPr/>
          </a:p>
        </p:txBody>
      </p:sp>
      <p:sp>
        <p:nvSpPr>
          <p:cNvPr id="45" name="object 45"/>
          <p:cNvSpPr/>
          <p:nvPr/>
        </p:nvSpPr>
        <p:spPr>
          <a:xfrm>
            <a:off x="407107" y="5019329"/>
            <a:ext cx="126364" cy="132080"/>
          </a:xfrm>
          <a:custGeom>
            <a:avLst/>
            <a:gdLst/>
            <a:ahLst/>
            <a:cxnLst/>
            <a:rect l="l" t="t" r="r" b="b"/>
            <a:pathLst>
              <a:path w="126365" h="132079">
                <a:moveTo>
                  <a:pt x="126225" y="0"/>
                </a:moveTo>
                <a:lnTo>
                  <a:pt x="0" y="36080"/>
                </a:lnTo>
                <a:lnTo>
                  <a:pt x="0" y="131546"/>
                </a:lnTo>
                <a:lnTo>
                  <a:pt x="126225" y="131546"/>
                </a:lnTo>
                <a:lnTo>
                  <a:pt x="126225" y="97447"/>
                </a:lnTo>
                <a:lnTo>
                  <a:pt x="32651" y="97447"/>
                </a:lnTo>
                <a:lnTo>
                  <a:pt x="32651" y="79502"/>
                </a:lnTo>
                <a:lnTo>
                  <a:pt x="126225" y="79502"/>
                </a:lnTo>
                <a:lnTo>
                  <a:pt x="126225" y="70142"/>
                </a:lnTo>
                <a:lnTo>
                  <a:pt x="32651" y="70142"/>
                </a:lnTo>
                <a:lnTo>
                  <a:pt x="32651" y="52197"/>
                </a:lnTo>
                <a:lnTo>
                  <a:pt x="126225" y="52197"/>
                </a:lnTo>
                <a:lnTo>
                  <a:pt x="126225" y="0"/>
                </a:lnTo>
                <a:close/>
              </a:path>
              <a:path w="126365" h="132079">
                <a:moveTo>
                  <a:pt x="70459" y="79502"/>
                </a:moveTo>
                <a:lnTo>
                  <a:pt x="55765" y="79502"/>
                </a:lnTo>
                <a:lnTo>
                  <a:pt x="55765" y="97447"/>
                </a:lnTo>
                <a:lnTo>
                  <a:pt x="70459" y="97447"/>
                </a:lnTo>
                <a:lnTo>
                  <a:pt x="70459" y="79502"/>
                </a:lnTo>
                <a:close/>
              </a:path>
              <a:path w="126365" h="132079">
                <a:moveTo>
                  <a:pt x="126225" y="79502"/>
                </a:moveTo>
                <a:lnTo>
                  <a:pt x="93573" y="79502"/>
                </a:lnTo>
                <a:lnTo>
                  <a:pt x="93573" y="97447"/>
                </a:lnTo>
                <a:lnTo>
                  <a:pt x="126225" y="97447"/>
                </a:lnTo>
                <a:lnTo>
                  <a:pt x="126225" y="79502"/>
                </a:lnTo>
                <a:close/>
              </a:path>
              <a:path w="126365" h="132079">
                <a:moveTo>
                  <a:pt x="70459" y="52197"/>
                </a:moveTo>
                <a:lnTo>
                  <a:pt x="55765" y="52197"/>
                </a:lnTo>
                <a:lnTo>
                  <a:pt x="55765" y="70142"/>
                </a:lnTo>
                <a:lnTo>
                  <a:pt x="70459" y="70142"/>
                </a:lnTo>
                <a:lnTo>
                  <a:pt x="70459" y="52197"/>
                </a:lnTo>
                <a:close/>
              </a:path>
              <a:path w="126365" h="132079">
                <a:moveTo>
                  <a:pt x="126225" y="52197"/>
                </a:moveTo>
                <a:lnTo>
                  <a:pt x="93573" y="52197"/>
                </a:lnTo>
                <a:lnTo>
                  <a:pt x="93573" y="70142"/>
                </a:lnTo>
                <a:lnTo>
                  <a:pt x="126225" y="70142"/>
                </a:lnTo>
                <a:lnTo>
                  <a:pt x="126225" y="52197"/>
                </a:lnTo>
                <a:close/>
              </a:path>
            </a:pathLst>
          </a:custGeom>
          <a:solidFill>
            <a:srgbClr val="FFFFFF"/>
          </a:solidFill>
        </p:spPr>
        <p:txBody>
          <a:bodyPr wrap="square" lIns="0" tIns="0" rIns="0" bIns="0" rtlCol="0"/>
          <a:lstStyle/>
          <a:p>
            <a:endParaRPr/>
          </a:p>
        </p:txBody>
      </p:sp>
      <p:sp>
        <p:nvSpPr>
          <p:cNvPr id="46" name="object 46"/>
          <p:cNvSpPr/>
          <p:nvPr/>
        </p:nvSpPr>
        <p:spPr>
          <a:xfrm>
            <a:off x="547331" y="4961836"/>
            <a:ext cx="126364" cy="189230"/>
          </a:xfrm>
          <a:custGeom>
            <a:avLst/>
            <a:gdLst/>
            <a:ahLst/>
            <a:cxnLst/>
            <a:rect l="l" t="t" r="r" b="b"/>
            <a:pathLst>
              <a:path w="126365" h="189229">
                <a:moveTo>
                  <a:pt x="0" y="0"/>
                </a:moveTo>
                <a:lnTo>
                  <a:pt x="0" y="189039"/>
                </a:lnTo>
                <a:lnTo>
                  <a:pt x="126225" y="189039"/>
                </a:lnTo>
                <a:lnTo>
                  <a:pt x="126225" y="148018"/>
                </a:lnTo>
                <a:lnTo>
                  <a:pt x="16611" y="148018"/>
                </a:lnTo>
                <a:lnTo>
                  <a:pt x="16611" y="135953"/>
                </a:lnTo>
                <a:lnTo>
                  <a:pt x="126225" y="135953"/>
                </a:lnTo>
                <a:lnTo>
                  <a:pt x="126225" y="122516"/>
                </a:lnTo>
                <a:lnTo>
                  <a:pt x="16611" y="122516"/>
                </a:lnTo>
                <a:lnTo>
                  <a:pt x="16611" y="110451"/>
                </a:lnTo>
                <a:lnTo>
                  <a:pt x="126225" y="110451"/>
                </a:lnTo>
                <a:lnTo>
                  <a:pt x="126225" y="97015"/>
                </a:lnTo>
                <a:lnTo>
                  <a:pt x="16611" y="97015"/>
                </a:lnTo>
                <a:lnTo>
                  <a:pt x="16611" y="84950"/>
                </a:lnTo>
                <a:lnTo>
                  <a:pt x="126225" y="84950"/>
                </a:lnTo>
                <a:lnTo>
                  <a:pt x="126225" y="71513"/>
                </a:lnTo>
                <a:lnTo>
                  <a:pt x="16611" y="71513"/>
                </a:lnTo>
                <a:lnTo>
                  <a:pt x="16611" y="59448"/>
                </a:lnTo>
                <a:lnTo>
                  <a:pt x="126225" y="59448"/>
                </a:lnTo>
                <a:lnTo>
                  <a:pt x="126225" y="51854"/>
                </a:lnTo>
                <a:lnTo>
                  <a:pt x="0" y="0"/>
                </a:lnTo>
                <a:close/>
              </a:path>
              <a:path w="126365" h="189229">
                <a:moveTo>
                  <a:pt x="126225" y="135953"/>
                </a:moveTo>
                <a:lnTo>
                  <a:pt x="109626" y="135953"/>
                </a:lnTo>
                <a:lnTo>
                  <a:pt x="109626" y="148018"/>
                </a:lnTo>
                <a:lnTo>
                  <a:pt x="126225" y="148018"/>
                </a:lnTo>
                <a:lnTo>
                  <a:pt x="126225" y="135953"/>
                </a:lnTo>
                <a:close/>
              </a:path>
              <a:path w="126365" h="189229">
                <a:moveTo>
                  <a:pt x="126225" y="110451"/>
                </a:moveTo>
                <a:lnTo>
                  <a:pt x="109626" y="110451"/>
                </a:lnTo>
                <a:lnTo>
                  <a:pt x="109626" y="122516"/>
                </a:lnTo>
                <a:lnTo>
                  <a:pt x="126225" y="122516"/>
                </a:lnTo>
                <a:lnTo>
                  <a:pt x="126225" y="110451"/>
                </a:lnTo>
                <a:close/>
              </a:path>
              <a:path w="126365" h="189229">
                <a:moveTo>
                  <a:pt x="126225" y="84950"/>
                </a:moveTo>
                <a:lnTo>
                  <a:pt x="109626" y="84950"/>
                </a:lnTo>
                <a:lnTo>
                  <a:pt x="109626" y="97015"/>
                </a:lnTo>
                <a:lnTo>
                  <a:pt x="126225" y="97015"/>
                </a:lnTo>
                <a:lnTo>
                  <a:pt x="126225" y="84950"/>
                </a:lnTo>
                <a:close/>
              </a:path>
              <a:path w="126365" h="189229">
                <a:moveTo>
                  <a:pt x="126225" y="59448"/>
                </a:moveTo>
                <a:lnTo>
                  <a:pt x="109626" y="59448"/>
                </a:lnTo>
                <a:lnTo>
                  <a:pt x="109626" y="71513"/>
                </a:lnTo>
                <a:lnTo>
                  <a:pt x="126225" y="71513"/>
                </a:lnTo>
                <a:lnTo>
                  <a:pt x="126225" y="59448"/>
                </a:lnTo>
                <a:close/>
              </a:path>
            </a:pathLst>
          </a:custGeom>
          <a:solidFill>
            <a:srgbClr val="FFFFFF"/>
          </a:solidFill>
        </p:spPr>
        <p:txBody>
          <a:bodyPr wrap="square" lIns="0" tIns="0" rIns="0" bIns="0" rtlCol="0"/>
          <a:lstStyle/>
          <a:p>
            <a:endParaRPr/>
          </a:p>
        </p:txBody>
      </p:sp>
      <p:sp>
        <p:nvSpPr>
          <p:cNvPr id="47" name="object 47"/>
          <p:cNvSpPr/>
          <p:nvPr/>
        </p:nvSpPr>
        <p:spPr>
          <a:xfrm>
            <a:off x="1651280" y="4961836"/>
            <a:ext cx="126225" cy="189039"/>
          </a:xfrm>
          <a:prstGeom prst="rect">
            <a:avLst/>
          </a:prstGeom>
          <a:blipFill>
            <a:blip r:embed="rId2" cstate="print"/>
            <a:stretch>
              <a:fillRect/>
            </a:stretch>
          </a:blipFill>
        </p:spPr>
        <p:txBody>
          <a:bodyPr wrap="square" lIns="0" tIns="0" rIns="0" bIns="0" rtlCol="0"/>
          <a:lstStyle/>
          <a:p>
            <a:endParaRPr/>
          </a:p>
        </p:txBody>
      </p:sp>
      <p:sp>
        <p:nvSpPr>
          <p:cNvPr id="48" name="object 48"/>
          <p:cNvSpPr/>
          <p:nvPr/>
        </p:nvSpPr>
        <p:spPr>
          <a:xfrm>
            <a:off x="2408110" y="5129199"/>
            <a:ext cx="92075" cy="0"/>
          </a:xfrm>
          <a:custGeom>
            <a:avLst/>
            <a:gdLst/>
            <a:ahLst/>
            <a:cxnLst/>
            <a:rect l="l" t="t" r="r" b="b"/>
            <a:pathLst>
              <a:path w="92075">
                <a:moveTo>
                  <a:pt x="0" y="0"/>
                </a:moveTo>
                <a:lnTo>
                  <a:pt x="91871" y="0"/>
                </a:lnTo>
              </a:path>
            </a:pathLst>
          </a:custGeom>
          <a:ln w="43180">
            <a:solidFill>
              <a:srgbClr val="FFFFFF"/>
            </a:solidFill>
          </a:ln>
        </p:spPr>
        <p:txBody>
          <a:bodyPr wrap="square" lIns="0" tIns="0" rIns="0" bIns="0" rtlCol="0"/>
          <a:lstStyle/>
          <a:p>
            <a:endParaRPr/>
          </a:p>
        </p:txBody>
      </p:sp>
      <p:sp>
        <p:nvSpPr>
          <p:cNvPr id="49" name="object 49"/>
          <p:cNvSpPr/>
          <p:nvPr/>
        </p:nvSpPr>
        <p:spPr>
          <a:xfrm>
            <a:off x="2408110" y="5061889"/>
            <a:ext cx="24130" cy="45720"/>
          </a:xfrm>
          <a:custGeom>
            <a:avLst/>
            <a:gdLst/>
            <a:ahLst/>
            <a:cxnLst/>
            <a:rect l="l" t="t" r="r" b="b"/>
            <a:pathLst>
              <a:path w="24130" h="45720">
                <a:moveTo>
                  <a:pt x="0" y="45720"/>
                </a:moveTo>
                <a:lnTo>
                  <a:pt x="24015" y="45720"/>
                </a:lnTo>
                <a:lnTo>
                  <a:pt x="24015" y="0"/>
                </a:lnTo>
                <a:lnTo>
                  <a:pt x="0" y="0"/>
                </a:lnTo>
                <a:lnTo>
                  <a:pt x="0" y="45720"/>
                </a:lnTo>
                <a:close/>
              </a:path>
            </a:pathLst>
          </a:custGeom>
          <a:solidFill>
            <a:srgbClr val="FFFFFF"/>
          </a:solidFill>
        </p:spPr>
        <p:txBody>
          <a:bodyPr wrap="square" lIns="0" tIns="0" rIns="0" bIns="0" rtlCol="0"/>
          <a:lstStyle/>
          <a:p>
            <a:endParaRPr/>
          </a:p>
        </p:txBody>
      </p:sp>
      <p:sp>
        <p:nvSpPr>
          <p:cNvPr id="50" name="object 50"/>
          <p:cNvSpPr/>
          <p:nvPr/>
        </p:nvSpPr>
        <p:spPr>
          <a:xfrm>
            <a:off x="2408110" y="5050459"/>
            <a:ext cx="92075" cy="0"/>
          </a:xfrm>
          <a:custGeom>
            <a:avLst/>
            <a:gdLst/>
            <a:ahLst/>
            <a:cxnLst/>
            <a:rect l="l" t="t" r="r" b="b"/>
            <a:pathLst>
              <a:path w="92075">
                <a:moveTo>
                  <a:pt x="0" y="0"/>
                </a:moveTo>
                <a:lnTo>
                  <a:pt x="91871" y="0"/>
                </a:lnTo>
              </a:path>
            </a:pathLst>
          </a:custGeom>
          <a:ln w="22859">
            <a:solidFill>
              <a:srgbClr val="FFFFFF"/>
            </a:solidFill>
          </a:ln>
        </p:spPr>
        <p:txBody>
          <a:bodyPr wrap="square" lIns="0" tIns="0" rIns="0" bIns="0" rtlCol="0"/>
          <a:lstStyle/>
          <a:p>
            <a:endParaRPr/>
          </a:p>
        </p:txBody>
      </p:sp>
      <p:sp>
        <p:nvSpPr>
          <p:cNvPr id="51" name="object 51"/>
          <p:cNvSpPr/>
          <p:nvPr/>
        </p:nvSpPr>
        <p:spPr>
          <a:xfrm>
            <a:off x="2408110" y="4994579"/>
            <a:ext cx="24130" cy="44450"/>
          </a:xfrm>
          <a:custGeom>
            <a:avLst/>
            <a:gdLst/>
            <a:ahLst/>
            <a:cxnLst/>
            <a:rect l="l" t="t" r="r" b="b"/>
            <a:pathLst>
              <a:path w="24130" h="44450">
                <a:moveTo>
                  <a:pt x="0" y="44450"/>
                </a:moveTo>
                <a:lnTo>
                  <a:pt x="24015" y="44450"/>
                </a:lnTo>
                <a:lnTo>
                  <a:pt x="24015" y="0"/>
                </a:lnTo>
                <a:lnTo>
                  <a:pt x="0" y="0"/>
                </a:lnTo>
                <a:lnTo>
                  <a:pt x="0" y="44450"/>
                </a:lnTo>
                <a:close/>
              </a:path>
            </a:pathLst>
          </a:custGeom>
          <a:solidFill>
            <a:srgbClr val="FFFFFF"/>
          </a:solidFill>
        </p:spPr>
        <p:txBody>
          <a:bodyPr wrap="square" lIns="0" tIns="0" rIns="0" bIns="0" rtlCol="0"/>
          <a:lstStyle/>
          <a:p>
            <a:endParaRPr/>
          </a:p>
        </p:txBody>
      </p:sp>
      <p:sp>
        <p:nvSpPr>
          <p:cNvPr id="52" name="object 52"/>
          <p:cNvSpPr/>
          <p:nvPr/>
        </p:nvSpPr>
        <p:spPr>
          <a:xfrm>
            <a:off x="2408110" y="4986959"/>
            <a:ext cx="92075" cy="0"/>
          </a:xfrm>
          <a:custGeom>
            <a:avLst/>
            <a:gdLst/>
            <a:ahLst/>
            <a:cxnLst/>
            <a:rect l="l" t="t" r="r" b="b"/>
            <a:pathLst>
              <a:path w="92075">
                <a:moveTo>
                  <a:pt x="0" y="0"/>
                </a:moveTo>
                <a:lnTo>
                  <a:pt x="91871" y="0"/>
                </a:lnTo>
              </a:path>
            </a:pathLst>
          </a:custGeom>
          <a:ln w="15240">
            <a:solidFill>
              <a:srgbClr val="FFFFFF"/>
            </a:solidFill>
          </a:ln>
        </p:spPr>
        <p:txBody>
          <a:bodyPr wrap="square" lIns="0" tIns="0" rIns="0" bIns="0" rtlCol="0"/>
          <a:lstStyle/>
          <a:p>
            <a:endParaRPr/>
          </a:p>
        </p:txBody>
      </p:sp>
      <p:sp>
        <p:nvSpPr>
          <p:cNvPr id="53" name="object 53"/>
          <p:cNvSpPr/>
          <p:nvPr/>
        </p:nvSpPr>
        <p:spPr>
          <a:xfrm>
            <a:off x="2445791" y="5062410"/>
            <a:ext cx="13970" cy="45720"/>
          </a:xfrm>
          <a:custGeom>
            <a:avLst/>
            <a:gdLst/>
            <a:ahLst/>
            <a:cxnLst/>
            <a:rect l="l" t="t" r="r" b="b"/>
            <a:pathLst>
              <a:path w="13969"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54" name="object 54"/>
          <p:cNvSpPr/>
          <p:nvPr/>
        </p:nvSpPr>
        <p:spPr>
          <a:xfrm>
            <a:off x="2473236" y="5062410"/>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55" name="object 55"/>
          <p:cNvSpPr/>
          <p:nvPr/>
        </p:nvSpPr>
        <p:spPr>
          <a:xfrm>
            <a:off x="2445791" y="4994008"/>
            <a:ext cx="13970" cy="45720"/>
          </a:xfrm>
          <a:custGeom>
            <a:avLst/>
            <a:gdLst/>
            <a:ahLst/>
            <a:cxnLst/>
            <a:rect l="l" t="t" r="r" b="b"/>
            <a:pathLst>
              <a:path w="13969"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56" name="object 56"/>
          <p:cNvSpPr/>
          <p:nvPr/>
        </p:nvSpPr>
        <p:spPr>
          <a:xfrm>
            <a:off x="2473236" y="4994008"/>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57" name="object 57"/>
          <p:cNvSpPr/>
          <p:nvPr/>
        </p:nvSpPr>
        <p:spPr>
          <a:xfrm>
            <a:off x="4480153" y="4978933"/>
            <a:ext cx="92075" cy="172085"/>
          </a:xfrm>
          <a:custGeom>
            <a:avLst/>
            <a:gdLst/>
            <a:ahLst/>
            <a:cxnLst/>
            <a:rect l="l" t="t" r="r" b="b"/>
            <a:pathLst>
              <a:path w="92075" h="172085">
                <a:moveTo>
                  <a:pt x="91871" y="0"/>
                </a:moveTo>
                <a:lnTo>
                  <a:pt x="0" y="0"/>
                </a:lnTo>
                <a:lnTo>
                  <a:pt x="0" y="171945"/>
                </a:lnTo>
                <a:lnTo>
                  <a:pt x="91871" y="171945"/>
                </a:lnTo>
                <a:lnTo>
                  <a:pt x="91871" y="117932"/>
                </a:lnTo>
                <a:lnTo>
                  <a:pt x="22288" y="117932"/>
                </a:lnTo>
                <a:lnTo>
                  <a:pt x="17119" y="112521"/>
                </a:lnTo>
                <a:lnTo>
                  <a:pt x="17119" y="99161"/>
                </a:lnTo>
                <a:lnTo>
                  <a:pt x="22288" y="93738"/>
                </a:lnTo>
                <a:lnTo>
                  <a:pt x="91871" y="93738"/>
                </a:lnTo>
                <a:lnTo>
                  <a:pt x="91871" y="82207"/>
                </a:lnTo>
                <a:lnTo>
                  <a:pt x="22288" y="82207"/>
                </a:lnTo>
                <a:lnTo>
                  <a:pt x="17119" y="76784"/>
                </a:lnTo>
                <a:lnTo>
                  <a:pt x="17119" y="63423"/>
                </a:lnTo>
                <a:lnTo>
                  <a:pt x="22288" y="58000"/>
                </a:lnTo>
                <a:lnTo>
                  <a:pt x="91871" y="58000"/>
                </a:lnTo>
                <a:lnTo>
                  <a:pt x="91871" y="48920"/>
                </a:lnTo>
                <a:lnTo>
                  <a:pt x="22288" y="48920"/>
                </a:lnTo>
                <a:lnTo>
                  <a:pt x="17119" y="43510"/>
                </a:lnTo>
                <a:lnTo>
                  <a:pt x="17119" y="30137"/>
                </a:lnTo>
                <a:lnTo>
                  <a:pt x="22288" y="24726"/>
                </a:lnTo>
                <a:lnTo>
                  <a:pt x="91871" y="24726"/>
                </a:lnTo>
                <a:lnTo>
                  <a:pt x="91871" y="0"/>
                </a:lnTo>
                <a:close/>
              </a:path>
              <a:path w="92075" h="172085">
                <a:moveTo>
                  <a:pt x="56819" y="93738"/>
                </a:moveTo>
                <a:lnTo>
                  <a:pt x="35051" y="93738"/>
                </a:lnTo>
                <a:lnTo>
                  <a:pt x="40220" y="99161"/>
                </a:lnTo>
                <a:lnTo>
                  <a:pt x="40220" y="112521"/>
                </a:lnTo>
                <a:lnTo>
                  <a:pt x="35051" y="117932"/>
                </a:lnTo>
                <a:lnTo>
                  <a:pt x="56819" y="117932"/>
                </a:lnTo>
                <a:lnTo>
                  <a:pt x="51650" y="112521"/>
                </a:lnTo>
                <a:lnTo>
                  <a:pt x="51650" y="99161"/>
                </a:lnTo>
                <a:lnTo>
                  <a:pt x="56819" y="93738"/>
                </a:lnTo>
                <a:close/>
              </a:path>
              <a:path w="92075" h="172085">
                <a:moveTo>
                  <a:pt x="91871" y="93738"/>
                </a:moveTo>
                <a:lnTo>
                  <a:pt x="69583" y="93738"/>
                </a:lnTo>
                <a:lnTo>
                  <a:pt x="74764" y="99161"/>
                </a:lnTo>
                <a:lnTo>
                  <a:pt x="74764" y="112521"/>
                </a:lnTo>
                <a:lnTo>
                  <a:pt x="69583" y="117932"/>
                </a:lnTo>
                <a:lnTo>
                  <a:pt x="91871" y="117932"/>
                </a:lnTo>
                <a:lnTo>
                  <a:pt x="91871" y="93738"/>
                </a:lnTo>
                <a:close/>
              </a:path>
              <a:path w="92075" h="172085">
                <a:moveTo>
                  <a:pt x="56819" y="58000"/>
                </a:moveTo>
                <a:lnTo>
                  <a:pt x="35051" y="58000"/>
                </a:lnTo>
                <a:lnTo>
                  <a:pt x="40220" y="63423"/>
                </a:lnTo>
                <a:lnTo>
                  <a:pt x="40220" y="76784"/>
                </a:lnTo>
                <a:lnTo>
                  <a:pt x="35051" y="82207"/>
                </a:lnTo>
                <a:lnTo>
                  <a:pt x="56819" y="82207"/>
                </a:lnTo>
                <a:lnTo>
                  <a:pt x="51650" y="76784"/>
                </a:lnTo>
                <a:lnTo>
                  <a:pt x="51650" y="63423"/>
                </a:lnTo>
                <a:lnTo>
                  <a:pt x="56819" y="58000"/>
                </a:lnTo>
                <a:close/>
              </a:path>
              <a:path w="92075" h="172085">
                <a:moveTo>
                  <a:pt x="91871" y="58000"/>
                </a:moveTo>
                <a:lnTo>
                  <a:pt x="69583" y="58000"/>
                </a:lnTo>
                <a:lnTo>
                  <a:pt x="74764" y="63423"/>
                </a:lnTo>
                <a:lnTo>
                  <a:pt x="74764" y="76784"/>
                </a:lnTo>
                <a:lnTo>
                  <a:pt x="69583" y="82207"/>
                </a:lnTo>
                <a:lnTo>
                  <a:pt x="91871" y="82207"/>
                </a:lnTo>
                <a:lnTo>
                  <a:pt x="91871" y="58000"/>
                </a:lnTo>
                <a:close/>
              </a:path>
              <a:path w="92075" h="172085">
                <a:moveTo>
                  <a:pt x="56819" y="24726"/>
                </a:moveTo>
                <a:lnTo>
                  <a:pt x="35051" y="24726"/>
                </a:lnTo>
                <a:lnTo>
                  <a:pt x="40220" y="30137"/>
                </a:lnTo>
                <a:lnTo>
                  <a:pt x="40220" y="43510"/>
                </a:lnTo>
                <a:lnTo>
                  <a:pt x="35051" y="48920"/>
                </a:lnTo>
                <a:lnTo>
                  <a:pt x="56819" y="48920"/>
                </a:lnTo>
                <a:lnTo>
                  <a:pt x="51650" y="43510"/>
                </a:lnTo>
                <a:lnTo>
                  <a:pt x="51650" y="30137"/>
                </a:lnTo>
                <a:lnTo>
                  <a:pt x="56819" y="24726"/>
                </a:lnTo>
                <a:close/>
              </a:path>
              <a:path w="92075" h="172085">
                <a:moveTo>
                  <a:pt x="91871" y="24726"/>
                </a:moveTo>
                <a:lnTo>
                  <a:pt x="69583" y="24726"/>
                </a:lnTo>
                <a:lnTo>
                  <a:pt x="74764" y="30137"/>
                </a:lnTo>
                <a:lnTo>
                  <a:pt x="74764" y="43510"/>
                </a:lnTo>
                <a:lnTo>
                  <a:pt x="69583" y="48920"/>
                </a:lnTo>
                <a:lnTo>
                  <a:pt x="91871" y="48920"/>
                </a:lnTo>
                <a:lnTo>
                  <a:pt x="91871" y="24726"/>
                </a:lnTo>
                <a:close/>
              </a:path>
            </a:pathLst>
          </a:custGeom>
          <a:solidFill>
            <a:srgbClr val="FFFFFF"/>
          </a:solidFill>
        </p:spPr>
        <p:txBody>
          <a:bodyPr wrap="square" lIns="0" tIns="0" rIns="0" bIns="0" rtlCol="0"/>
          <a:lstStyle/>
          <a:p>
            <a:endParaRPr/>
          </a:p>
        </p:txBody>
      </p:sp>
      <p:sp>
        <p:nvSpPr>
          <p:cNvPr id="58" name="object 58"/>
          <p:cNvSpPr/>
          <p:nvPr/>
        </p:nvSpPr>
        <p:spPr>
          <a:xfrm>
            <a:off x="3350983" y="5129834"/>
            <a:ext cx="85725" cy="0"/>
          </a:xfrm>
          <a:custGeom>
            <a:avLst/>
            <a:gdLst/>
            <a:ahLst/>
            <a:cxnLst/>
            <a:rect l="l" t="t" r="r" b="b"/>
            <a:pathLst>
              <a:path w="85725">
                <a:moveTo>
                  <a:pt x="0" y="0"/>
                </a:moveTo>
                <a:lnTo>
                  <a:pt x="85280" y="0"/>
                </a:lnTo>
              </a:path>
            </a:pathLst>
          </a:custGeom>
          <a:ln w="41909">
            <a:solidFill>
              <a:srgbClr val="FFFFFF"/>
            </a:solidFill>
          </a:ln>
        </p:spPr>
        <p:txBody>
          <a:bodyPr wrap="square" lIns="0" tIns="0" rIns="0" bIns="0" rtlCol="0"/>
          <a:lstStyle/>
          <a:p>
            <a:endParaRPr/>
          </a:p>
        </p:txBody>
      </p:sp>
      <p:sp>
        <p:nvSpPr>
          <p:cNvPr id="59" name="object 59"/>
          <p:cNvSpPr/>
          <p:nvPr/>
        </p:nvSpPr>
        <p:spPr>
          <a:xfrm>
            <a:off x="3346246"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60" name="object 60"/>
          <p:cNvSpPr/>
          <p:nvPr/>
        </p:nvSpPr>
        <p:spPr>
          <a:xfrm>
            <a:off x="3346246"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61" name="object 61"/>
          <p:cNvSpPr/>
          <p:nvPr/>
        </p:nvSpPr>
        <p:spPr>
          <a:xfrm>
            <a:off x="3346246"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62" name="object 62"/>
          <p:cNvSpPr/>
          <p:nvPr/>
        </p:nvSpPr>
        <p:spPr>
          <a:xfrm>
            <a:off x="3346246"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63" name="object 63"/>
          <p:cNvSpPr/>
          <p:nvPr/>
        </p:nvSpPr>
        <p:spPr>
          <a:xfrm>
            <a:off x="3388995"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64" name="object 64"/>
          <p:cNvSpPr/>
          <p:nvPr/>
        </p:nvSpPr>
        <p:spPr>
          <a:xfrm>
            <a:off x="3416617" y="509057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65" name="object 65"/>
          <p:cNvSpPr/>
          <p:nvPr/>
        </p:nvSpPr>
        <p:spPr>
          <a:xfrm>
            <a:off x="3388995"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66" name="object 66"/>
          <p:cNvSpPr/>
          <p:nvPr/>
        </p:nvSpPr>
        <p:spPr>
          <a:xfrm>
            <a:off x="3416617" y="506898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67" name="object 67"/>
          <p:cNvSpPr/>
          <p:nvPr/>
        </p:nvSpPr>
        <p:spPr>
          <a:xfrm>
            <a:off x="3743464" y="5129834"/>
            <a:ext cx="90170" cy="0"/>
          </a:xfrm>
          <a:custGeom>
            <a:avLst/>
            <a:gdLst/>
            <a:ahLst/>
            <a:cxnLst/>
            <a:rect l="l" t="t" r="r" b="b"/>
            <a:pathLst>
              <a:path w="90170">
                <a:moveTo>
                  <a:pt x="0" y="0"/>
                </a:moveTo>
                <a:lnTo>
                  <a:pt x="90017" y="0"/>
                </a:lnTo>
              </a:path>
            </a:pathLst>
          </a:custGeom>
          <a:ln w="41909">
            <a:solidFill>
              <a:srgbClr val="FFFFFF"/>
            </a:solidFill>
          </a:ln>
        </p:spPr>
        <p:txBody>
          <a:bodyPr wrap="square" lIns="0" tIns="0" rIns="0" bIns="0" rtlCol="0"/>
          <a:lstStyle/>
          <a:p>
            <a:endParaRPr/>
          </a:p>
        </p:txBody>
      </p:sp>
      <p:sp>
        <p:nvSpPr>
          <p:cNvPr id="68" name="object 68"/>
          <p:cNvSpPr/>
          <p:nvPr/>
        </p:nvSpPr>
        <p:spPr>
          <a:xfrm>
            <a:off x="3743464"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69" name="object 69"/>
          <p:cNvSpPr/>
          <p:nvPr/>
        </p:nvSpPr>
        <p:spPr>
          <a:xfrm>
            <a:off x="3743464"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70" name="object 70"/>
          <p:cNvSpPr/>
          <p:nvPr/>
        </p:nvSpPr>
        <p:spPr>
          <a:xfrm>
            <a:off x="3743464"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71" name="object 71"/>
          <p:cNvSpPr/>
          <p:nvPr/>
        </p:nvSpPr>
        <p:spPr>
          <a:xfrm>
            <a:off x="3743464"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72" name="object 72"/>
          <p:cNvSpPr/>
          <p:nvPr/>
        </p:nvSpPr>
        <p:spPr>
          <a:xfrm>
            <a:off x="3786213"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73" name="object 73"/>
          <p:cNvSpPr/>
          <p:nvPr/>
        </p:nvSpPr>
        <p:spPr>
          <a:xfrm>
            <a:off x="3813835" y="509057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74" name="object 74"/>
          <p:cNvSpPr/>
          <p:nvPr/>
        </p:nvSpPr>
        <p:spPr>
          <a:xfrm>
            <a:off x="3786213"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75" name="object 75"/>
          <p:cNvSpPr/>
          <p:nvPr/>
        </p:nvSpPr>
        <p:spPr>
          <a:xfrm>
            <a:off x="3813835" y="506898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76" name="object 76"/>
          <p:cNvSpPr/>
          <p:nvPr/>
        </p:nvSpPr>
        <p:spPr>
          <a:xfrm>
            <a:off x="2499982" y="5126024"/>
            <a:ext cx="126364" cy="0"/>
          </a:xfrm>
          <a:custGeom>
            <a:avLst/>
            <a:gdLst/>
            <a:ahLst/>
            <a:cxnLst/>
            <a:rect l="l" t="t" r="r" b="b"/>
            <a:pathLst>
              <a:path w="126364">
                <a:moveTo>
                  <a:pt x="0" y="0"/>
                </a:moveTo>
                <a:lnTo>
                  <a:pt x="126225" y="0"/>
                </a:lnTo>
              </a:path>
            </a:pathLst>
          </a:custGeom>
          <a:ln w="49529">
            <a:solidFill>
              <a:srgbClr val="FFFFFF"/>
            </a:solidFill>
          </a:ln>
        </p:spPr>
        <p:txBody>
          <a:bodyPr wrap="square" lIns="0" tIns="0" rIns="0" bIns="0" rtlCol="0"/>
          <a:lstStyle/>
          <a:p>
            <a:endParaRPr/>
          </a:p>
        </p:txBody>
      </p:sp>
      <p:sp>
        <p:nvSpPr>
          <p:cNvPr id="77" name="object 77"/>
          <p:cNvSpPr/>
          <p:nvPr/>
        </p:nvSpPr>
        <p:spPr>
          <a:xfrm>
            <a:off x="2514326" y="4955209"/>
            <a:ext cx="0" cy="146050"/>
          </a:xfrm>
          <a:custGeom>
            <a:avLst/>
            <a:gdLst/>
            <a:ahLst/>
            <a:cxnLst/>
            <a:rect l="l" t="t" r="r" b="b"/>
            <a:pathLst>
              <a:path h="146050">
                <a:moveTo>
                  <a:pt x="0" y="0"/>
                </a:moveTo>
                <a:lnTo>
                  <a:pt x="0" y="146049"/>
                </a:lnTo>
              </a:path>
            </a:pathLst>
          </a:custGeom>
          <a:ln w="28689">
            <a:solidFill>
              <a:srgbClr val="FFFFFF"/>
            </a:solidFill>
          </a:ln>
        </p:spPr>
        <p:txBody>
          <a:bodyPr wrap="square" lIns="0" tIns="0" rIns="0" bIns="0" rtlCol="0"/>
          <a:lstStyle/>
          <a:p>
            <a:endParaRPr/>
          </a:p>
        </p:txBody>
      </p:sp>
      <p:sp>
        <p:nvSpPr>
          <p:cNvPr id="78" name="object 78"/>
          <p:cNvSpPr/>
          <p:nvPr/>
        </p:nvSpPr>
        <p:spPr>
          <a:xfrm>
            <a:off x="2499982" y="4939334"/>
            <a:ext cx="126364" cy="0"/>
          </a:xfrm>
          <a:custGeom>
            <a:avLst/>
            <a:gdLst/>
            <a:ahLst/>
            <a:cxnLst/>
            <a:rect l="l" t="t" r="r" b="b"/>
            <a:pathLst>
              <a:path w="126364">
                <a:moveTo>
                  <a:pt x="0" y="0"/>
                </a:moveTo>
                <a:lnTo>
                  <a:pt x="126225" y="0"/>
                </a:lnTo>
              </a:path>
            </a:pathLst>
          </a:custGeom>
          <a:ln w="31750">
            <a:solidFill>
              <a:srgbClr val="FFFFFF"/>
            </a:solidFill>
          </a:ln>
        </p:spPr>
        <p:txBody>
          <a:bodyPr wrap="square" lIns="0" tIns="0" rIns="0" bIns="0" rtlCol="0"/>
          <a:lstStyle/>
          <a:p>
            <a:endParaRPr/>
          </a:p>
        </p:txBody>
      </p:sp>
      <p:sp>
        <p:nvSpPr>
          <p:cNvPr id="79" name="object 79"/>
          <p:cNvSpPr/>
          <p:nvPr/>
        </p:nvSpPr>
        <p:spPr>
          <a:xfrm>
            <a:off x="2543549"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80" name="object 80"/>
          <p:cNvSpPr/>
          <p:nvPr/>
        </p:nvSpPr>
        <p:spPr>
          <a:xfrm>
            <a:off x="2563101" y="4954968"/>
            <a:ext cx="0" cy="146050"/>
          </a:xfrm>
          <a:custGeom>
            <a:avLst/>
            <a:gdLst/>
            <a:ahLst/>
            <a:cxnLst/>
            <a:rect l="l" t="t" r="r" b="b"/>
            <a:pathLst>
              <a:path h="146050">
                <a:moveTo>
                  <a:pt x="0" y="0"/>
                </a:moveTo>
                <a:lnTo>
                  <a:pt x="0" y="145961"/>
                </a:lnTo>
              </a:path>
            </a:pathLst>
          </a:custGeom>
          <a:ln w="9347">
            <a:solidFill>
              <a:srgbClr val="FFFFFF"/>
            </a:solidFill>
          </a:ln>
        </p:spPr>
        <p:txBody>
          <a:bodyPr wrap="square" lIns="0" tIns="0" rIns="0" bIns="0" rtlCol="0"/>
          <a:lstStyle/>
          <a:p>
            <a:endParaRPr/>
          </a:p>
        </p:txBody>
      </p:sp>
      <p:sp>
        <p:nvSpPr>
          <p:cNvPr id="81" name="object 81"/>
          <p:cNvSpPr/>
          <p:nvPr/>
        </p:nvSpPr>
        <p:spPr>
          <a:xfrm>
            <a:off x="2582653"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82" name="object 82"/>
          <p:cNvSpPr/>
          <p:nvPr/>
        </p:nvSpPr>
        <p:spPr>
          <a:xfrm>
            <a:off x="2611869" y="4954968"/>
            <a:ext cx="0" cy="146050"/>
          </a:xfrm>
          <a:custGeom>
            <a:avLst/>
            <a:gdLst/>
            <a:ahLst/>
            <a:cxnLst/>
            <a:rect l="l" t="t" r="r" b="b"/>
            <a:pathLst>
              <a:path h="146050">
                <a:moveTo>
                  <a:pt x="0" y="0"/>
                </a:moveTo>
                <a:lnTo>
                  <a:pt x="0" y="145961"/>
                </a:lnTo>
              </a:path>
            </a:pathLst>
          </a:custGeom>
          <a:ln w="28676">
            <a:solidFill>
              <a:srgbClr val="FFFFFF"/>
            </a:solidFill>
          </a:ln>
        </p:spPr>
        <p:txBody>
          <a:bodyPr wrap="square" lIns="0" tIns="0" rIns="0" bIns="0" rtlCol="0"/>
          <a:lstStyle/>
          <a:p>
            <a:endParaRPr/>
          </a:p>
        </p:txBody>
      </p:sp>
      <p:sp>
        <p:nvSpPr>
          <p:cNvPr id="83" name="object 83"/>
          <p:cNvSpPr/>
          <p:nvPr/>
        </p:nvSpPr>
        <p:spPr>
          <a:xfrm>
            <a:off x="4567110" y="4923002"/>
            <a:ext cx="126364" cy="227965"/>
          </a:xfrm>
          <a:custGeom>
            <a:avLst/>
            <a:gdLst/>
            <a:ahLst/>
            <a:cxnLst/>
            <a:rect l="l" t="t" r="r" b="b"/>
            <a:pathLst>
              <a:path w="126364" h="227964">
                <a:moveTo>
                  <a:pt x="126225" y="0"/>
                </a:moveTo>
                <a:lnTo>
                  <a:pt x="0" y="0"/>
                </a:lnTo>
                <a:lnTo>
                  <a:pt x="0" y="227876"/>
                </a:lnTo>
                <a:lnTo>
                  <a:pt x="126225" y="227876"/>
                </a:lnTo>
                <a:lnTo>
                  <a:pt x="126225" y="195719"/>
                </a:lnTo>
                <a:lnTo>
                  <a:pt x="17856" y="195719"/>
                </a:lnTo>
                <a:lnTo>
                  <a:pt x="17856" y="177774"/>
                </a:lnTo>
                <a:lnTo>
                  <a:pt x="126225" y="177774"/>
                </a:lnTo>
                <a:lnTo>
                  <a:pt x="126225" y="173088"/>
                </a:lnTo>
                <a:lnTo>
                  <a:pt x="17856" y="173088"/>
                </a:lnTo>
                <a:lnTo>
                  <a:pt x="17856" y="155143"/>
                </a:lnTo>
                <a:lnTo>
                  <a:pt x="126225" y="155143"/>
                </a:lnTo>
                <a:lnTo>
                  <a:pt x="126225" y="151295"/>
                </a:lnTo>
                <a:lnTo>
                  <a:pt x="17856" y="151295"/>
                </a:lnTo>
                <a:lnTo>
                  <a:pt x="17856" y="133349"/>
                </a:lnTo>
                <a:lnTo>
                  <a:pt x="126225" y="133349"/>
                </a:lnTo>
                <a:lnTo>
                  <a:pt x="126225" y="129158"/>
                </a:lnTo>
                <a:lnTo>
                  <a:pt x="17856" y="129158"/>
                </a:lnTo>
                <a:lnTo>
                  <a:pt x="17856" y="111213"/>
                </a:lnTo>
                <a:lnTo>
                  <a:pt x="126225" y="111213"/>
                </a:lnTo>
                <a:lnTo>
                  <a:pt x="126225" y="105270"/>
                </a:lnTo>
                <a:lnTo>
                  <a:pt x="17856" y="105270"/>
                </a:lnTo>
                <a:lnTo>
                  <a:pt x="17856" y="87325"/>
                </a:lnTo>
                <a:lnTo>
                  <a:pt x="126225" y="87325"/>
                </a:lnTo>
                <a:lnTo>
                  <a:pt x="126225" y="82232"/>
                </a:lnTo>
                <a:lnTo>
                  <a:pt x="17856" y="82232"/>
                </a:lnTo>
                <a:lnTo>
                  <a:pt x="17856" y="64287"/>
                </a:lnTo>
                <a:lnTo>
                  <a:pt x="126225" y="64287"/>
                </a:lnTo>
                <a:lnTo>
                  <a:pt x="126225" y="59181"/>
                </a:lnTo>
                <a:lnTo>
                  <a:pt x="17856" y="59181"/>
                </a:lnTo>
                <a:lnTo>
                  <a:pt x="17856" y="41236"/>
                </a:lnTo>
                <a:lnTo>
                  <a:pt x="126225" y="41236"/>
                </a:lnTo>
                <a:lnTo>
                  <a:pt x="126225" y="34658"/>
                </a:lnTo>
                <a:lnTo>
                  <a:pt x="17856" y="34658"/>
                </a:lnTo>
                <a:lnTo>
                  <a:pt x="17856" y="16713"/>
                </a:lnTo>
                <a:lnTo>
                  <a:pt x="126225" y="16713"/>
                </a:lnTo>
                <a:lnTo>
                  <a:pt x="126225" y="0"/>
                </a:lnTo>
                <a:close/>
              </a:path>
              <a:path w="126364" h="227964">
                <a:moveTo>
                  <a:pt x="42418" y="177774"/>
                </a:moveTo>
                <a:lnTo>
                  <a:pt x="34671" y="177774"/>
                </a:lnTo>
                <a:lnTo>
                  <a:pt x="34671" y="195719"/>
                </a:lnTo>
                <a:lnTo>
                  <a:pt x="42418" y="195719"/>
                </a:lnTo>
                <a:lnTo>
                  <a:pt x="42418" y="177774"/>
                </a:lnTo>
                <a:close/>
              </a:path>
              <a:path w="126364" h="227964">
                <a:moveTo>
                  <a:pt x="66979" y="177774"/>
                </a:moveTo>
                <a:lnTo>
                  <a:pt x="59232" y="177774"/>
                </a:lnTo>
                <a:lnTo>
                  <a:pt x="59232" y="195719"/>
                </a:lnTo>
                <a:lnTo>
                  <a:pt x="66979" y="195719"/>
                </a:lnTo>
                <a:lnTo>
                  <a:pt x="66979" y="177774"/>
                </a:lnTo>
                <a:close/>
              </a:path>
              <a:path w="126364" h="227964">
                <a:moveTo>
                  <a:pt x="91541" y="177774"/>
                </a:moveTo>
                <a:lnTo>
                  <a:pt x="83794" y="177774"/>
                </a:lnTo>
                <a:lnTo>
                  <a:pt x="83794" y="195719"/>
                </a:lnTo>
                <a:lnTo>
                  <a:pt x="91541" y="195719"/>
                </a:lnTo>
                <a:lnTo>
                  <a:pt x="91541" y="177774"/>
                </a:lnTo>
                <a:close/>
              </a:path>
              <a:path w="126364" h="227964">
                <a:moveTo>
                  <a:pt x="126225" y="177774"/>
                </a:moveTo>
                <a:lnTo>
                  <a:pt x="108356" y="177774"/>
                </a:lnTo>
                <a:lnTo>
                  <a:pt x="108356" y="195719"/>
                </a:lnTo>
                <a:lnTo>
                  <a:pt x="126225" y="195719"/>
                </a:lnTo>
                <a:lnTo>
                  <a:pt x="126225" y="177774"/>
                </a:lnTo>
                <a:close/>
              </a:path>
              <a:path w="126364" h="227964">
                <a:moveTo>
                  <a:pt x="42418" y="155143"/>
                </a:moveTo>
                <a:lnTo>
                  <a:pt x="34671" y="155143"/>
                </a:lnTo>
                <a:lnTo>
                  <a:pt x="34671" y="173088"/>
                </a:lnTo>
                <a:lnTo>
                  <a:pt x="42418" y="173088"/>
                </a:lnTo>
                <a:lnTo>
                  <a:pt x="42418" y="155143"/>
                </a:lnTo>
                <a:close/>
              </a:path>
              <a:path w="126364" h="227964">
                <a:moveTo>
                  <a:pt x="66979" y="155143"/>
                </a:moveTo>
                <a:lnTo>
                  <a:pt x="59232" y="155143"/>
                </a:lnTo>
                <a:lnTo>
                  <a:pt x="59232" y="173088"/>
                </a:lnTo>
                <a:lnTo>
                  <a:pt x="66979" y="173088"/>
                </a:lnTo>
                <a:lnTo>
                  <a:pt x="66979" y="155143"/>
                </a:lnTo>
                <a:close/>
              </a:path>
              <a:path w="126364" h="227964">
                <a:moveTo>
                  <a:pt x="91541" y="155143"/>
                </a:moveTo>
                <a:lnTo>
                  <a:pt x="83794" y="155143"/>
                </a:lnTo>
                <a:lnTo>
                  <a:pt x="83794" y="173088"/>
                </a:lnTo>
                <a:lnTo>
                  <a:pt x="91541" y="173088"/>
                </a:lnTo>
                <a:lnTo>
                  <a:pt x="91541" y="155143"/>
                </a:lnTo>
                <a:close/>
              </a:path>
              <a:path w="126364" h="227964">
                <a:moveTo>
                  <a:pt x="126225" y="155143"/>
                </a:moveTo>
                <a:lnTo>
                  <a:pt x="108356" y="155143"/>
                </a:lnTo>
                <a:lnTo>
                  <a:pt x="108356" y="173088"/>
                </a:lnTo>
                <a:lnTo>
                  <a:pt x="126225" y="173088"/>
                </a:lnTo>
                <a:lnTo>
                  <a:pt x="126225" y="155143"/>
                </a:lnTo>
                <a:close/>
              </a:path>
              <a:path w="126364" h="227964">
                <a:moveTo>
                  <a:pt x="42418" y="133349"/>
                </a:moveTo>
                <a:lnTo>
                  <a:pt x="34671" y="133349"/>
                </a:lnTo>
                <a:lnTo>
                  <a:pt x="34671" y="151295"/>
                </a:lnTo>
                <a:lnTo>
                  <a:pt x="42418" y="151295"/>
                </a:lnTo>
                <a:lnTo>
                  <a:pt x="42418" y="133349"/>
                </a:lnTo>
                <a:close/>
              </a:path>
              <a:path w="126364" h="227964">
                <a:moveTo>
                  <a:pt x="66979" y="133349"/>
                </a:moveTo>
                <a:lnTo>
                  <a:pt x="59232" y="133349"/>
                </a:lnTo>
                <a:lnTo>
                  <a:pt x="59232" y="151295"/>
                </a:lnTo>
                <a:lnTo>
                  <a:pt x="66979" y="151295"/>
                </a:lnTo>
                <a:lnTo>
                  <a:pt x="66979" y="133349"/>
                </a:lnTo>
                <a:close/>
              </a:path>
              <a:path w="126364" h="227964">
                <a:moveTo>
                  <a:pt x="91541" y="133349"/>
                </a:moveTo>
                <a:lnTo>
                  <a:pt x="83794" y="133349"/>
                </a:lnTo>
                <a:lnTo>
                  <a:pt x="83794" y="151295"/>
                </a:lnTo>
                <a:lnTo>
                  <a:pt x="91541" y="151295"/>
                </a:lnTo>
                <a:lnTo>
                  <a:pt x="91541" y="133349"/>
                </a:lnTo>
                <a:close/>
              </a:path>
              <a:path w="126364" h="227964">
                <a:moveTo>
                  <a:pt x="126225" y="133349"/>
                </a:moveTo>
                <a:lnTo>
                  <a:pt x="108356" y="133349"/>
                </a:lnTo>
                <a:lnTo>
                  <a:pt x="108356" y="151295"/>
                </a:lnTo>
                <a:lnTo>
                  <a:pt x="126225" y="151295"/>
                </a:lnTo>
                <a:lnTo>
                  <a:pt x="126225" y="133349"/>
                </a:lnTo>
                <a:close/>
              </a:path>
              <a:path w="126364" h="227964">
                <a:moveTo>
                  <a:pt x="42418" y="111213"/>
                </a:moveTo>
                <a:lnTo>
                  <a:pt x="34671" y="111213"/>
                </a:lnTo>
                <a:lnTo>
                  <a:pt x="34671" y="129158"/>
                </a:lnTo>
                <a:lnTo>
                  <a:pt x="42418" y="129158"/>
                </a:lnTo>
                <a:lnTo>
                  <a:pt x="42418" y="111213"/>
                </a:lnTo>
                <a:close/>
              </a:path>
              <a:path w="126364" h="227964">
                <a:moveTo>
                  <a:pt x="66979" y="111213"/>
                </a:moveTo>
                <a:lnTo>
                  <a:pt x="59232" y="111213"/>
                </a:lnTo>
                <a:lnTo>
                  <a:pt x="59232" y="129158"/>
                </a:lnTo>
                <a:lnTo>
                  <a:pt x="66979" y="129158"/>
                </a:lnTo>
                <a:lnTo>
                  <a:pt x="66979" y="111213"/>
                </a:lnTo>
                <a:close/>
              </a:path>
              <a:path w="126364" h="227964">
                <a:moveTo>
                  <a:pt x="91541" y="111213"/>
                </a:moveTo>
                <a:lnTo>
                  <a:pt x="83794" y="111213"/>
                </a:lnTo>
                <a:lnTo>
                  <a:pt x="83794" y="129158"/>
                </a:lnTo>
                <a:lnTo>
                  <a:pt x="91541" y="129158"/>
                </a:lnTo>
                <a:lnTo>
                  <a:pt x="91541" y="111213"/>
                </a:lnTo>
                <a:close/>
              </a:path>
              <a:path w="126364" h="227964">
                <a:moveTo>
                  <a:pt x="126225" y="111213"/>
                </a:moveTo>
                <a:lnTo>
                  <a:pt x="108356" y="111213"/>
                </a:lnTo>
                <a:lnTo>
                  <a:pt x="108356" y="129158"/>
                </a:lnTo>
                <a:lnTo>
                  <a:pt x="126225" y="129158"/>
                </a:lnTo>
                <a:lnTo>
                  <a:pt x="126225" y="111213"/>
                </a:lnTo>
                <a:close/>
              </a:path>
              <a:path w="126364" h="227964">
                <a:moveTo>
                  <a:pt x="42418" y="87325"/>
                </a:moveTo>
                <a:lnTo>
                  <a:pt x="34671" y="87325"/>
                </a:lnTo>
                <a:lnTo>
                  <a:pt x="34671" y="105270"/>
                </a:lnTo>
                <a:lnTo>
                  <a:pt x="42418" y="105270"/>
                </a:lnTo>
                <a:lnTo>
                  <a:pt x="42418" y="87325"/>
                </a:lnTo>
                <a:close/>
              </a:path>
              <a:path w="126364" h="227964">
                <a:moveTo>
                  <a:pt x="66979" y="87325"/>
                </a:moveTo>
                <a:lnTo>
                  <a:pt x="59232" y="87325"/>
                </a:lnTo>
                <a:lnTo>
                  <a:pt x="59232" y="105270"/>
                </a:lnTo>
                <a:lnTo>
                  <a:pt x="66979" y="105270"/>
                </a:lnTo>
                <a:lnTo>
                  <a:pt x="66979" y="87325"/>
                </a:lnTo>
                <a:close/>
              </a:path>
              <a:path w="126364" h="227964">
                <a:moveTo>
                  <a:pt x="91541" y="87325"/>
                </a:moveTo>
                <a:lnTo>
                  <a:pt x="83794" y="87325"/>
                </a:lnTo>
                <a:lnTo>
                  <a:pt x="83794" y="105270"/>
                </a:lnTo>
                <a:lnTo>
                  <a:pt x="91541" y="105270"/>
                </a:lnTo>
                <a:lnTo>
                  <a:pt x="91541" y="87325"/>
                </a:lnTo>
                <a:close/>
              </a:path>
              <a:path w="126364" h="227964">
                <a:moveTo>
                  <a:pt x="126225" y="87325"/>
                </a:moveTo>
                <a:lnTo>
                  <a:pt x="108356" y="87325"/>
                </a:lnTo>
                <a:lnTo>
                  <a:pt x="108356" y="105270"/>
                </a:lnTo>
                <a:lnTo>
                  <a:pt x="126225" y="105270"/>
                </a:lnTo>
                <a:lnTo>
                  <a:pt x="126225" y="87325"/>
                </a:lnTo>
                <a:close/>
              </a:path>
              <a:path w="126364" h="227964">
                <a:moveTo>
                  <a:pt x="42418" y="64287"/>
                </a:moveTo>
                <a:lnTo>
                  <a:pt x="34671" y="64287"/>
                </a:lnTo>
                <a:lnTo>
                  <a:pt x="34671" y="82232"/>
                </a:lnTo>
                <a:lnTo>
                  <a:pt x="42418" y="82232"/>
                </a:lnTo>
                <a:lnTo>
                  <a:pt x="42418" y="64287"/>
                </a:lnTo>
                <a:close/>
              </a:path>
              <a:path w="126364" h="227964">
                <a:moveTo>
                  <a:pt x="66979" y="64287"/>
                </a:moveTo>
                <a:lnTo>
                  <a:pt x="59232" y="64287"/>
                </a:lnTo>
                <a:lnTo>
                  <a:pt x="59232" y="82232"/>
                </a:lnTo>
                <a:lnTo>
                  <a:pt x="66979" y="82232"/>
                </a:lnTo>
                <a:lnTo>
                  <a:pt x="66979" y="64287"/>
                </a:lnTo>
                <a:close/>
              </a:path>
              <a:path w="126364" h="227964">
                <a:moveTo>
                  <a:pt x="91541" y="64287"/>
                </a:moveTo>
                <a:lnTo>
                  <a:pt x="83794" y="64287"/>
                </a:lnTo>
                <a:lnTo>
                  <a:pt x="83794" y="82232"/>
                </a:lnTo>
                <a:lnTo>
                  <a:pt x="91541" y="82232"/>
                </a:lnTo>
                <a:lnTo>
                  <a:pt x="91541" y="64287"/>
                </a:lnTo>
                <a:close/>
              </a:path>
              <a:path w="126364" h="227964">
                <a:moveTo>
                  <a:pt x="126225" y="64287"/>
                </a:moveTo>
                <a:lnTo>
                  <a:pt x="108356" y="64287"/>
                </a:lnTo>
                <a:lnTo>
                  <a:pt x="108356" y="82232"/>
                </a:lnTo>
                <a:lnTo>
                  <a:pt x="126225" y="82232"/>
                </a:lnTo>
                <a:lnTo>
                  <a:pt x="126225" y="64287"/>
                </a:lnTo>
                <a:close/>
              </a:path>
              <a:path w="126364" h="227964">
                <a:moveTo>
                  <a:pt x="42418" y="41236"/>
                </a:moveTo>
                <a:lnTo>
                  <a:pt x="34671" y="41236"/>
                </a:lnTo>
                <a:lnTo>
                  <a:pt x="34671" y="59181"/>
                </a:lnTo>
                <a:lnTo>
                  <a:pt x="42418" y="59181"/>
                </a:lnTo>
                <a:lnTo>
                  <a:pt x="42418" y="41236"/>
                </a:lnTo>
                <a:close/>
              </a:path>
              <a:path w="126364" h="227964">
                <a:moveTo>
                  <a:pt x="66979" y="41236"/>
                </a:moveTo>
                <a:lnTo>
                  <a:pt x="59232" y="41236"/>
                </a:lnTo>
                <a:lnTo>
                  <a:pt x="59232" y="59181"/>
                </a:lnTo>
                <a:lnTo>
                  <a:pt x="66979" y="59181"/>
                </a:lnTo>
                <a:lnTo>
                  <a:pt x="66979" y="41236"/>
                </a:lnTo>
                <a:close/>
              </a:path>
              <a:path w="126364" h="227964">
                <a:moveTo>
                  <a:pt x="91541" y="41236"/>
                </a:moveTo>
                <a:lnTo>
                  <a:pt x="83794" y="41236"/>
                </a:lnTo>
                <a:lnTo>
                  <a:pt x="83794" y="59181"/>
                </a:lnTo>
                <a:lnTo>
                  <a:pt x="91541" y="59181"/>
                </a:lnTo>
                <a:lnTo>
                  <a:pt x="91541" y="41236"/>
                </a:lnTo>
                <a:close/>
              </a:path>
              <a:path w="126364" h="227964">
                <a:moveTo>
                  <a:pt x="126225" y="41236"/>
                </a:moveTo>
                <a:lnTo>
                  <a:pt x="108356" y="41236"/>
                </a:lnTo>
                <a:lnTo>
                  <a:pt x="108356" y="59181"/>
                </a:lnTo>
                <a:lnTo>
                  <a:pt x="126225" y="59181"/>
                </a:lnTo>
                <a:lnTo>
                  <a:pt x="126225" y="41236"/>
                </a:lnTo>
                <a:close/>
              </a:path>
              <a:path w="126364" h="227964">
                <a:moveTo>
                  <a:pt x="42418" y="16713"/>
                </a:moveTo>
                <a:lnTo>
                  <a:pt x="34671" y="16713"/>
                </a:lnTo>
                <a:lnTo>
                  <a:pt x="34671" y="34658"/>
                </a:lnTo>
                <a:lnTo>
                  <a:pt x="42418" y="34658"/>
                </a:lnTo>
                <a:lnTo>
                  <a:pt x="42418" y="16713"/>
                </a:lnTo>
                <a:close/>
              </a:path>
              <a:path w="126364" h="227964">
                <a:moveTo>
                  <a:pt x="66979" y="16713"/>
                </a:moveTo>
                <a:lnTo>
                  <a:pt x="59232" y="16713"/>
                </a:lnTo>
                <a:lnTo>
                  <a:pt x="59232" y="34658"/>
                </a:lnTo>
                <a:lnTo>
                  <a:pt x="66979" y="34658"/>
                </a:lnTo>
                <a:lnTo>
                  <a:pt x="66979" y="16713"/>
                </a:lnTo>
                <a:close/>
              </a:path>
              <a:path w="126364" h="227964">
                <a:moveTo>
                  <a:pt x="91541" y="16713"/>
                </a:moveTo>
                <a:lnTo>
                  <a:pt x="83794" y="16713"/>
                </a:lnTo>
                <a:lnTo>
                  <a:pt x="83794" y="34658"/>
                </a:lnTo>
                <a:lnTo>
                  <a:pt x="91541" y="34658"/>
                </a:lnTo>
                <a:lnTo>
                  <a:pt x="91541" y="16713"/>
                </a:lnTo>
                <a:close/>
              </a:path>
              <a:path w="126364" h="227964">
                <a:moveTo>
                  <a:pt x="126225" y="16713"/>
                </a:moveTo>
                <a:lnTo>
                  <a:pt x="108356" y="16713"/>
                </a:lnTo>
                <a:lnTo>
                  <a:pt x="108356" y="34658"/>
                </a:lnTo>
                <a:lnTo>
                  <a:pt x="126225" y="34658"/>
                </a:lnTo>
                <a:lnTo>
                  <a:pt x="126225" y="16713"/>
                </a:lnTo>
                <a:close/>
              </a:path>
            </a:pathLst>
          </a:custGeom>
          <a:solidFill>
            <a:srgbClr val="FFFFFF"/>
          </a:solidFill>
        </p:spPr>
        <p:txBody>
          <a:bodyPr wrap="square" lIns="0" tIns="0" rIns="0" bIns="0" rtlCol="0"/>
          <a:lstStyle/>
          <a:p>
            <a:endParaRPr/>
          </a:p>
        </p:txBody>
      </p:sp>
      <p:sp>
        <p:nvSpPr>
          <p:cNvPr id="84" name="object 84"/>
          <p:cNvSpPr/>
          <p:nvPr/>
        </p:nvSpPr>
        <p:spPr>
          <a:xfrm>
            <a:off x="3224758" y="5127929"/>
            <a:ext cx="126364" cy="0"/>
          </a:xfrm>
          <a:custGeom>
            <a:avLst/>
            <a:gdLst/>
            <a:ahLst/>
            <a:cxnLst/>
            <a:rect l="l" t="t" r="r" b="b"/>
            <a:pathLst>
              <a:path w="126364">
                <a:moveTo>
                  <a:pt x="0" y="0"/>
                </a:moveTo>
                <a:lnTo>
                  <a:pt x="126225" y="0"/>
                </a:lnTo>
              </a:path>
            </a:pathLst>
          </a:custGeom>
          <a:ln w="45720">
            <a:solidFill>
              <a:srgbClr val="FFFFFF"/>
            </a:solidFill>
          </a:ln>
        </p:spPr>
        <p:txBody>
          <a:bodyPr wrap="square" lIns="0" tIns="0" rIns="0" bIns="0" rtlCol="0"/>
          <a:lstStyle/>
          <a:p>
            <a:endParaRPr/>
          </a:p>
        </p:txBody>
      </p:sp>
      <p:sp>
        <p:nvSpPr>
          <p:cNvPr id="85" name="object 85"/>
          <p:cNvSpPr/>
          <p:nvPr/>
        </p:nvSpPr>
        <p:spPr>
          <a:xfrm>
            <a:off x="3224758" y="5087289"/>
            <a:ext cx="25400" cy="17780"/>
          </a:xfrm>
          <a:custGeom>
            <a:avLst/>
            <a:gdLst/>
            <a:ahLst/>
            <a:cxnLst/>
            <a:rect l="l" t="t" r="r" b="b"/>
            <a:pathLst>
              <a:path w="25400" h="17779">
                <a:moveTo>
                  <a:pt x="0" y="17780"/>
                </a:moveTo>
                <a:lnTo>
                  <a:pt x="25311" y="17780"/>
                </a:lnTo>
                <a:lnTo>
                  <a:pt x="25311" y="0"/>
                </a:lnTo>
                <a:lnTo>
                  <a:pt x="0" y="0"/>
                </a:lnTo>
                <a:lnTo>
                  <a:pt x="0" y="17780"/>
                </a:lnTo>
                <a:close/>
              </a:path>
            </a:pathLst>
          </a:custGeom>
          <a:solidFill>
            <a:srgbClr val="FFFFFF"/>
          </a:solidFill>
        </p:spPr>
        <p:txBody>
          <a:bodyPr wrap="square" lIns="0" tIns="0" rIns="0" bIns="0" rtlCol="0"/>
          <a:lstStyle/>
          <a:p>
            <a:endParaRPr/>
          </a:p>
        </p:txBody>
      </p:sp>
      <p:sp>
        <p:nvSpPr>
          <p:cNvPr id="86" name="object 86"/>
          <p:cNvSpPr/>
          <p:nvPr/>
        </p:nvSpPr>
        <p:spPr>
          <a:xfrm>
            <a:off x="3224758" y="5075859"/>
            <a:ext cx="126364" cy="0"/>
          </a:xfrm>
          <a:custGeom>
            <a:avLst/>
            <a:gdLst/>
            <a:ahLst/>
            <a:cxnLst/>
            <a:rect l="l" t="t" r="r" b="b"/>
            <a:pathLst>
              <a:path w="126364">
                <a:moveTo>
                  <a:pt x="0" y="0"/>
                </a:moveTo>
                <a:lnTo>
                  <a:pt x="126225" y="0"/>
                </a:lnTo>
              </a:path>
            </a:pathLst>
          </a:custGeom>
          <a:ln w="22859">
            <a:solidFill>
              <a:srgbClr val="FFFFFF"/>
            </a:solidFill>
          </a:ln>
        </p:spPr>
        <p:txBody>
          <a:bodyPr wrap="square" lIns="0" tIns="0" rIns="0" bIns="0" rtlCol="0"/>
          <a:lstStyle/>
          <a:p>
            <a:endParaRPr/>
          </a:p>
        </p:txBody>
      </p:sp>
      <p:sp>
        <p:nvSpPr>
          <p:cNvPr id="87" name="object 87"/>
          <p:cNvSpPr/>
          <p:nvPr/>
        </p:nvSpPr>
        <p:spPr>
          <a:xfrm>
            <a:off x="3224758" y="5046649"/>
            <a:ext cx="25400" cy="17780"/>
          </a:xfrm>
          <a:custGeom>
            <a:avLst/>
            <a:gdLst/>
            <a:ahLst/>
            <a:cxnLst/>
            <a:rect l="l" t="t" r="r" b="b"/>
            <a:pathLst>
              <a:path w="25400" h="17779">
                <a:moveTo>
                  <a:pt x="0" y="17779"/>
                </a:moveTo>
                <a:lnTo>
                  <a:pt x="25311" y="17779"/>
                </a:lnTo>
                <a:lnTo>
                  <a:pt x="25311" y="0"/>
                </a:lnTo>
                <a:lnTo>
                  <a:pt x="0" y="0"/>
                </a:lnTo>
                <a:lnTo>
                  <a:pt x="0" y="17779"/>
                </a:lnTo>
                <a:close/>
              </a:path>
            </a:pathLst>
          </a:custGeom>
          <a:solidFill>
            <a:srgbClr val="FFFFFF"/>
          </a:solidFill>
        </p:spPr>
        <p:txBody>
          <a:bodyPr wrap="square" lIns="0" tIns="0" rIns="0" bIns="0" rtlCol="0"/>
          <a:lstStyle/>
          <a:p>
            <a:endParaRPr/>
          </a:p>
        </p:txBody>
      </p:sp>
      <p:sp>
        <p:nvSpPr>
          <p:cNvPr id="88" name="object 88"/>
          <p:cNvSpPr/>
          <p:nvPr/>
        </p:nvSpPr>
        <p:spPr>
          <a:xfrm>
            <a:off x="3224758" y="5032679"/>
            <a:ext cx="126364" cy="0"/>
          </a:xfrm>
          <a:custGeom>
            <a:avLst/>
            <a:gdLst/>
            <a:ahLst/>
            <a:cxnLst/>
            <a:rect l="l" t="t" r="r" b="b"/>
            <a:pathLst>
              <a:path w="126364">
                <a:moveTo>
                  <a:pt x="0" y="0"/>
                </a:moveTo>
                <a:lnTo>
                  <a:pt x="126225" y="0"/>
                </a:lnTo>
              </a:path>
            </a:pathLst>
          </a:custGeom>
          <a:ln w="27940">
            <a:solidFill>
              <a:srgbClr val="FFFFFF"/>
            </a:solidFill>
          </a:ln>
        </p:spPr>
        <p:txBody>
          <a:bodyPr wrap="square" lIns="0" tIns="0" rIns="0" bIns="0" rtlCol="0"/>
          <a:lstStyle/>
          <a:p>
            <a:endParaRPr/>
          </a:p>
        </p:txBody>
      </p:sp>
      <p:sp>
        <p:nvSpPr>
          <p:cNvPr id="89" name="object 89"/>
          <p:cNvSpPr/>
          <p:nvPr/>
        </p:nvSpPr>
        <p:spPr>
          <a:xfrm>
            <a:off x="3273183" y="5086680"/>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90" name="object 90"/>
          <p:cNvSpPr/>
          <p:nvPr/>
        </p:nvSpPr>
        <p:spPr>
          <a:xfrm>
            <a:off x="3325672" y="5086680"/>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91" name="object 91"/>
          <p:cNvSpPr/>
          <p:nvPr/>
        </p:nvSpPr>
        <p:spPr>
          <a:xfrm>
            <a:off x="3273183" y="5046078"/>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92" name="object 92"/>
          <p:cNvSpPr/>
          <p:nvPr/>
        </p:nvSpPr>
        <p:spPr>
          <a:xfrm>
            <a:off x="3325672" y="5046078"/>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93" name="object 93"/>
          <p:cNvSpPr/>
          <p:nvPr/>
        </p:nvSpPr>
        <p:spPr>
          <a:xfrm>
            <a:off x="2808147" y="5131104"/>
            <a:ext cx="126364" cy="0"/>
          </a:xfrm>
          <a:custGeom>
            <a:avLst/>
            <a:gdLst/>
            <a:ahLst/>
            <a:cxnLst/>
            <a:rect l="l" t="t" r="r" b="b"/>
            <a:pathLst>
              <a:path w="126364">
                <a:moveTo>
                  <a:pt x="0" y="0"/>
                </a:moveTo>
                <a:lnTo>
                  <a:pt x="126225" y="0"/>
                </a:lnTo>
              </a:path>
            </a:pathLst>
          </a:custGeom>
          <a:ln w="39370">
            <a:solidFill>
              <a:srgbClr val="FFFFFF"/>
            </a:solidFill>
          </a:ln>
        </p:spPr>
        <p:txBody>
          <a:bodyPr wrap="square" lIns="0" tIns="0" rIns="0" bIns="0" rtlCol="0"/>
          <a:lstStyle/>
          <a:p>
            <a:endParaRPr/>
          </a:p>
        </p:txBody>
      </p:sp>
      <p:sp>
        <p:nvSpPr>
          <p:cNvPr id="94" name="object 94"/>
          <p:cNvSpPr/>
          <p:nvPr/>
        </p:nvSpPr>
        <p:spPr>
          <a:xfrm>
            <a:off x="2808147" y="5093639"/>
            <a:ext cx="31750" cy="17780"/>
          </a:xfrm>
          <a:custGeom>
            <a:avLst/>
            <a:gdLst/>
            <a:ahLst/>
            <a:cxnLst/>
            <a:rect l="l" t="t" r="r" b="b"/>
            <a:pathLst>
              <a:path w="31750" h="17779">
                <a:moveTo>
                  <a:pt x="0" y="17780"/>
                </a:moveTo>
                <a:lnTo>
                  <a:pt x="31534" y="17780"/>
                </a:lnTo>
                <a:lnTo>
                  <a:pt x="31534" y="0"/>
                </a:lnTo>
                <a:lnTo>
                  <a:pt x="0" y="0"/>
                </a:lnTo>
                <a:lnTo>
                  <a:pt x="0" y="17780"/>
                </a:lnTo>
                <a:close/>
              </a:path>
            </a:pathLst>
          </a:custGeom>
          <a:solidFill>
            <a:srgbClr val="FFFFFF"/>
          </a:solidFill>
        </p:spPr>
        <p:txBody>
          <a:bodyPr wrap="square" lIns="0" tIns="0" rIns="0" bIns="0" rtlCol="0"/>
          <a:lstStyle/>
          <a:p>
            <a:endParaRPr/>
          </a:p>
        </p:txBody>
      </p:sp>
      <p:sp>
        <p:nvSpPr>
          <p:cNvPr id="95" name="object 95"/>
          <p:cNvSpPr/>
          <p:nvPr/>
        </p:nvSpPr>
        <p:spPr>
          <a:xfrm>
            <a:off x="2808147"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96" name="object 96"/>
          <p:cNvSpPr/>
          <p:nvPr/>
        </p:nvSpPr>
        <p:spPr>
          <a:xfrm>
            <a:off x="2852889" y="5093169"/>
            <a:ext cx="12065" cy="18415"/>
          </a:xfrm>
          <a:custGeom>
            <a:avLst/>
            <a:gdLst/>
            <a:ahLst/>
            <a:cxnLst/>
            <a:rect l="l" t="t" r="r" b="b"/>
            <a:pathLst>
              <a:path w="12064" h="18414">
                <a:moveTo>
                  <a:pt x="11760" y="0"/>
                </a:moveTo>
                <a:lnTo>
                  <a:pt x="0" y="0"/>
                </a:lnTo>
                <a:lnTo>
                  <a:pt x="0" y="17945"/>
                </a:lnTo>
                <a:lnTo>
                  <a:pt x="11760" y="17945"/>
                </a:lnTo>
                <a:lnTo>
                  <a:pt x="11760" y="0"/>
                </a:lnTo>
                <a:close/>
              </a:path>
            </a:pathLst>
          </a:custGeom>
          <a:solidFill>
            <a:srgbClr val="FFFFFF"/>
          </a:solidFill>
        </p:spPr>
        <p:txBody>
          <a:bodyPr wrap="square" lIns="0" tIns="0" rIns="0" bIns="0" rtlCol="0"/>
          <a:lstStyle/>
          <a:p>
            <a:endParaRPr/>
          </a:p>
        </p:txBody>
      </p:sp>
      <p:sp>
        <p:nvSpPr>
          <p:cNvPr id="97" name="object 97"/>
          <p:cNvSpPr/>
          <p:nvPr/>
        </p:nvSpPr>
        <p:spPr>
          <a:xfrm>
            <a:off x="2877858" y="5093169"/>
            <a:ext cx="12065" cy="18415"/>
          </a:xfrm>
          <a:custGeom>
            <a:avLst/>
            <a:gdLst/>
            <a:ahLst/>
            <a:cxnLst/>
            <a:rect l="l" t="t" r="r" b="b"/>
            <a:pathLst>
              <a:path w="12064" h="18414">
                <a:moveTo>
                  <a:pt x="11772" y="0"/>
                </a:moveTo>
                <a:lnTo>
                  <a:pt x="0" y="0"/>
                </a:lnTo>
                <a:lnTo>
                  <a:pt x="0" y="17945"/>
                </a:lnTo>
                <a:lnTo>
                  <a:pt x="11772" y="17945"/>
                </a:lnTo>
                <a:lnTo>
                  <a:pt x="11772" y="0"/>
                </a:lnTo>
                <a:close/>
              </a:path>
            </a:pathLst>
          </a:custGeom>
          <a:solidFill>
            <a:srgbClr val="FFFFFF"/>
          </a:solidFill>
        </p:spPr>
        <p:txBody>
          <a:bodyPr wrap="square" lIns="0" tIns="0" rIns="0" bIns="0" rtlCol="0"/>
          <a:lstStyle/>
          <a:p>
            <a:endParaRPr/>
          </a:p>
        </p:txBody>
      </p:sp>
      <p:sp>
        <p:nvSpPr>
          <p:cNvPr id="98" name="object 98"/>
          <p:cNvSpPr/>
          <p:nvPr/>
        </p:nvSpPr>
        <p:spPr>
          <a:xfrm>
            <a:off x="2902839" y="5093169"/>
            <a:ext cx="31750" cy="18415"/>
          </a:xfrm>
          <a:custGeom>
            <a:avLst/>
            <a:gdLst/>
            <a:ahLst/>
            <a:cxnLst/>
            <a:rect l="l" t="t" r="r" b="b"/>
            <a:pathLst>
              <a:path w="31750" h="18414">
                <a:moveTo>
                  <a:pt x="31534" y="0"/>
                </a:moveTo>
                <a:lnTo>
                  <a:pt x="0" y="0"/>
                </a:lnTo>
                <a:lnTo>
                  <a:pt x="0" y="17945"/>
                </a:lnTo>
                <a:lnTo>
                  <a:pt x="31534" y="17945"/>
                </a:lnTo>
                <a:lnTo>
                  <a:pt x="31534" y="0"/>
                </a:lnTo>
                <a:close/>
              </a:path>
            </a:pathLst>
          </a:custGeom>
          <a:solidFill>
            <a:srgbClr val="FFFFFF"/>
          </a:solidFill>
        </p:spPr>
        <p:txBody>
          <a:bodyPr wrap="square" lIns="0" tIns="0" rIns="0" bIns="0" rtlCol="0"/>
          <a:lstStyle/>
          <a:p>
            <a:endParaRPr/>
          </a:p>
        </p:txBody>
      </p:sp>
      <p:sp>
        <p:nvSpPr>
          <p:cNvPr id="99" name="object 99"/>
          <p:cNvSpPr/>
          <p:nvPr/>
        </p:nvSpPr>
        <p:spPr>
          <a:xfrm>
            <a:off x="4880178" y="5132374"/>
            <a:ext cx="126364" cy="0"/>
          </a:xfrm>
          <a:custGeom>
            <a:avLst/>
            <a:gdLst/>
            <a:ahLst/>
            <a:cxnLst/>
            <a:rect l="l" t="t" r="r" b="b"/>
            <a:pathLst>
              <a:path w="126364">
                <a:moveTo>
                  <a:pt x="0" y="0"/>
                </a:moveTo>
                <a:lnTo>
                  <a:pt x="126225" y="0"/>
                </a:lnTo>
              </a:path>
            </a:pathLst>
          </a:custGeom>
          <a:ln w="36829">
            <a:solidFill>
              <a:srgbClr val="FFFFFF"/>
            </a:solidFill>
          </a:ln>
        </p:spPr>
        <p:txBody>
          <a:bodyPr wrap="square" lIns="0" tIns="0" rIns="0" bIns="0" rtlCol="0"/>
          <a:lstStyle/>
          <a:p>
            <a:endParaRPr/>
          </a:p>
        </p:txBody>
      </p:sp>
      <p:sp>
        <p:nvSpPr>
          <p:cNvPr id="100" name="object 100"/>
          <p:cNvSpPr/>
          <p:nvPr/>
        </p:nvSpPr>
        <p:spPr>
          <a:xfrm>
            <a:off x="4880178" y="5093639"/>
            <a:ext cx="27940" cy="20320"/>
          </a:xfrm>
          <a:custGeom>
            <a:avLst/>
            <a:gdLst/>
            <a:ahLst/>
            <a:cxnLst/>
            <a:rect l="l" t="t" r="r" b="b"/>
            <a:pathLst>
              <a:path w="27939" h="20320">
                <a:moveTo>
                  <a:pt x="0" y="20320"/>
                </a:moveTo>
                <a:lnTo>
                  <a:pt x="27381" y="20320"/>
                </a:lnTo>
                <a:lnTo>
                  <a:pt x="27381" y="0"/>
                </a:lnTo>
                <a:lnTo>
                  <a:pt x="0" y="0"/>
                </a:lnTo>
                <a:lnTo>
                  <a:pt x="0" y="20320"/>
                </a:lnTo>
                <a:close/>
              </a:path>
            </a:pathLst>
          </a:custGeom>
          <a:solidFill>
            <a:srgbClr val="FFFFFF"/>
          </a:solidFill>
        </p:spPr>
        <p:txBody>
          <a:bodyPr wrap="square" lIns="0" tIns="0" rIns="0" bIns="0" rtlCol="0"/>
          <a:lstStyle/>
          <a:p>
            <a:endParaRPr/>
          </a:p>
        </p:txBody>
      </p:sp>
      <p:sp>
        <p:nvSpPr>
          <p:cNvPr id="101" name="object 101"/>
          <p:cNvSpPr/>
          <p:nvPr/>
        </p:nvSpPr>
        <p:spPr>
          <a:xfrm>
            <a:off x="4880178"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102" name="object 102"/>
          <p:cNvSpPr/>
          <p:nvPr/>
        </p:nvSpPr>
        <p:spPr>
          <a:xfrm>
            <a:off x="4932959" y="5094185"/>
            <a:ext cx="13970" cy="19685"/>
          </a:xfrm>
          <a:custGeom>
            <a:avLst/>
            <a:gdLst/>
            <a:ahLst/>
            <a:cxnLst/>
            <a:rect l="l" t="t" r="r" b="b"/>
            <a:pathLst>
              <a:path w="13970" h="19685">
                <a:moveTo>
                  <a:pt x="13817" y="0"/>
                </a:moveTo>
                <a:lnTo>
                  <a:pt x="0" y="0"/>
                </a:lnTo>
                <a:lnTo>
                  <a:pt x="0" y="19469"/>
                </a:lnTo>
                <a:lnTo>
                  <a:pt x="13817" y="19469"/>
                </a:lnTo>
                <a:lnTo>
                  <a:pt x="13817" y="0"/>
                </a:lnTo>
                <a:close/>
              </a:path>
            </a:pathLst>
          </a:custGeom>
          <a:solidFill>
            <a:srgbClr val="FFFFFF"/>
          </a:solidFill>
        </p:spPr>
        <p:txBody>
          <a:bodyPr wrap="square" lIns="0" tIns="0" rIns="0" bIns="0" rtlCol="0"/>
          <a:lstStyle/>
          <a:p>
            <a:endParaRPr/>
          </a:p>
        </p:txBody>
      </p:sp>
      <p:sp>
        <p:nvSpPr>
          <p:cNvPr id="103" name="object 103"/>
          <p:cNvSpPr/>
          <p:nvPr/>
        </p:nvSpPr>
        <p:spPr>
          <a:xfrm>
            <a:off x="4972177" y="5094185"/>
            <a:ext cx="34290" cy="19685"/>
          </a:xfrm>
          <a:custGeom>
            <a:avLst/>
            <a:gdLst/>
            <a:ahLst/>
            <a:cxnLst/>
            <a:rect l="l" t="t" r="r" b="b"/>
            <a:pathLst>
              <a:path w="34289" h="19685">
                <a:moveTo>
                  <a:pt x="34226" y="0"/>
                </a:moveTo>
                <a:lnTo>
                  <a:pt x="0" y="0"/>
                </a:lnTo>
                <a:lnTo>
                  <a:pt x="0" y="19469"/>
                </a:lnTo>
                <a:lnTo>
                  <a:pt x="34226" y="19469"/>
                </a:lnTo>
                <a:lnTo>
                  <a:pt x="34226" y="0"/>
                </a:lnTo>
                <a:close/>
              </a:path>
            </a:pathLst>
          </a:custGeom>
          <a:solidFill>
            <a:srgbClr val="FFFFFF"/>
          </a:solidFill>
        </p:spPr>
        <p:txBody>
          <a:bodyPr wrap="square" lIns="0" tIns="0" rIns="0" bIns="0" rtlCol="0"/>
          <a:lstStyle/>
          <a:p>
            <a:endParaRPr/>
          </a:p>
        </p:txBody>
      </p:sp>
      <p:sp>
        <p:nvSpPr>
          <p:cNvPr id="104" name="object 104"/>
          <p:cNvSpPr/>
          <p:nvPr/>
        </p:nvSpPr>
        <p:spPr>
          <a:xfrm>
            <a:off x="2228818" y="5036407"/>
            <a:ext cx="191135" cy="114935"/>
          </a:xfrm>
          <a:custGeom>
            <a:avLst/>
            <a:gdLst/>
            <a:ahLst/>
            <a:cxnLst/>
            <a:rect l="l" t="t" r="r" b="b"/>
            <a:pathLst>
              <a:path w="191135" h="114935">
                <a:moveTo>
                  <a:pt x="157670" y="56362"/>
                </a:moveTo>
                <a:lnTo>
                  <a:pt x="32283" y="56362"/>
                </a:lnTo>
                <a:lnTo>
                  <a:pt x="32283" y="114465"/>
                </a:lnTo>
                <a:lnTo>
                  <a:pt x="157670" y="114465"/>
                </a:lnTo>
                <a:lnTo>
                  <a:pt x="157670" y="80454"/>
                </a:lnTo>
                <a:lnTo>
                  <a:pt x="57175" y="80454"/>
                </a:lnTo>
                <a:lnTo>
                  <a:pt x="57175" y="62509"/>
                </a:lnTo>
                <a:lnTo>
                  <a:pt x="157670" y="62509"/>
                </a:lnTo>
                <a:lnTo>
                  <a:pt x="157670" y="56362"/>
                </a:lnTo>
                <a:close/>
              </a:path>
              <a:path w="191135" h="114935">
                <a:moveTo>
                  <a:pt x="109664" y="62509"/>
                </a:moveTo>
                <a:lnTo>
                  <a:pt x="80289" y="62509"/>
                </a:lnTo>
                <a:lnTo>
                  <a:pt x="80289" y="80454"/>
                </a:lnTo>
                <a:lnTo>
                  <a:pt x="109664" y="80454"/>
                </a:lnTo>
                <a:lnTo>
                  <a:pt x="109664" y="62509"/>
                </a:lnTo>
                <a:close/>
              </a:path>
              <a:path w="191135" h="114935">
                <a:moveTo>
                  <a:pt x="157670" y="62509"/>
                </a:moveTo>
                <a:lnTo>
                  <a:pt x="132778" y="62509"/>
                </a:lnTo>
                <a:lnTo>
                  <a:pt x="132778" y="80454"/>
                </a:lnTo>
                <a:lnTo>
                  <a:pt x="157670" y="80454"/>
                </a:lnTo>
                <a:lnTo>
                  <a:pt x="157670" y="62509"/>
                </a:lnTo>
                <a:close/>
              </a:path>
              <a:path w="191135" h="114935">
                <a:moveTo>
                  <a:pt x="157670" y="36309"/>
                </a:moveTo>
                <a:lnTo>
                  <a:pt x="32283" y="36309"/>
                </a:lnTo>
                <a:lnTo>
                  <a:pt x="32283" y="37287"/>
                </a:lnTo>
                <a:lnTo>
                  <a:pt x="0" y="56362"/>
                </a:lnTo>
                <a:lnTo>
                  <a:pt x="190830" y="56362"/>
                </a:lnTo>
                <a:lnTo>
                  <a:pt x="157670" y="36779"/>
                </a:lnTo>
                <a:lnTo>
                  <a:pt x="157670" y="36309"/>
                </a:lnTo>
                <a:close/>
              </a:path>
              <a:path w="191135" h="114935">
                <a:moveTo>
                  <a:pt x="95415" y="0"/>
                </a:moveTo>
                <a:lnTo>
                  <a:pt x="33934" y="36309"/>
                </a:lnTo>
                <a:lnTo>
                  <a:pt x="156895" y="36309"/>
                </a:lnTo>
                <a:lnTo>
                  <a:pt x="95415" y="0"/>
                </a:lnTo>
                <a:close/>
              </a:path>
            </a:pathLst>
          </a:custGeom>
          <a:solidFill>
            <a:srgbClr val="FFFFFF"/>
          </a:solidFill>
        </p:spPr>
        <p:txBody>
          <a:bodyPr wrap="square" lIns="0" tIns="0" rIns="0" bIns="0" rtlCol="0"/>
          <a:lstStyle/>
          <a:p>
            <a:endParaRPr/>
          </a:p>
        </p:txBody>
      </p:sp>
      <p:sp>
        <p:nvSpPr>
          <p:cNvPr id="105" name="object 105"/>
          <p:cNvSpPr/>
          <p:nvPr/>
        </p:nvSpPr>
        <p:spPr>
          <a:xfrm>
            <a:off x="3876536" y="5019333"/>
            <a:ext cx="191135" cy="132080"/>
          </a:xfrm>
          <a:custGeom>
            <a:avLst/>
            <a:gdLst/>
            <a:ahLst/>
            <a:cxnLst/>
            <a:rect l="l" t="t" r="r" b="b"/>
            <a:pathLst>
              <a:path w="191135" h="132079">
                <a:moveTo>
                  <a:pt x="158115" y="64769"/>
                </a:moveTo>
                <a:lnTo>
                  <a:pt x="32727" y="64769"/>
                </a:lnTo>
                <a:lnTo>
                  <a:pt x="32727" y="131546"/>
                </a:lnTo>
                <a:lnTo>
                  <a:pt x="158115" y="131546"/>
                </a:lnTo>
                <a:lnTo>
                  <a:pt x="158115" y="90512"/>
                </a:lnTo>
                <a:lnTo>
                  <a:pt x="57619" y="90512"/>
                </a:lnTo>
                <a:lnTo>
                  <a:pt x="57619" y="72567"/>
                </a:lnTo>
                <a:lnTo>
                  <a:pt x="158115" y="72567"/>
                </a:lnTo>
                <a:lnTo>
                  <a:pt x="158115" y="64769"/>
                </a:lnTo>
                <a:close/>
              </a:path>
              <a:path w="191135" h="132079">
                <a:moveTo>
                  <a:pt x="110096" y="72567"/>
                </a:moveTo>
                <a:lnTo>
                  <a:pt x="80733" y="72567"/>
                </a:lnTo>
                <a:lnTo>
                  <a:pt x="80733" y="90512"/>
                </a:lnTo>
                <a:lnTo>
                  <a:pt x="110096" y="90512"/>
                </a:lnTo>
                <a:lnTo>
                  <a:pt x="110096" y="72567"/>
                </a:lnTo>
                <a:close/>
              </a:path>
              <a:path w="191135" h="132079">
                <a:moveTo>
                  <a:pt x="158115" y="72567"/>
                </a:moveTo>
                <a:lnTo>
                  <a:pt x="133210" y="72567"/>
                </a:lnTo>
                <a:lnTo>
                  <a:pt x="133210" y="90512"/>
                </a:lnTo>
                <a:lnTo>
                  <a:pt x="158115" y="90512"/>
                </a:lnTo>
                <a:lnTo>
                  <a:pt x="158115" y="72567"/>
                </a:lnTo>
                <a:close/>
              </a:path>
              <a:path w="191135" h="132079">
                <a:moveTo>
                  <a:pt x="158115" y="41732"/>
                </a:moveTo>
                <a:lnTo>
                  <a:pt x="32727" y="41732"/>
                </a:lnTo>
                <a:lnTo>
                  <a:pt x="32727" y="42557"/>
                </a:lnTo>
                <a:lnTo>
                  <a:pt x="0" y="64769"/>
                </a:lnTo>
                <a:lnTo>
                  <a:pt x="190830" y="64769"/>
                </a:lnTo>
                <a:lnTo>
                  <a:pt x="158115" y="42557"/>
                </a:lnTo>
                <a:lnTo>
                  <a:pt x="158115" y="41732"/>
                </a:lnTo>
                <a:close/>
              </a:path>
              <a:path w="191135" h="132079">
                <a:moveTo>
                  <a:pt x="95415" y="0"/>
                </a:moveTo>
                <a:lnTo>
                  <a:pt x="33934" y="41732"/>
                </a:lnTo>
                <a:lnTo>
                  <a:pt x="156895" y="41732"/>
                </a:lnTo>
                <a:lnTo>
                  <a:pt x="95415" y="0"/>
                </a:lnTo>
                <a:close/>
              </a:path>
            </a:pathLst>
          </a:custGeom>
          <a:solidFill>
            <a:srgbClr val="FFFFFF"/>
          </a:solidFill>
        </p:spPr>
        <p:txBody>
          <a:bodyPr wrap="square" lIns="0" tIns="0" rIns="0" bIns="0" rtlCol="0"/>
          <a:lstStyle/>
          <a:p>
            <a:endParaRPr/>
          </a:p>
        </p:txBody>
      </p:sp>
      <p:sp>
        <p:nvSpPr>
          <p:cNvPr id="106" name="object 106"/>
          <p:cNvSpPr/>
          <p:nvPr/>
        </p:nvSpPr>
        <p:spPr>
          <a:xfrm>
            <a:off x="3035694"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07" name="object 107"/>
          <p:cNvSpPr/>
          <p:nvPr/>
        </p:nvSpPr>
        <p:spPr>
          <a:xfrm>
            <a:off x="5107731"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08" name="object 108"/>
          <p:cNvSpPr/>
          <p:nvPr/>
        </p:nvSpPr>
        <p:spPr>
          <a:xfrm>
            <a:off x="4278889" y="4954000"/>
            <a:ext cx="191135" cy="197485"/>
          </a:xfrm>
          <a:custGeom>
            <a:avLst/>
            <a:gdLst/>
            <a:ahLst/>
            <a:cxnLst/>
            <a:rect l="l" t="t" r="r" b="b"/>
            <a:pathLst>
              <a:path w="191135" h="197485">
                <a:moveTo>
                  <a:pt x="158115" y="34175"/>
                </a:moveTo>
                <a:lnTo>
                  <a:pt x="32727" y="34175"/>
                </a:lnTo>
                <a:lnTo>
                  <a:pt x="32727" y="196875"/>
                </a:lnTo>
                <a:lnTo>
                  <a:pt x="158115" y="196875"/>
                </a:lnTo>
                <a:lnTo>
                  <a:pt x="158115" y="178638"/>
                </a:lnTo>
                <a:lnTo>
                  <a:pt x="64960" y="178638"/>
                </a:lnTo>
                <a:lnTo>
                  <a:pt x="64960" y="160693"/>
                </a:lnTo>
                <a:lnTo>
                  <a:pt x="158115" y="160693"/>
                </a:lnTo>
                <a:lnTo>
                  <a:pt x="158115" y="151333"/>
                </a:lnTo>
                <a:lnTo>
                  <a:pt x="64960" y="151333"/>
                </a:lnTo>
                <a:lnTo>
                  <a:pt x="64960" y="133388"/>
                </a:lnTo>
                <a:lnTo>
                  <a:pt x="158115" y="133388"/>
                </a:lnTo>
                <a:lnTo>
                  <a:pt x="158115" y="124231"/>
                </a:lnTo>
                <a:lnTo>
                  <a:pt x="64960" y="124231"/>
                </a:lnTo>
                <a:lnTo>
                  <a:pt x="64960" y="106286"/>
                </a:lnTo>
                <a:lnTo>
                  <a:pt x="158115" y="106286"/>
                </a:lnTo>
                <a:lnTo>
                  <a:pt x="158115" y="96748"/>
                </a:lnTo>
                <a:lnTo>
                  <a:pt x="64960" y="96748"/>
                </a:lnTo>
                <a:lnTo>
                  <a:pt x="64960" y="78803"/>
                </a:lnTo>
                <a:lnTo>
                  <a:pt x="158115" y="78803"/>
                </a:lnTo>
                <a:lnTo>
                  <a:pt x="158115" y="69443"/>
                </a:lnTo>
                <a:lnTo>
                  <a:pt x="64960" y="69443"/>
                </a:lnTo>
                <a:lnTo>
                  <a:pt x="64960" y="51498"/>
                </a:lnTo>
                <a:lnTo>
                  <a:pt x="158115" y="51498"/>
                </a:lnTo>
                <a:lnTo>
                  <a:pt x="158115" y="34175"/>
                </a:lnTo>
                <a:close/>
              </a:path>
              <a:path w="191135" h="197485">
                <a:moveTo>
                  <a:pt x="102755" y="160693"/>
                </a:moveTo>
                <a:lnTo>
                  <a:pt x="88074" y="160693"/>
                </a:lnTo>
                <a:lnTo>
                  <a:pt x="88074" y="178638"/>
                </a:lnTo>
                <a:lnTo>
                  <a:pt x="102755" y="178638"/>
                </a:lnTo>
                <a:lnTo>
                  <a:pt x="102755" y="160693"/>
                </a:lnTo>
                <a:close/>
              </a:path>
              <a:path w="191135" h="197485">
                <a:moveTo>
                  <a:pt x="158115" y="160693"/>
                </a:moveTo>
                <a:lnTo>
                  <a:pt x="125869" y="160693"/>
                </a:lnTo>
                <a:lnTo>
                  <a:pt x="125869" y="178638"/>
                </a:lnTo>
                <a:lnTo>
                  <a:pt x="158115" y="178638"/>
                </a:lnTo>
                <a:lnTo>
                  <a:pt x="158115" y="160693"/>
                </a:lnTo>
                <a:close/>
              </a:path>
              <a:path w="191135" h="197485">
                <a:moveTo>
                  <a:pt x="102755" y="133388"/>
                </a:moveTo>
                <a:lnTo>
                  <a:pt x="88074" y="133388"/>
                </a:lnTo>
                <a:lnTo>
                  <a:pt x="88074" y="151333"/>
                </a:lnTo>
                <a:lnTo>
                  <a:pt x="102755" y="151333"/>
                </a:lnTo>
                <a:lnTo>
                  <a:pt x="102755" y="133388"/>
                </a:lnTo>
                <a:close/>
              </a:path>
              <a:path w="191135" h="197485">
                <a:moveTo>
                  <a:pt x="158115" y="133388"/>
                </a:moveTo>
                <a:lnTo>
                  <a:pt x="125869" y="133388"/>
                </a:lnTo>
                <a:lnTo>
                  <a:pt x="125869" y="151333"/>
                </a:lnTo>
                <a:lnTo>
                  <a:pt x="158115" y="151333"/>
                </a:lnTo>
                <a:lnTo>
                  <a:pt x="158115" y="133388"/>
                </a:lnTo>
                <a:close/>
              </a:path>
              <a:path w="191135" h="197485">
                <a:moveTo>
                  <a:pt x="102755" y="106286"/>
                </a:moveTo>
                <a:lnTo>
                  <a:pt x="88074" y="106286"/>
                </a:lnTo>
                <a:lnTo>
                  <a:pt x="88074" y="124231"/>
                </a:lnTo>
                <a:lnTo>
                  <a:pt x="102755" y="124231"/>
                </a:lnTo>
                <a:lnTo>
                  <a:pt x="102755" y="106286"/>
                </a:lnTo>
                <a:close/>
              </a:path>
              <a:path w="191135" h="197485">
                <a:moveTo>
                  <a:pt x="158115" y="106286"/>
                </a:moveTo>
                <a:lnTo>
                  <a:pt x="125869" y="106286"/>
                </a:lnTo>
                <a:lnTo>
                  <a:pt x="125869" y="124231"/>
                </a:lnTo>
                <a:lnTo>
                  <a:pt x="158115" y="124231"/>
                </a:lnTo>
                <a:lnTo>
                  <a:pt x="158115" y="106286"/>
                </a:lnTo>
                <a:close/>
              </a:path>
              <a:path w="191135" h="197485">
                <a:moveTo>
                  <a:pt x="102755" y="78803"/>
                </a:moveTo>
                <a:lnTo>
                  <a:pt x="88074" y="78803"/>
                </a:lnTo>
                <a:lnTo>
                  <a:pt x="88074" y="96748"/>
                </a:lnTo>
                <a:lnTo>
                  <a:pt x="102755" y="96748"/>
                </a:lnTo>
                <a:lnTo>
                  <a:pt x="102755" y="78803"/>
                </a:lnTo>
                <a:close/>
              </a:path>
              <a:path w="191135" h="197485">
                <a:moveTo>
                  <a:pt x="158115" y="78803"/>
                </a:moveTo>
                <a:lnTo>
                  <a:pt x="125869" y="78803"/>
                </a:lnTo>
                <a:lnTo>
                  <a:pt x="125869" y="96748"/>
                </a:lnTo>
                <a:lnTo>
                  <a:pt x="158115" y="96748"/>
                </a:lnTo>
                <a:lnTo>
                  <a:pt x="158115" y="78803"/>
                </a:lnTo>
                <a:close/>
              </a:path>
              <a:path w="191135" h="197485">
                <a:moveTo>
                  <a:pt x="102755" y="51498"/>
                </a:moveTo>
                <a:lnTo>
                  <a:pt x="88074" y="51498"/>
                </a:lnTo>
                <a:lnTo>
                  <a:pt x="88074" y="69443"/>
                </a:lnTo>
                <a:lnTo>
                  <a:pt x="102755" y="69443"/>
                </a:lnTo>
                <a:lnTo>
                  <a:pt x="102755" y="51498"/>
                </a:lnTo>
                <a:close/>
              </a:path>
              <a:path w="191135" h="197485">
                <a:moveTo>
                  <a:pt x="158115" y="51498"/>
                </a:moveTo>
                <a:lnTo>
                  <a:pt x="125869" y="51498"/>
                </a:lnTo>
                <a:lnTo>
                  <a:pt x="125869" y="69443"/>
                </a:lnTo>
                <a:lnTo>
                  <a:pt x="158115" y="69443"/>
                </a:lnTo>
                <a:lnTo>
                  <a:pt x="158115" y="51498"/>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09" name="object 109"/>
          <p:cNvSpPr/>
          <p:nvPr/>
        </p:nvSpPr>
        <p:spPr>
          <a:xfrm>
            <a:off x="2921302" y="4994475"/>
            <a:ext cx="126364" cy="156845"/>
          </a:xfrm>
          <a:custGeom>
            <a:avLst/>
            <a:gdLst/>
            <a:ahLst/>
            <a:cxnLst/>
            <a:rect l="l" t="t" r="r" b="b"/>
            <a:pathLst>
              <a:path w="126364" h="156845">
                <a:moveTo>
                  <a:pt x="63118" y="0"/>
                </a:moveTo>
                <a:lnTo>
                  <a:pt x="0" y="24853"/>
                </a:lnTo>
                <a:lnTo>
                  <a:pt x="0" y="156400"/>
                </a:lnTo>
                <a:lnTo>
                  <a:pt x="126225" y="156400"/>
                </a:lnTo>
                <a:lnTo>
                  <a:pt x="126225" y="115277"/>
                </a:lnTo>
                <a:lnTo>
                  <a:pt x="25311" y="115277"/>
                </a:lnTo>
                <a:lnTo>
                  <a:pt x="25311" y="97332"/>
                </a:lnTo>
                <a:lnTo>
                  <a:pt x="126225" y="97332"/>
                </a:lnTo>
                <a:lnTo>
                  <a:pt x="126225" y="74676"/>
                </a:lnTo>
                <a:lnTo>
                  <a:pt x="25311" y="74676"/>
                </a:lnTo>
                <a:lnTo>
                  <a:pt x="25311" y="56730"/>
                </a:lnTo>
                <a:lnTo>
                  <a:pt x="126225" y="56730"/>
                </a:lnTo>
                <a:lnTo>
                  <a:pt x="126225" y="24853"/>
                </a:lnTo>
                <a:lnTo>
                  <a:pt x="63118" y="0"/>
                </a:lnTo>
                <a:close/>
              </a:path>
              <a:path w="126364" h="156845">
                <a:moveTo>
                  <a:pt x="77800" y="97332"/>
                </a:moveTo>
                <a:lnTo>
                  <a:pt x="48425" y="97332"/>
                </a:lnTo>
                <a:lnTo>
                  <a:pt x="48425" y="115277"/>
                </a:lnTo>
                <a:lnTo>
                  <a:pt x="77800" y="115277"/>
                </a:lnTo>
                <a:lnTo>
                  <a:pt x="77800" y="97332"/>
                </a:lnTo>
                <a:close/>
              </a:path>
              <a:path w="126364" h="156845">
                <a:moveTo>
                  <a:pt x="126225" y="97332"/>
                </a:moveTo>
                <a:lnTo>
                  <a:pt x="100914" y="97332"/>
                </a:lnTo>
                <a:lnTo>
                  <a:pt x="100914" y="115277"/>
                </a:lnTo>
                <a:lnTo>
                  <a:pt x="126225" y="115277"/>
                </a:lnTo>
                <a:lnTo>
                  <a:pt x="126225" y="97332"/>
                </a:lnTo>
                <a:close/>
              </a:path>
              <a:path w="126364" h="156845">
                <a:moveTo>
                  <a:pt x="77800" y="56730"/>
                </a:moveTo>
                <a:lnTo>
                  <a:pt x="48425" y="56730"/>
                </a:lnTo>
                <a:lnTo>
                  <a:pt x="48425" y="74676"/>
                </a:lnTo>
                <a:lnTo>
                  <a:pt x="77800" y="74676"/>
                </a:lnTo>
                <a:lnTo>
                  <a:pt x="77800" y="56730"/>
                </a:lnTo>
                <a:close/>
              </a:path>
              <a:path w="126364" h="156845">
                <a:moveTo>
                  <a:pt x="126225" y="56730"/>
                </a:moveTo>
                <a:lnTo>
                  <a:pt x="100914" y="56730"/>
                </a:lnTo>
                <a:lnTo>
                  <a:pt x="100914" y="74676"/>
                </a:lnTo>
                <a:lnTo>
                  <a:pt x="126225" y="74676"/>
                </a:lnTo>
                <a:lnTo>
                  <a:pt x="126225" y="56730"/>
                </a:lnTo>
                <a:close/>
              </a:path>
            </a:pathLst>
          </a:custGeom>
          <a:solidFill>
            <a:srgbClr val="FFFFFF"/>
          </a:solidFill>
        </p:spPr>
        <p:txBody>
          <a:bodyPr wrap="square" lIns="0" tIns="0" rIns="0" bIns="0" rtlCol="0"/>
          <a:lstStyle/>
          <a:p>
            <a:endParaRPr/>
          </a:p>
        </p:txBody>
      </p:sp>
      <p:sp>
        <p:nvSpPr>
          <p:cNvPr id="110" name="object 110"/>
          <p:cNvSpPr/>
          <p:nvPr/>
        </p:nvSpPr>
        <p:spPr>
          <a:xfrm>
            <a:off x="4993337" y="4994475"/>
            <a:ext cx="126364" cy="156845"/>
          </a:xfrm>
          <a:custGeom>
            <a:avLst/>
            <a:gdLst/>
            <a:ahLst/>
            <a:cxnLst/>
            <a:rect l="l" t="t" r="r" b="b"/>
            <a:pathLst>
              <a:path w="126364" h="156845">
                <a:moveTo>
                  <a:pt x="63119" y="0"/>
                </a:moveTo>
                <a:lnTo>
                  <a:pt x="0" y="24853"/>
                </a:lnTo>
                <a:lnTo>
                  <a:pt x="0" y="156400"/>
                </a:lnTo>
                <a:lnTo>
                  <a:pt x="126225" y="156400"/>
                </a:lnTo>
                <a:lnTo>
                  <a:pt x="126225" y="113411"/>
                </a:lnTo>
                <a:lnTo>
                  <a:pt x="32651" y="113411"/>
                </a:lnTo>
                <a:lnTo>
                  <a:pt x="32651" y="95465"/>
                </a:lnTo>
                <a:lnTo>
                  <a:pt x="126225" y="95465"/>
                </a:lnTo>
                <a:lnTo>
                  <a:pt x="126225" y="85940"/>
                </a:lnTo>
                <a:lnTo>
                  <a:pt x="32651" y="85940"/>
                </a:lnTo>
                <a:lnTo>
                  <a:pt x="32651" y="67995"/>
                </a:lnTo>
                <a:lnTo>
                  <a:pt x="126225" y="67995"/>
                </a:lnTo>
                <a:lnTo>
                  <a:pt x="126225" y="58635"/>
                </a:lnTo>
                <a:lnTo>
                  <a:pt x="32651" y="58635"/>
                </a:lnTo>
                <a:lnTo>
                  <a:pt x="32651" y="40690"/>
                </a:lnTo>
                <a:lnTo>
                  <a:pt x="126225" y="40690"/>
                </a:lnTo>
                <a:lnTo>
                  <a:pt x="126225" y="24853"/>
                </a:lnTo>
                <a:lnTo>
                  <a:pt x="63119" y="0"/>
                </a:lnTo>
                <a:close/>
              </a:path>
              <a:path w="126364" h="156845">
                <a:moveTo>
                  <a:pt x="70459" y="95465"/>
                </a:moveTo>
                <a:lnTo>
                  <a:pt x="55765" y="95465"/>
                </a:lnTo>
                <a:lnTo>
                  <a:pt x="55765" y="113411"/>
                </a:lnTo>
                <a:lnTo>
                  <a:pt x="70459" y="113411"/>
                </a:lnTo>
                <a:lnTo>
                  <a:pt x="70459" y="95465"/>
                </a:lnTo>
                <a:close/>
              </a:path>
              <a:path w="126364" h="156845">
                <a:moveTo>
                  <a:pt x="126225" y="95465"/>
                </a:moveTo>
                <a:lnTo>
                  <a:pt x="93573" y="95465"/>
                </a:lnTo>
                <a:lnTo>
                  <a:pt x="93573" y="113411"/>
                </a:lnTo>
                <a:lnTo>
                  <a:pt x="126225" y="113411"/>
                </a:lnTo>
                <a:lnTo>
                  <a:pt x="126225" y="95465"/>
                </a:lnTo>
                <a:close/>
              </a:path>
              <a:path w="126364" h="156845">
                <a:moveTo>
                  <a:pt x="70459" y="67995"/>
                </a:moveTo>
                <a:lnTo>
                  <a:pt x="55765" y="67995"/>
                </a:lnTo>
                <a:lnTo>
                  <a:pt x="55765" y="85940"/>
                </a:lnTo>
                <a:lnTo>
                  <a:pt x="70459" y="85940"/>
                </a:lnTo>
                <a:lnTo>
                  <a:pt x="70459" y="67995"/>
                </a:lnTo>
                <a:close/>
              </a:path>
              <a:path w="126364" h="156845">
                <a:moveTo>
                  <a:pt x="126225" y="67995"/>
                </a:moveTo>
                <a:lnTo>
                  <a:pt x="93573" y="67995"/>
                </a:lnTo>
                <a:lnTo>
                  <a:pt x="93573" y="85940"/>
                </a:lnTo>
                <a:lnTo>
                  <a:pt x="126225" y="85940"/>
                </a:lnTo>
                <a:lnTo>
                  <a:pt x="126225" y="67995"/>
                </a:lnTo>
                <a:close/>
              </a:path>
              <a:path w="126364" h="156845">
                <a:moveTo>
                  <a:pt x="70459" y="40690"/>
                </a:moveTo>
                <a:lnTo>
                  <a:pt x="55765" y="40690"/>
                </a:lnTo>
                <a:lnTo>
                  <a:pt x="55765" y="58635"/>
                </a:lnTo>
                <a:lnTo>
                  <a:pt x="70459" y="58635"/>
                </a:lnTo>
                <a:lnTo>
                  <a:pt x="70459" y="40690"/>
                </a:lnTo>
                <a:close/>
              </a:path>
              <a:path w="126364" h="156845">
                <a:moveTo>
                  <a:pt x="126225" y="40690"/>
                </a:moveTo>
                <a:lnTo>
                  <a:pt x="93573" y="40690"/>
                </a:lnTo>
                <a:lnTo>
                  <a:pt x="93573" y="58635"/>
                </a:lnTo>
                <a:lnTo>
                  <a:pt x="126225" y="58635"/>
                </a:lnTo>
                <a:lnTo>
                  <a:pt x="126225" y="40690"/>
                </a:lnTo>
                <a:close/>
              </a:path>
            </a:pathLst>
          </a:custGeom>
          <a:solidFill>
            <a:srgbClr val="FFFFFF"/>
          </a:solidFill>
        </p:spPr>
        <p:txBody>
          <a:bodyPr wrap="square" lIns="0" tIns="0" rIns="0" bIns="0" rtlCol="0"/>
          <a:lstStyle/>
          <a:p>
            <a:endParaRPr/>
          </a:p>
        </p:txBody>
      </p:sp>
      <p:sp>
        <p:nvSpPr>
          <p:cNvPr id="111" name="object 111"/>
          <p:cNvSpPr/>
          <p:nvPr/>
        </p:nvSpPr>
        <p:spPr>
          <a:xfrm>
            <a:off x="4067362" y="4994475"/>
            <a:ext cx="126364" cy="156845"/>
          </a:xfrm>
          <a:custGeom>
            <a:avLst/>
            <a:gdLst/>
            <a:ahLst/>
            <a:cxnLst/>
            <a:rect l="l" t="t" r="r" b="b"/>
            <a:pathLst>
              <a:path w="126364" h="156845">
                <a:moveTo>
                  <a:pt x="63119" y="0"/>
                </a:moveTo>
                <a:lnTo>
                  <a:pt x="0" y="24853"/>
                </a:lnTo>
                <a:lnTo>
                  <a:pt x="0" y="156400"/>
                </a:lnTo>
                <a:lnTo>
                  <a:pt x="126225" y="156400"/>
                </a:lnTo>
                <a:lnTo>
                  <a:pt x="126225" y="107264"/>
                </a:lnTo>
                <a:lnTo>
                  <a:pt x="25311" y="107264"/>
                </a:lnTo>
                <a:lnTo>
                  <a:pt x="25311" y="89319"/>
                </a:lnTo>
                <a:lnTo>
                  <a:pt x="126225" y="89319"/>
                </a:lnTo>
                <a:lnTo>
                  <a:pt x="126225" y="66662"/>
                </a:lnTo>
                <a:lnTo>
                  <a:pt x="25311" y="66662"/>
                </a:lnTo>
                <a:lnTo>
                  <a:pt x="25311" y="48717"/>
                </a:lnTo>
                <a:lnTo>
                  <a:pt x="126225" y="48717"/>
                </a:lnTo>
                <a:lnTo>
                  <a:pt x="126225" y="24853"/>
                </a:lnTo>
                <a:lnTo>
                  <a:pt x="63119" y="0"/>
                </a:lnTo>
                <a:close/>
              </a:path>
              <a:path w="126364" h="156845">
                <a:moveTo>
                  <a:pt x="77800" y="89319"/>
                </a:moveTo>
                <a:lnTo>
                  <a:pt x="48425" y="89319"/>
                </a:lnTo>
                <a:lnTo>
                  <a:pt x="48425" y="107264"/>
                </a:lnTo>
                <a:lnTo>
                  <a:pt x="77800" y="107264"/>
                </a:lnTo>
                <a:lnTo>
                  <a:pt x="77800" y="89319"/>
                </a:lnTo>
                <a:close/>
              </a:path>
              <a:path w="126364" h="156845">
                <a:moveTo>
                  <a:pt x="126225" y="89319"/>
                </a:moveTo>
                <a:lnTo>
                  <a:pt x="100914" y="89319"/>
                </a:lnTo>
                <a:lnTo>
                  <a:pt x="100914" y="107264"/>
                </a:lnTo>
                <a:lnTo>
                  <a:pt x="126225" y="107264"/>
                </a:lnTo>
                <a:lnTo>
                  <a:pt x="126225" y="89319"/>
                </a:lnTo>
                <a:close/>
              </a:path>
              <a:path w="126364" h="156845">
                <a:moveTo>
                  <a:pt x="77800" y="48717"/>
                </a:moveTo>
                <a:lnTo>
                  <a:pt x="48425" y="48717"/>
                </a:lnTo>
                <a:lnTo>
                  <a:pt x="48425" y="66662"/>
                </a:lnTo>
                <a:lnTo>
                  <a:pt x="77800" y="66662"/>
                </a:lnTo>
                <a:lnTo>
                  <a:pt x="77800" y="48717"/>
                </a:lnTo>
                <a:close/>
              </a:path>
              <a:path w="126364" h="156845">
                <a:moveTo>
                  <a:pt x="126225" y="48717"/>
                </a:moveTo>
                <a:lnTo>
                  <a:pt x="100914" y="48717"/>
                </a:lnTo>
                <a:lnTo>
                  <a:pt x="100914" y="66662"/>
                </a:lnTo>
                <a:lnTo>
                  <a:pt x="126225" y="66662"/>
                </a:lnTo>
                <a:lnTo>
                  <a:pt x="126225" y="48717"/>
                </a:lnTo>
                <a:close/>
              </a:path>
            </a:pathLst>
          </a:custGeom>
          <a:solidFill>
            <a:srgbClr val="FFFFFF"/>
          </a:solidFill>
        </p:spPr>
        <p:txBody>
          <a:bodyPr wrap="square" lIns="0" tIns="0" rIns="0" bIns="0" rtlCol="0"/>
          <a:lstStyle/>
          <a:p>
            <a:endParaRPr/>
          </a:p>
        </p:txBody>
      </p:sp>
      <p:sp>
        <p:nvSpPr>
          <p:cNvPr id="112" name="object 112"/>
          <p:cNvSpPr/>
          <p:nvPr/>
        </p:nvSpPr>
        <p:spPr>
          <a:xfrm>
            <a:off x="4185687" y="5030289"/>
            <a:ext cx="126364" cy="120650"/>
          </a:xfrm>
          <a:custGeom>
            <a:avLst/>
            <a:gdLst/>
            <a:ahLst/>
            <a:cxnLst/>
            <a:rect l="l" t="t" r="r" b="b"/>
            <a:pathLst>
              <a:path w="126364" h="120650">
                <a:moveTo>
                  <a:pt x="63119" y="0"/>
                </a:moveTo>
                <a:lnTo>
                  <a:pt x="0" y="19164"/>
                </a:lnTo>
                <a:lnTo>
                  <a:pt x="0" y="120586"/>
                </a:lnTo>
                <a:lnTo>
                  <a:pt x="126225" y="120586"/>
                </a:lnTo>
                <a:lnTo>
                  <a:pt x="126225" y="70853"/>
                </a:lnTo>
                <a:lnTo>
                  <a:pt x="33210" y="70853"/>
                </a:lnTo>
                <a:lnTo>
                  <a:pt x="33210" y="60286"/>
                </a:lnTo>
                <a:lnTo>
                  <a:pt x="126225" y="60286"/>
                </a:lnTo>
                <a:lnTo>
                  <a:pt x="126225" y="43980"/>
                </a:lnTo>
                <a:lnTo>
                  <a:pt x="33210" y="43980"/>
                </a:lnTo>
                <a:lnTo>
                  <a:pt x="33210" y="33413"/>
                </a:lnTo>
                <a:lnTo>
                  <a:pt x="126225" y="33413"/>
                </a:lnTo>
                <a:lnTo>
                  <a:pt x="126225" y="19164"/>
                </a:lnTo>
                <a:lnTo>
                  <a:pt x="63119" y="0"/>
                </a:lnTo>
                <a:close/>
              </a:path>
              <a:path w="126364" h="120650">
                <a:moveTo>
                  <a:pt x="126225" y="60286"/>
                </a:moveTo>
                <a:lnTo>
                  <a:pt x="93014" y="60286"/>
                </a:lnTo>
                <a:lnTo>
                  <a:pt x="93014" y="70853"/>
                </a:lnTo>
                <a:lnTo>
                  <a:pt x="126225" y="70853"/>
                </a:lnTo>
                <a:lnTo>
                  <a:pt x="126225" y="60286"/>
                </a:lnTo>
                <a:close/>
              </a:path>
              <a:path w="126364" h="120650">
                <a:moveTo>
                  <a:pt x="126225" y="33413"/>
                </a:moveTo>
                <a:lnTo>
                  <a:pt x="93014" y="33413"/>
                </a:lnTo>
                <a:lnTo>
                  <a:pt x="93014" y="43980"/>
                </a:lnTo>
                <a:lnTo>
                  <a:pt x="126225" y="43980"/>
                </a:lnTo>
                <a:lnTo>
                  <a:pt x="126225" y="33413"/>
                </a:lnTo>
                <a:close/>
              </a:path>
            </a:pathLst>
          </a:custGeom>
          <a:solidFill>
            <a:srgbClr val="FFFFFF"/>
          </a:solidFill>
        </p:spPr>
        <p:txBody>
          <a:bodyPr wrap="square" lIns="0" tIns="0" rIns="0" bIns="0" rtlCol="0"/>
          <a:lstStyle/>
          <a:p>
            <a:endParaRPr/>
          </a:p>
        </p:txBody>
      </p:sp>
      <p:sp>
        <p:nvSpPr>
          <p:cNvPr id="113" name="object 113"/>
          <p:cNvSpPr/>
          <p:nvPr/>
        </p:nvSpPr>
        <p:spPr>
          <a:xfrm>
            <a:off x="2654066" y="4969609"/>
            <a:ext cx="126225" cy="181267"/>
          </a:xfrm>
          <a:prstGeom prst="rect">
            <a:avLst/>
          </a:prstGeom>
          <a:blipFill>
            <a:blip r:embed="rId3" cstate="print"/>
            <a:stretch>
              <a:fillRect/>
            </a:stretch>
          </a:blipFill>
        </p:spPr>
        <p:txBody>
          <a:bodyPr wrap="square" lIns="0" tIns="0" rIns="0" bIns="0" rtlCol="0"/>
          <a:lstStyle/>
          <a:p>
            <a:endParaRPr/>
          </a:p>
        </p:txBody>
      </p:sp>
      <p:sp>
        <p:nvSpPr>
          <p:cNvPr id="114" name="object 114"/>
          <p:cNvSpPr/>
          <p:nvPr/>
        </p:nvSpPr>
        <p:spPr>
          <a:xfrm>
            <a:off x="3481928" y="5019329"/>
            <a:ext cx="126364" cy="132080"/>
          </a:xfrm>
          <a:custGeom>
            <a:avLst/>
            <a:gdLst/>
            <a:ahLst/>
            <a:cxnLst/>
            <a:rect l="l" t="t" r="r" b="b"/>
            <a:pathLst>
              <a:path w="126364" h="132079">
                <a:moveTo>
                  <a:pt x="126225" y="0"/>
                </a:moveTo>
                <a:lnTo>
                  <a:pt x="0" y="36080"/>
                </a:lnTo>
                <a:lnTo>
                  <a:pt x="0" y="131546"/>
                </a:lnTo>
                <a:lnTo>
                  <a:pt x="126225" y="131546"/>
                </a:lnTo>
                <a:lnTo>
                  <a:pt x="126225" y="97447"/>
                </a:lnTo>
                <a:lnTo>
                  <a:pt x="32651" y="97447"/>
                </a:lnTo>
                <a:lnTo>
                  <a:pt x="32651" y="79502"/>
                </a:lnTo>
                <a:lnTo>
                  <a:pt x="126225" y="79502"/>
                </a:lnTo>
                <a:lnTo>
                  <a:pt x="126225" y="70142"/>
                </a:lnTo>
                <a:lnTo>
                  <a:pt x="32651" y="70142"/>
                </a:lnTo>
                <a:lnTo>
                  <a:pt x="32651" y="52197"/>
                </a:lnTo>
                <a:lnTo>
                  <a:pt x="126225" y="52197"/>
                </a:lnTo>
                <a:lnTo>
                  <a:pt x="126225" y="0"/>
                </a:lnTo>
                <a:close/>
              </a:path>
              <a:path w="126364" h="132079">
                <a:moveTo>
                  <a:pt x="70459" y="79502"/>
                </a:moveTo>
                <a:lnTo>
                  <a:pt x="55765" y="79502"/>
                </a:lnTo>
                <a:lnTo>
                  <a:pt x="55765" y="97447"/>
                </a:lnTo>
                <a:lnTo>
                  <a:pt x="70459" y="97447"/>
                </a:lnTo>
                <a:lnTo>
                  <a:pt x="70459" y="79502"/>
                </a:lnTo>
                <a:close/>
              </a:path>
              <a:path w="126364" h="132079">
                <a:moveTo>
                  <a:pt x="126225" y="79502"/>
                </a:moveTo>
                <a:lnTo>
                  <a:pt x="93573" y="79502"/>
                </a:lnTo>
                <a:lnTo>
                  <a:pt x="93573" y="97447"/>
                </a:lnTo>
                <a:lnTo>
                  <a:pt x="126225" y="97447"/>
                </a:lnTo>
                <a:lnTo>
                  <a:pt x="126225" y="79502"/>
                </a:lnTo>
                <a:close/>
              </a:path>
              <a:path w="126364" h="132079">
                <a:moveTo>
                  <a:pt x="70459" y="52197"/>
                </a:moveTo>
                <a:lnTo>
                  <a:pt x="55765" y="52197"/>
                </a:lnTo>
                <a:lnTo>
                  <a:pt x="55765" y="70142"/>
                </a:lnTo>
                <a:lnTo>
                  <a:pt x="70459" y="70142"/>
                </a:lnTo>
                <a:lnTo>
                  <a:pt x="70459" y="52197"/>
                </a:lnTo>
                <a:close/>
              </a:path>
              <a:path w="126364" h="132079">
                <a:moveTo>
                  <a:pt x="126225" y="52197"/>
                </a:moveTo>
                <a:lnTo>
                  <a:pt x="93573" y="52197"/>
                </a:lnTo>
                <a:lnTo>
                  <a:pt x="93573" y="70142"/>
                </a:lnTo>
                <a:lnTo>
                  <a:pt x="126225" y="70142"/>
                </a:lnTo>
                <a:lnTo>
                  <a:pt x="126225" y="52197"/>
                </a:lnTo>
                <a:close/>
              </a:path>
            </a:pathLst>
          </a:custGeom>
          <a:solidFill>
            <a:srgbClr val="FFFFFF"/>
          </a:solidFill>
        </p:spPr>
        <p:txBody>
          <a:bodyPr wrap="square" lIns="0" tIns="0" rIns="0" bIns="0" rtlCol="0"/>
          <a:lstStyle/>
          <a:p>
            <a:endParaRPr/>
          </a:p>
        </p:txBody>
      </p:sp>
      <p:sp>
        <p:nvSpPr>
          <p:cNvPr id="115" name="object 115"/>
          <p:cNvSpPr/>
          <p:nvPr/>
        </p:nvSpPr>
        <p:spPr>
          <a:xfrm>
            <a:off x="3622154" y="4961836"/>
            <a:ext cx="126364" cy="189230"/>
          </a:xfrm>
          <a:custGeom>
            <a:avLst/>
            <a:gdLst/>
            <a:ahLst/>
            <a:cxnLst/>
            <a:rect l="l" t="t" r="r" b="b"/>
            <a:pathLst>
              <a:path w="126364" h="189229">
                <a:moveTo>
                  <a:pt x="0" y="0"/>
                </a:moveTo>
                <a:lnTo>
                  <a:pt x="0" y="189039"/>
                </a:lnTo>
                <a:lnTo>
                  <a:pt x="126225" y="189039"/>
                </a:lnTo>
                <a:lnTo>
                  <a:pt x="126225" y="148018"/>
                </a:lnTo>
                <a:lnTo>
                  <a:pt x="16611" y="148018"/>
                </a:lnTo>
                <a:lnTo>
                  <a:pt x="16611" y="135953"/>
                </a:lnTo>
                <a:lnTo>
                  <a:pt x="126225" y="135953"/>
                </a:lnTo>
                <a:lnTo>
                  <a:pt x="126225" y="122516"/>
                </a:lnTo>
                <a:lnTo>
                  <a:pt x="16611" y="122516"/>
                </a:lnTo>
                <a:lnTo>
                  <a:pt x="16611" y="110451"/>
                </a:lnTo>
                <a:lnTo>
                  <a:pt x="126225" y="110451"/>
                </a:lnTo>
                <a:lnTo>
                  <a:pt x="126225" y="97015"/>
                </a:lnTo>
                <a:lnTo>
                  <a:pt x="16611" y="97015"/>
                </a:lnTo>
                <a:lnTo>
                  <a:pt x="16611" y="84950"/>
                </a:lnTo>
                <a:lnTo>
                  <a:pt x="126225" y="84950"/>
                </a:lnTo>
                <a:lnTo>
                  <a:pt x="126225" y="71513"/>
                </a:lnTo>
                <a:lnTo>
                  <a:pt x="16611" y="71513"/>
                </a:lnTo>
                <a:lnTo>
                  <a:pt x="16611" y="59448"/>
                </a:lnTo>
                <a:lnTo>
                  <a:pt x="126225" y="59448"/>
                </a:lnTo>
                <a:lnTo>
                  <a:pt x="126225" y="51854"/>
                </a:lnTo>
                <a:lnTo>
                  <a:pt x="0" y="0"/>
                </a:lnTo>
                <a:close/>
              </a:path>
              <a:path w="126364" h="189229">
                <a:moveTo>
                  <a:pt x="126225" y="135953"/>
                </a:moveTo>
                <a:lnTo>
                  <a:pt x="109626" y="135953"/>
                </a:lnTo>
                <a:lnTo>
                  <a:pt x="109626" y="148018"/>
                </a:lnTo>
                <a:lnTo>
                  <a:pt x="126225" y="148018"/>
                </a:lnTo>
                <a:lnTo>
                  <a:pt x="126225" y="135953"/>
                </a:lnTo>
                <a:close/>
              </a:path>
              <a:path w="126364" h="189229">
                <a:moveTo>
                  <a:pt x="126225" y="110451"/>
                </a:moveTo>
                <a:lnTo>
                  <a:pt x="109626" y="110451"/>
                </a:lnTo>
                <a:lnTo>
                  <a:pt x="109626" y="122516"/>
                </a:lnTo>
                <a:lnTo>
                  <a:pt x="126225" y="122516"/>
                </a:lnTo>
                <a:lnTo>
                  <a:pt x="126225" y="110451"/>
                </a:lnTo>
                <a:close/>
              </a:path>
              <a:path w="126364" h="189229">
                <a:moveTo>
                  <a:pt x="126225" y="84950"/>
                </a:moveTo>
                <a:lnTo>
                  <a:pt x="109626" y="84950"/>
                </a:lnTo>
                <a:lnTo>
                  <a:pt x="109626" y="97015"/>
                </a:lnTo>
                <a:lnTo>
                  <a:pt x="126225" y="97015"/>
                </a:lnTo>
                <a:lnTo>
                  <a:pt x="126225" y="84950"/>
                </a:lnTo>
                <a:close/>
              </a:path>
              <a:path w="126364" h="189229">
                <a:moveTo>
                  <a:pt x="126225" y="59448"/>
                </a:moveTo>
                <a:lnTo>
                  <a:pt x="109626" y="59448"/>
                </a:lnTo>
                <a:lnTo>
                  <a:pt x="109626" y="71513"/>
                </a:lnTo>
                <a:lnTo>
                  <a:pt x="126225" y="71513"/>
                </a:lnTo>
                <a:lnTo>
                  <a:pt x="126225" y="59448"/>
                </a:lnTo>
                <a:close/>
              </a:path>
            </a:pathLst>
          </a:custGeom>
          <a:solidFill>
            <a:srgbClr val="FFFFFF"/>
          </a:solidFill>
        </p:spPr>
        <p:txBody>
          <a:bodyPr wrap="square" lIns="0" tIns="0" rIns="0" bIns="0" rtlCol="0"/>
          <a:lstStyle/>
          <a:p>
            <a:endParaRPr/>
          </a:p>
        </p:txBody>
      </p:sp>
      <p:sp>
        <p:nvSpPr>
          <p:cNvPr id="116" name="object 116"/>
          <p:cNvSpPr/>
          <p:nvPr/>
        </p:nvSpPr>
        <p:spPr>
          <a:xfrm>
            <a:off x="4726102" y="4961836"/>
            <a:ext cx="126225" cy="189039"/>
          </a:xfrm>
          <a:prstGeom prst="rect">
            <a:avLst/>
          </a:prstGeom>
          <a:blipFill>
            <a:blip r:embed="rId4" cstate="print"/>
            <a:stretch>
              <a:fillRect/>
            </a:stretch>
          </a:blipFill>
        </p:spPr>
        <p:txBody>
          <a:bodyPr wrap="square" lIns="0" tIns="0" rIns="0" bIns="0" rtlCol="0"/>
          <a:lstStyle/>
          <a:p>
            <a:endParaRPr/>
          </a:p>
        </p:txBody>
      </p:sp>
      <p:sp>
        <p:nvSpPr>
          <p:cNvPr id="117" name="object 117"/>
          <p:cNvSpPr/>
          <p:nvPr/>
        </p:nvSpPr>
        <p:spPr>
          <a:xfrm>
            <a:off x="5477852" y="5129199"/>
            <a:ext cx="92075" cy="0"/>
          </a:xfrm>
          <a:custGeom>
            <a:avLst/>
            <a:gdLst/>
            <a:ahLst/>
            <a:cxnLst/>
            <a:rect l="l" t="t" r="r" b="b"/>
            <a:pathLst>
              <a:path w="92075">
                <a:moveTo>
                  <a:pt x="0" y="0"/>
                </a:moveTo>
                <a:lnTo>
                  <a:pt x="91871" y="0"/>
                </a:lnTo>
              </a:path>
            </a:pathLst>
          </a:custGeom>
          <a:ln w="43180">
            <a:solidFill>
              <a:srgbClr val="FFFFFF"/>
            </a:solidFill>
          </a:ln>
        </p:spPr>
        <p:txBody>
          <a:bodyPr wrap="square" lIns="0" tIns="0" rIns="0" bIns="0" rtlCol="0"/>
          <a:lstStyle/>
          <a:p>
            <a:endParaRPr/>
          </a:p>
        </p:txBody>
      </p:sp>
      <p:sp>
        <p:nvSpPr>
          <p:cNvPr id="118" name="object 118"/>
          <p:cNvSpPr/>
          <p:nvPr/>
        </p:nvSpPr>
        <p:spPr>
          <a:xfrm>
            <a:off x="5477852" y="5061889"/>
            <a:ext cx="24130" cy="45720"/>
          </a:xfrm>
          <a:custGeom>
            <a:avLst/>
            <a:gdLst/>
            <a:ahLst/>
            <a:cxnLst/>
            <a:rect l="l" t="t" r="r" b="b"/>
            <a:pathLst>
              <a:path w="24129" h="45720">
                <a:moveTo>
                  <a:pt x="0" y="45720"/>
                </a:moveTo>
                <a:lnTo>
                  <a:pt x="24015" y="45720"/>
                </a:lnTo>
                <a:lnTo>
                  <a:pt x="24015" y="0"/>
                </a:lnTo>
                <a:lnTo>
                  <a:pt x="0" y="0"/>
                </a:lnTo>
                <a:lnTo>
                  <a:pt x="0" y="45720"/>
                </a:lnTo>
                <a:close/>
              </a:path>
            </a:pathLst>
          </a:custGeom>
          <a:solidFill>
            <a:srgbClr val="FFFFFF"/>
          </a:solidFill>
        </p:spPr>
        <p:txBody>
          <a:bodyPr wrap="square" lIns="0" tIns="0" rIns="0" bIns="0" rtlCol="0"/>
          <a:lstStyle/>
          <a:p>
            <a:endParaRPr/>
          </a:p>
        </p:txBody>
      </p:sp>
      <p:sp>
        <p:nvSpPr>
          <p:cNvPr id="119" name="object 119"/>
          <p:cNvSpPr/>
          <p:nvPr/>
        </p:nvSpPr>
        <p:spPr>
          <a:xfrm>
            <a:off x="5477852" y="5050459"/>
            <a:ext cx="92075" cy="0"/>
          </a:xfrm>
          <a:custGeom>
            <a:avLst/>
            <a:gdLst/>
            <a:ahLst/>
            <a:cxnLst/>
            <a:rect l="l" t="t" r="r" b="b"/>
            <a:pathLst>
              <a:path w="92075">
                <a:moveTo>
                  <a:pt x="0" y="0"/>
                </a:moveTo>
                <a:lnTo>
                  <a:pt x="91871" y="0"/>
                </a:lnTo>
              </a:path>
            </a:pathLst>
          </a:custGeom>
          <a:ln w="22859">
            <a:solidFill>
              <a:srgbClr val="FFFFFF"/>
            </a:solidFill>
          </a:ln>
        </p:spPr>
        <p:txBody>
          <a:bodyPr wrap="square" lIns="0" tIns="0" rIns="0" bIns="0" rtlCol="0"/>
          <a:lstStyle/>
          <a:p>
            <a:endParaRPr/>
          </a:p>
        </p:txBody>
      </p:sp>
      <p:sp>
        <p:nvSpPr>
          <p:cNvPr id="120" name="object 120"/>
          <p:cNvSpPr/>
          <p:nvPr/>
        </p:nvSpPr>
        <p:spPr>
          <a:xfrm>
            <a:off x="5477852" y="4994579"/>
            <a:ext cx="24130" cy="44450"/>
          </a:xfrm>
          <a:custGeom>
            <a:avLst/>
            <a:gdLst/>
            <a:ahLst/>
            <a:cxnLst/>
            <a:rect l="l" t="t" r="r" b="b"/>
            <a:pathLst>
              <a:path w="24129" h="44450">
                <a:moveTo>
                  <a:pt x="0" y="44450"/>
                </a:moveTo>
                <a:lnTo>
                  <a:pt x="24015" y="44450"/>
                </a:lnTo>
                <a:lnTo>
                  <a:pt x="24015" y="0"/>
                </a:lnTo>
                <a:lnTo>
                  <a:pt x="0" y="0"/>
                </a:lnTo>
                <a:lnTo>
                  <a:pt x="0" y="44450"/>
                </a:lnTo>
                <a:close/>
              </a:path>
            </a:pathLst>
          </a:custGeom>
          <a:solidFill>
            <a:srgbClr val="FFFFFF"/>
          </a:solidFill>
        </p:spPr>
        <p:txBody>
          <a:bodyPr wrap="square" lIns="0" tIns="0" rIns="0" bIns="0" rtlCol="0"/>
          <a:lstStyle/>
          <a:p>
            <a:endParaRPr/>
          </a:p>
        </p:txBody>
      </p:sp>
      <p:sp>
        <p:nvSpPr>
          <p:cNvPr id="121" name="object 121"/>
          <p:cNvSpPr/>
          <p:nvPr/>
        </p:nvSpPr>
        <p:spPr>
          <a:xfrm>
            <a:off x="5477852" y="4986959"/>
            <a:ext cx="92075" cy="0"/>
          </a:xfrm>
          <a:custGeom>
            <a:avLst/>
            <a:gdLst/>
            <a:ahLst/>
            <a:cxnLst/>
            <a:rect l="l" t="t" r="r" b="b"/>
            <a:pathLst>
              <a:path w="92075">
                <a:moveTo>
                  <a:pt x="0" y="0"/>
                </a:moveTo>
                <a:lnTo>
                  <a:pt x="91871" y="0"/>
                </a:lnTo>
              </a:path>
            </a:pathLst>
          </a:custGeom>
          <a:ln w="15240">
            <a:solidFill>
              <a:srgbClr val="FFFFFF"/>
            </a:solidFill>
          </a:ln>
        </p:spPr>
        <p:txBody>
          <a:bodyPr wrap="square" lIns="0" tIns="0" rIns="0" bIns="0" rtlCol="0"/>
          <a:lstStyle/>
          <a:p>
            <a:endParaRPr/>
          </a:p>
        </p:txBody>
      </p:sp>
      <p:sp>
        <p:nvSpPr>
          <p:cNvPr id="122" name="object 122"/>
          <p:cNvSpPr/>
          <p:nvPr/>
        </p:nvSpPr>
        <p:spPr>
          <a:xfrm>
            <a:off x="5515533" y="5062410"/>
            <a:ext cx="13970" cy="45720"/>
          </a:xfrm>
          <a:custGeom>
            <a:avLst/>
            <a:gdLst/>
            <a:ahLst/>
            <a:cxnLst/>
            <a:rect l="l" t="t" r="r" b="b"/>
            <a:pathLst>
              <a:path w="13970"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123" name="object 123"/>
          <p:cNvSpPr/>
          <p:nvPr/>
        </p:nvSpPr>
        <p:spPr>
          <a:xfrm>
            <a:off x="5542978" y="5062410"/>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124" name="object 124"/>
          <p:cNvSpPr/>
          <p:nvPr/>
        </p:nvSpPr>
        <p:spPr>
          <a:xfrm>
            <a:off x="5515533" y="4994008"/>
            <a:ext cx="13970" cy="45720"/>
          </a:xfrm>
          <a:custGeom>
            <a:avLst/>
            <a:gdLst/>
            <a:ahLst/>
            <a:cxnLst/>
            <a:rect l="l" t="t" r="r" b="b"/>
            <a:pathLst>
              <a:path w="13970"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125" name="object 125"/>
          <p:cNvSpPr/>
          <p:nvPr/>
        </p:nvSpPr>
        <p:spPr>
          <a:xfrm>
            <a:off x="5542978" y="4994008"/>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126" name="object 126"/>
          <p:cNvSpPr/>
          <p:nvPr/>
        </p:nvSpPr>
        <p:spPr>
          <a:xfrm>
            <a:off x="7549895" y="4978933"/>
            <a:ext cx="92075" cy="172085"/>
          </a:xfrm>
          <a:custGeom>
            <a:avLst/>
            <a:gdLst/>
            <a:ahLst/>
            <a:cxnLst/>
            <a:rect l="l" t="t" r="r" b="b"/>
            <a:pathLst>
              <a:path w="92075" h="172085">
                <a:moveTo>
                  <a:pt x="91871" y="0"/>
                </a:moveTo>
                <a:lnTo>
                  <a:pt x="0" y="0"/>
                </a:lnTo>
                <a:lnTo>
                  <a:pt x="0" y="171945"/>
                </a:lnTo>
                <a:lnTo>
                  <a:pt x="91871" y="171945"/>
                </a:lnTo>
                <a:lnTo>
                  <a:pt x="91871" y="117932"/>
                </a:lnTo>
                <a:lnTo>
                  <a:pt x="22288" y="117932"/>
                </a:lnTo>
                <a:lnTo>
                  <a:pt x="17106" y="112521"/>
                </a:lnTo>
                <a:lnTo>
                  <a:pt x="17106" y="99161"/>
                </a:lnTo>
                <a:lnTo>
                  <a:pt x="22288" y="93738"/>
                </a:lnTo>
                <a:lnTo>
                  <a:pt x="91871" y="93738"/>
                </a:lnTo>
                <a:lnTo>
                  <a:pt x="91871" y="82207"/>
                </a:lnTo>
                <a:lnTo>
                  <a:pt x="22288" y="82207"/>
                </a:lnTo>
                <a:lnTo>
                  <a:pt x="17106" y="76784"/>
                </a:lnTo>
                <a:lnTo>
                  <a:pt x="17106" y="63423"/>
                </a:lnTo>
                <a:lnTo>
                  <a:pt x="22288" y="58000"/>
                </a:lnTo>
                <a:lnTo>
                  <a:pt x="91871" y="58000"/>
                </a:lnTo>
                <a:lnTo>
                  <a:pt x="91871" y="48920"/>
                </a:lnTo>
                <a:lnTo>
                  <a:pt x="22288" y="48920"/>
                </a:lnTo>
                <a:lnTo>
                  <a:pt x="17106" y="43510"/>
                </a:lnTo>
                <a:lnTo>
                  <a:pt x="17106" y="30137"/>
                </a:lnTo>
                <a:lnTo>
                  <a:pt x="22288" y="24726"/>
                </a:lnTo>
                <a:lnTo>
                  <a:pt x="91871" y="24726"/>
                </a:lnTo>
                <a:lnTo>
                  <a:pt x="91871" y="0"/>
                </a:lnTo>
                <a:close/>
              </a:path>
              <a:path w="92075" h="172085">
                <a:moveTo>
                  <a:pt x="56819" y="93738"/>
                </a:moveTo>
                <a:lnTo>
                  <a:pt x="35051" y="93738"/>
                </a:lnTo>
                <a:lnTo>
                  <a:pt x="40220" y="99161"/>
                </a:lnTo>
                <a:lnTo>
                  <a:pt x="40220" y="112521"/>
                </a:lnTo>
                <a:lnTo>
                  <a:pt x="35051" y="117932"/>
                </a:lnTo>
                <a:lnTo>
                  <a:pt x="56819" y="117932"/>
                </a:lnTo>
                <a:lnTo>
                  <a:pt x="51650" y="112521"/>
                </a:lnTo>
                <a:lnTo>
                  <a:pt x="51650" y="99161"/>
                </a:lnTo>
                <a:lnTo>
                  <a:pt x="56819" y="93738"/>
                </a:lnTo>
                <a:close/>
              </a:path>
              <a:path w="92075" h="172085">
                <a:moveTo>
                  <a:pt x="91871" y="93738"/>
                </a:moveTo>
                <a:lnTo>
                  <a:pt x="69583" y="93738"/>
                </a:lnTo>
                <a:lnTo>
                  <a:pt x="74752" y="99161"/>
                </a:lnTo>
                <a:lnTo>
                  <a:pt x="74752" y="112521"/>
                </a:lnTo>
                <a:lnTo>
                  <a:pt x="69583" y="117932"/>
                </a:lnTo>
                <a:lnTo>
                  <a:pt x="91871" y="117932"/>
                </a:lnTo>
                <a:lnTo>
                  <a:pt x="91871" y="93738"/>
                </a:lnTo>
                <a:close/>
              </a:path>
              <a:path w="92075" h="172085">
                <a:moveTo>
                  <a:pt x="56819" y="58000"/>
                </a:moveTo>
                <a:lnTo>
                  <a:pt x="35051" y="58000"/>
                </a:lnTo>
                <a:lnTo>
                  <a:pt x="40220" y="63423"/>
                </a:lnTo>
                <a:lnTo>
                  <a:pt x="40220" y="76784"/>
                </a:lnTo>
                <a:lnTo>
                  <a:pt x="35051" y="82207"/>
                </a:lnTo>
                <a:lnTo>
                  <a:pt x="56819" y="82207"/>
                </a:lnTo>
                <a:lnTo>
                  <a:pt x="51650" y="76784"/>
                </a:lnTo>
                <a:lnTo>
                  <a:pt x="51650" y="63423"/>
                </a:lnTo>
                <a:lnTo>
                  <a:pt x="56819" y="58000"/>
                </a:lnTo>
                <a:close/>
              </a:path>
              <a:path w="92075" h="172085">
                <a:moveTo>
                  <a:pt x="91871" y="58000"/>
                </a:moveTo>
                <a:lnTo>
                  <a:pt x="69583" y="58000"/>
                </a:lnTo>
                <a:lnTo>
                  <a:pt x="74752" y="63423"/>
                </a:lnTo>
                <a:lnTo>
                  <a:pt x="74752" y="76784"/>
                </a:lnTo>
                <a:lnTo>
                  <a:pt x="69583" y="82207"/>
                </a:lnTo>
                <a:lnTo>
                  <a:pt x="91871" y="82207"/>
                </a:lnTo>
                <a:lnTo>
                  <a:pt x="91871" y="58000"/>
                </a:lnTo>
                <a:close/>
              </a:path>
              <a:path w="92075" h="172085">
                <a:moveTo>
                  <a:pt x="56819" y="24726"/>
                </a:moveTo>
                <a:lnTo>
                  <a:pt x="35051" y="24726"/>
                </a:lnTo>
                <a:lnTo>
                  <a:pt x="40220" y="30137"/>
                </a:lnTo>
                <a:lnTo>
                  <a:pt x="40220" y="43510"/>
                </a:lnTo>
                <a:lnTo>
                  <a:pt x="35051" y="48920"/>
                </a:lnTo>
                <a:lnTo>
                  <a:pt x="56819" y="48920"/>
                </a:lnTo>
                <a:lnTo>
                  <a:pt x="51650" y="43510"/>
                </a:lnTo>
                <a:lnTo>
                  <a:pt x="51650" y="30137"/>
                </a:lnTo>
                <a:lnTo>
                  <a:pt x="56819" y="24726"/>
                </a:lnTo>
                <a:close/>
              </a:path>
              <a:path w="92075" h="172085">
                <a:moveTo>
                  <a:pt x="91871" y="24726"/>
                </a:moveTo>
                <a:lnTo>
                  <a:pt x="69583" y="24726"/>
                </a:lnTo>
                <a:lnTo>
                  <a:pt x="74752" y="30137"/>
                </a:lnTo>
                <a:lnTo>
                  <a:pt x="74752" y="43510"/>
                </a:lnTo>
                <a:lnTo>
                  <a:pt x="69583" y="48920"/>
                </a:lnTo>
                <a:lnTo>
                  <a:pt x="91871" y="48920"/>
                </a:lnTo>
                <a:lnTo>
                  <a:pt x="91871" y="24726"/>
                </a:lnTo>
                <a:close/>
              </a:path>
            </a:pathLst>
          </a:custGeom>
          <a:solidFill>
            <a:srgbClr val="FFFFFF"/>
          </a:solidFill>
        </p:spPr>
        <p:txBody>
          <a:bodyPr wrap="square" lIns="0" tIns="0" rIns="0" bIns="0" rtlCol="0"/>
          <a:lstStyle/>
          <a:p>
            <a:endParaRPr/>
          </a:p>
        </p:txBody>
      </p:sp>
      <p:sp>
        <p:nvSpPr>
          <p:cNvPr id="127" name="object 127"/>
          <p:cNvSpPr/>
          <p:nvPr/>
        </p:nvSpPr>
        <p:spPr>
          <a:xfrm>
            <a:off x="6420726" y="5129834"/>
            <a:ext cx="85725" cy="0"/>
          </a:xfrm>
          <a:custGeom>
            <a:avLst/>
            <a:gdLst/>
            <a:ahLst/>
            <a:cxnLst/>
            <a:rect l="l" t="t" r="r" b="b"/>
            <a:pathLst>
              <a:path w="85725">
                <a:moveTo>
                  <a:pt x="0" y="0"/>
                </a:moveTo>
                <a:lnTo>
                  <a:pt x="85280" y="0"/>
                </a:lnTo>
              </a:path>
            </a:pathLst>
          </a:custGeom>
          <a:ln w="41909">
            <a:solidFill>
              <a:srgbClr val="FFFFFF"/>
            </a:solidFill>
          </a:ln>
        </p:spPr>
        <p:txBody>
          <a:bodyPr wrap="square" lIns="0" tIns="0" rIns="0" bIns="0" rtlCol="0"/>
          <a:lstStyle/>
          <a:p>
            <a:endParaRPr/>
          </a:p>
        </p:txBody>
      </p:sp>
      <p:sp>
        <p:nvSpPr>
          <p:cNvPr id="128" name="object 128"/>
          <p:cNvSpPr/>
          <p:nvPr/>
        </p:nvSpPr>
        <p:spPr>
          <a:xfrm>
            <a:off x="6415989"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29" name="object 129"/>
          <p:cNvSpPr/>
          <p:nvPr/>
        </p:nvSpPr>
        <p:spPr>
          <a:xfrm>
            <a:off x="6415989"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130" name="object 130"/>
          <p:cNvSpPr/>
          <p:nvPr/>
        </p:nvSpPr>
        <p:spPr>
          <a:xfrm>
            <a:off x="6415989"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31" name="object 131"/>
          <p:cNvSpPr/>
          <p:nvPr/>
        </p:nvSpPr>
        <p:spPr>
          <a:xfrm>
            <a:off x="6415989"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32" name="object 132"/>
          <p:cNvSpPr/>
          <p:nvPr/>
        </p:nvSpPr>
        <p:spPr>
          <a:xfrm>
            <a:off x="6458737"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33" name="object 133"/>
          <p:cNvSpPr/>
          <p:nvPr/>
        </p:nvSpPr>
        <p:spPr>
          <a:xfrm>
            <a:off x="6486359" y="509057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34" name="object 134"/>
          <p:cNvSpPr/>
          <p:nvPr/>
        </p:nvSpPr>
        <p:spPr>
          <a:xfrm>
            <a:off x="6458737"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35" name="object 135"/>
          <p:cNvSpPr/>
          <p:nvPr/>
        </p:nvSpPr>
        <p:spPr>
          <a:xfrm>
            <a:off x="6486359" y="506898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36" name="object 136"/>
          <p:cNvSpPr/>
          <p:nvPr/>
        </p:nvSpPr>
        <p:spPr>
          <a:xfrm>
            <a:off x="6813207" y="5129834"/>
            <a:ext cx="90170" cy="0"/>
          </a:xfrm>
          <a:custGeom>
            <a:avLst/>
            <a:gdLst/>
            <a:ahLst/>
            <a:cxnLst/>
            <a:rect l="l" t="t" r="r" b="b"/>
            <a:pathLst>
              <a:path w="90170">
                <a:moveTo>
                  <a:pt x="0" y="0"/>
                </a:moveTo>
                <a:lnTo>
                  <a:pt x="90017" y="0"/>
                </a:lnTo>
              </a:path>
            </a:pathLst>
          </a:custGeom>
          <a:ln w="41909">
            <a:solidFill>
              <a:srgbClr val="FFFFFF"/>
            </a:solidFill>
          </a:ln>
        </p:spPr>
        <p:txBody>
          <a:bodyPr wrap="square" lIns="0" tIns="0" rIns="0" bIns="0" rtlCol="0"/>
          <a:lstStyle/>
          <a:p>
            <a:endParaRPr/>
          </a:p>
        </p:txBody>
      </p:sp>
      <p:sp>
        <p:nvSpPr>
          <p:cNvPr id="137" name="object 137"/>
          <p:cNvSpPr/>
          <p:nvPr/>
        </p:nvSpPr>
        <p:spPr>
          <a:xfrm>
            <a:off x="6813207" y="509109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38" name="object 138"/>
          <p:cNvSpPr/>
          <p:nvPr/>
        </p:nvSpPr>
        <p:spPr>
          <a:xfrm>
            <a:off x="6813207"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139" name="object 139"/>
          <p:cNvSpPr/>
          <p:nvPr/>
        </p:nvSpPr>
        <p:spPr>
          <a:xfrm>
            <a:off x="6813207" y="506950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40" name="object 140"/>
          <p:cNvSpPr/>
          <p:nvPr/>
        </p:nvSpPr>
        <p:spPr>
          <a:xfrm>
            <a:off x="6813207"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41" name="object 141"/>
          <p:cNvSpPr/>
          <p:nvPr/>
        </p:nvSpPr>
        <p:spPr>
          <a:xfrm>
            <a:off x="6855955"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42" name="object 142"/>
          <p:cNvSpPr/>
          <p:nvPr/>
        </p:nvSpPr>
        <p:spPr>
          <a:xfrm>
            <a:off x="6883577" y="509057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43" name="object 143"/>
          <p:cNvSpPr/>
          <p:nvPr/>
        </p:nvSpPr>
        <p:spPr>
          <a:xfrm>
            <a:off x="6855955"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44" name="object 144"/>
          <p:cNvSpPr/>
          <p:nvPr/>
        </p:nvSpPr>
        <p:spPr>
          <a:xfrm>
            <a:off x="6883577" y="506898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45" name="object 145"/>
          <p:cNvSpPr/>
          <p:nvPr/>
        </p:nvSpPr>
        <p:spPr>
          <a:xfrm>
            <a:off x="5569724" y="5126024"/>
            <a:ext cx="126364" cy="0"/>
          </a:xfrm>
          <a:custGeom>
            <a:avLst/>
            <a:gdLst/>
            <a:ahLst/>
            <a:cxnLst/>
            <a:rect l="l" t="t" r="r" b="b"/>
            <a:pathLst>
              <a:path w="126364">
                <a:moveTo>
                  <a:pt x="0" y="0"/>
                </a:moveTo>
                <a:lnTo>
                  <a:pt x="126225" y="0"/>
                </a:lnTo>
              </a:path>
            </a:pathLst>
          </a:custGeom>
          <a:ln w="49529">
            <a:solidFill>
              <a:srgbClr val="FFFFFF"/>
            </a:solidFill>
          </a:ln>
        </p:spPr>
        <p:txBody>
          <a:bodyPr wrap="square" lIns="0" tIns="0" rIns="0" bIns="0" rtlCol="0"/>
          <a:lstStyle/>
          <a:p>
            <a:endParaRPr/>
          </a:p>
        </p:txBody>
      </p:sp>
      <p:sp>
        <p:nvSpPr>
          <p:cNvPr id="146" name="object 146"/>
          <p:cNvSpPr/>
          <p:nvPr/>
        </p:nvSpPr>
        <p:spPr>
          <a:xfrm>
            <a:off x="5584069" y="4955209"/>
            <a:ext cx="0" cy="146050"/>
          </a:xfrm>
          <a:custGeom>
            <a:avLst/>
            <a:gdLst/>
            <a:ahLst/>
            <a:cxnLst/>
            <a:rect l="l" t="t" r="r" b="b"/>
            <a:pathLst>
              <a:path h="146050">
                <a:moveTo>
                  <a:pt x="0" y="0"/>
                </a:moveTo>
                <a:lnTo>
                  <a:pt x="0" y="146049"/>
                </a:lnTo>
              </a:path>
            </a:pathLst>
          </a:custGeom>
          <a:ln w="28689">
            <a:solidFill>
              <a:srgbClr val="FFFFFF"/>
            </a:solidFill>
          </a:ln>
        </p:spPr>
        <p:txBody>
          <a:bodyPr wrap="square" lIns="0" tIns="0" rIns="0" bIns="0" rtlCol="0"/>
          <a:lstStyle/>
          <a:p>
            <a:endParaRPr/>
          </a:p>
        </p:txBody>
      </p:sp>
      <p:sp>
        <p:nvSpPr>
          <p:cNvPr id="147" name="object 147"/>
          <p:cNvSpPr/>
          <p:nvPr/>
        </p:nvSpPr>
        <p:spPr>
          <a:xfrm>
            <a:off x="5569724" y="4939334"/>
            <a:ext cx="126364" cy="0"/>
          </a:xfrm>
          <a:custGeom>
            <a:avLst/>
            <a:gdLst/>
            <a:ahLst/>
            <a:cxnLst/>
            <a:rect l="l" t="t" r="r" b="b"/>
            <a:pathLst>
              <a:path w="126364">
                <a:moveTo>
                  <a:pt x="0" y="0"/>
                </a:moveTo>
                <a:lnTo>
                  <a:pt x="126225" y="0"/>
                </a:lnTo>
              </a:path>
            </a:pathLst>
          </a:custGeom>
          <a:ln w="31750">
            <a:solidFill>
              <a:srgbClr val="FFFFFF"/>
            </a:solidFill>
          </a:ln>
        </p:spPr>
        <p:txBody>
          <a:bodyPr wrap="square" lIns="0" tIns="0" rIns="0" bIns="0" rtlCol="0"/>
          <a:lstStyle/>
          <a:p>
            <a:endParaRPr/>
          </a:p>
        </p:txBody>
      </p:sp>
      <p:sp>
        <p:nvSpPr>
          <p:cNvPr id="148" name="object 148"/>
          <p:cNvSpPr/>
          <p:nvPr/>
        </p:nvSpPr>
        <p:spPr>
          <a:xfrm>
            <a:off x="5613291"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149" name="object 149"/>
          <p:cNvSpPr/>
          <p:nvPr/>
        </p:nvSpPr>
        <p:spPr>
          <a:xfrm>
            <a:off x="5632843" y="4954968"/>
            <a:ext cx="0" cy="146050"/>
          </a:xfrm>
          <a:custGeom>
            <a:avLst/>
            <a:gdLst/>
            <a:ahLst/>
            <a:cxnLst/>
            <a:rect l="l" t="t" r="r" b="b"/>
            <a:pathLst>
              <a:path h="146050">
                <a:moveTo>
                  <a:pt x="0" y="0"/>
                </a:moveTo>
                <a:lnTo>
                  <a:pt x="0" y="145961"/>
                </a:lnTo>
              </a:path>
            </a:pathLst>
          </a:custGeom>
          <a:ln w="9347">
            <a:solidFill>
              <a:srgbClr val="FFFFFF"/>
            </a:solidFill>
          </a:ln>
        </p:spPr>
        <p:txBody>
          <a:bodyPr wrap="square" lIns="0" tIns="0" rIns="0" bIns="0" rtlCol="0"/>
          <a:lstStyle/>
          <a:p>
            <a:endParaRPr/>
          </a:p>
        </p:txBody>
      </p:sp>
      <p:sp>
        <p:nvSpPr>
          <p:cNvPr id="150" name="object 150"/>
          <p:cNvSpPr/>
          <p:nvPr/>
        </p:nvSpPr>
        <p:spPr>
          <a:xfrm>
            <a:off x="5652395"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151" name="object 151"/>
          <p:cNvSpPr/>
          <p:nvPr/>
        </p:nvSpPr>
        <p:spPr>
          <a:xfrm>
            <a:off x="5681611" y="4954968"/>
            <a:ext cx="0" cy="146050"/>
          </a:xfrm>
          <a:custGeom>
            <a:avLst/>
            <a:gdLst/>
            <a:ahLst/>
            <a:cxnLst/>
            <a:rect l="l" t="t" r="r" b="b"/>
            <a:pathLst>
              <a:path h="146050">
                <a:moveTo>
                  <a:pt x="0" y="0"/>
                </a:moveTo>
                <a:lnTo>
                  <a:pt x="0" y="145961"/>
                </a:lnTo>
              </a:path>
            </a:pathLst>
          </a:custGeom>
          <a:ln w="28676">
            <a:solidFill>
              <a:srgbClr val="FFFFFF"/>
            </a:solidFill>
          </a:ln>
        </p:spPr>
        <p:txBody>
          <a:bodyPr wrap="square" lIns="0" tIns="0" rIns="0" bIns="0" rtlCol="0"/>
          <a:lstStyle/>
          <a:p>
            <a:endParaRPr/>
          </a:p>
        </p:txBody>
      </p:sp>
      <p:sp>
        <p:nvSpPr>
          <p:cNvPr id="152" name="object 152"/>
          <p:cNvSpPr/>
          <p:nvPr/>
        </p:nvSpPr>
        <p:spPr>
          <a:xfrm>
            <a:off x="6294501" y="5127929"/>
            <a:ext cx="126364" cy="0"/>
          </a:xfrm>
          <a:custGeom>
            <a:avLst/>
            <a:gdLst/>
            <a:ahLst/>
            <a:cxnLst/>
            <a:rect l="l" t="t" r="r" b="b"/>
            <a:pathLst>
              <a:path w="126364">
                <a:moveTo>
                  <a:pt x="0" y="0"/>
                </a:moveTo>
                <a:lnTo>
                  <a:pt x="126225" y="0"/>
                </a:lnTo>
              </a:path>
            </a:pathLst>
          </a:custGeom>
          <a:ln w="45720">
            <a:solidFill>
              <a:srgbClr val="FFFFFF"/>
            </a:solidFill>
          </a:ln>
        </p:spPr>
        <p:txBody>
          <a:bodyPr wrap="square" lIns="0" tIns="0" rIns="0" bIns="0" rtlCol="0"/>
          <a:lstStyle/>
          <a:p>
            <a:endParaRPr/>
          </a:p>
        </p:txBody>
      </p:sp>
      <p:sp>
        <p:nvSpPr>
          <p:cNvPr id="153" name="object 153"/>
          <p:cNvSpPr/>
          <p:nvPr/>
        </p:nvSpPr>
        <p:spPr>
          <a:xfrm>
            <a:off x="6294501" y="5087289"/>
            <a:ext cx="25400" cy="17780"/>
          </a:xfrm>
          <a:custGeom>
            <a:avLst/>
            <a:gdLst/>
            <a:ahLst/>
            <a:cxnLst/>
            <a:rect l="l" t="t" r="r" b="b"/>
            <a:pathLst>
              <a:path w="25400" h="17779">
                <a:moveTo>
                  <a:pt x="0" y="17780"/>
                </a:moveTo>
                <a:lnTo>
                  <a:pt x="25311" y="17780"/>
                </a:lnTo>
                <a:lnTo>
                  <a:pt x="25311" y="0"/>
                </a:lnTo>
                <a:lnTo>
                  <a:pt x="0" y="0"/>
                </a:lnTo>
                <a:lnTo>
                  <a:pt x="0" y="17780"/>
                </a:lnTo>
                <a:close/>
              </a:path>
            </a:pathLst>
          </a:custGeom>
          <a:solidFill>
            <a:srgbClr val="FFFFFF"/>
          </a:solidFill>
        </p:spPr>
        <p:txBody>
          <a:bodyPr wrap="square" lIns="0" tIns="0" rIns="0" bIns="0" rtlCol="0"/>
          <a:lstStyle/>
          <a:p>
            <a:endParaRPr/>
          </a:p>
        </p:txBody>
      </p:sp>
      <p:sp>
        <p:nvSpPr>
          <p:cNvPr id="154" name="object 154"/>
          <p:cNvSpPr/>
          <p:nvPr/>
        </p:nvSpPr>
        <p:spPr>
          <a:xfrm>
            <a:off x="6294501" y="5075859"/>
            <a:ext cx="126364" cy="0"/>
          </a:xfrm>
          <a:custGeom>
            <a:avLst/>
            <a:gdLst/>
            <a:ahLst/>
            <a:cxnLst/>
            <a:rect l="l" t="t" r="r" b="b"/>
            <a:pathLst>
              <a:path w="126364">
                <a:moveTo>
                  <a:pt x="0" y="0"/>
                </a:moveTo>
                <a:lnTo>
                  <a:pt x="126225" y="0"/>
                </a:lnTo>
              </a:path>
            </a:pathLst>
          </a:custGeom>
          <a:ln w="22859">
            <a:solidFill>
              <a:srgbClr val="FFFFFF"/>
            </a:solidFill>
          </a:ln>
        </p:spPr>
        <p:txBody>
          <a:bodyPr wrap="square" lIns="0" tIns="0" rIns="0" bIns="0" rtlCol="0"/>
          <a:lstStyle/>
          <a:p>
            <a:endParaRPr/>
          </a:p>
        </p:txBody>
      </p:sp>
      <p:sp>
        <p:nvSpPr>
          <p:cNvPr id="155" name="object 155"/>
          <p:cNvSpPr/>
          <p:nvPr/>
        </p:nvSpPr>
        <p:spPr>
          <a:xfrm>
            <a:off x="6294501" y="5046649"/>
            <a:ext cx="25400" cy="17780"/>
          </a:xfrm>
          <a:custGeom>
            <a:avLst/>
            <a:gdLst/>
            <a:ahLst/>
            <a:cxnLst/>
            <a:rect l="l" t="t" r="r" b="b"/>
            <a:pathLst>
              <a:path w="25400" h="17779">
                <a:moveTo>
                  <a:pt x="0" y="17779"/>
                </a:moveTo>
                <a:lnTo>
                  <a:pt x="25311" y="17779"/>
                </a:lnTo>
                <a:lnTo>
                  <a:pt x="25311" y="0"/>
                </a:lnTo>
                <a:lnTo>
                  <a:pt x="0" y="0"/>
                </a:lnTo>
                <a:lnTo>
                  <a:pt x="0" y="17779"/>
                </a:lnTo>
                <a:close/>
              </a:path>
            </a:pathLst>
          </a:custGeom>
          <a:solidFill>
            <a:srgbClr val="FFFFFF"/>
          </a:solidFill>
        </p:spPr>
        <p:txBody>
          <a:bodyPr wrap="square" lIns="0" tIns="0" rIns="0" bIns="0" rtlCol="0"/>
          <a:lstStyle/>
          <a:p>
            <a:endParaRPr/>
          </a:p>
        </p:txBody>
      </p:sp>
      <p:sp>
        <p:nvSpPr>
          <p:cNvPr id="156" name="object 156"/>
          <p:cNvSpPr/>
          <p:nvPr/>
        </p:nvSpPr>
        <p:spPr>
          <a:xfrm>
            <a:off x="6294501" y="5032679"/>
            <a:ext cx="126364" cy="0"/>
          </a:xfrm>
          <a:custGeom>
            <a:avLst/>
            <a:gdLst/>
            <a:ahLst/>
            <a:cxnLst/>
            <a:rect l="l" t="t" r="r" b="b"/>
            <a:pathLst>
              <a:path w="126364">
                <a:moveTo>
                  <a:pt x="0" y="0"/>
                </a:moveTo>
                <a:lnTo>
                  <a:pt x="126225" y="0"/>
                </a:lnTo>
              </a:path>
            </a:pathLst>
          </a:custGeom>
          <a:ln w="27940">
            <a:solidFill>
              <a:srgbClr val="FFFFFF"/>
            </a:solidFill>
          </a:ln>
        </p:spPr>
        <p:txBody>
          <a:bodyPr wrap="square" lIns="0" tIns="0" rIns="0" bIns="0" rtlCol="0"/>
          <a:lstStyle/>
          <a:p>
            <a:endParaRPr/>
          </a:p>
        </p:txBody>
      </p:sp>
      <p:sp>
        <p:nvSpPr>
          <p:cNvPr id="157" name="object 157"/>
          <p:cNvSpPr/>
          <p:nvPr/>
        </p:nvSpPr>
        <p:spPr>
          <a:xfrm>
            <a:off x="6342926" y="5086680"/>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158" name="object 158"/>
          <p:cNvSpPr/>
          <p:nvPr/>
        </p:nvSpPr>
        <p:spPr>
          <a:xfrm>
            <a:off x="6395415" y="5086680"/>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159" name="object 159"/>
          <p:cNvSpPr/>
          <p:nvPr/>
        </p:nvSpPr>
        <p:spPr>
          <a:xfrm>
            <a:off x="6342926" y="5046078"/>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160" name="object 160"/>
          <p:cNvSpPr/>
          <p:nvPr/>
        </p:nvSpPr>
        <p:spPr>
          <a:xfrm>
            <a:off x="6395415" y="5046078"/>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161" name="object 161"/>
          <p:cNvSpPr/>
          <p:nvPr/>
        </p:nvSpPr>
        <p:spPr>
          <a:xfrm>
            <a:off x="5877890" y="5131104"/>
            <a:ext cx="126364" cy="0"/>
          </a:xfrm>
          <a:custGeom>
            <a:avLst/>
            <a:gdLst/>
            <a:ahLst/>
            <a:cxnLst/>
            <a:rect l="l" t="t" r="r" b="b"/>
            <a:pathLst>
              <a:path w="126364">
                <a:moveTo>
                  <a:pt x="0" y="0"/>
                </a:moveTo>
                <a:lnTo>
                  <a:pt x="126225" y="0"/>
                </a:lnTo>
              </a:path>
            </a:pathLst>
          </a:custGeom>
          <a:ln w="39370">
            <a:solidFill>
              <a:srgbClr val="FFFFFF"/>
            </a:solidFill>
          </a:ln>
        </p:spPr>
        <p:txBody>
          <a:bodyPr wrap="square" lIns="0" tIns="0" rIns="0" bIns="0" rtlCol="0"/>
          <a:lstStyle/>
          <a:p>
            <a:endParaRPr/>
          </a:p>
        </p:txBody>
      </p:sp>
      <p:sp>
        <p:nvSpPr>
          <p:cNvPr id="162" name="object 162"/>
          <p:cNvSpPr/>
          <p:nvPr/>
        </p:nvSpPr>
        <p:spPr>
          <a:xfrm>
            <a:off x="5877890" y="5093639"/>
            <a:ext cx="31750" cy="17780"/>
          </a:xfrm>
          <a:custGeom>
            <a:avLst/>
            <a:gdLst/>
            <a:ahLst/>
            <a:cxnLst/>
            <a:rect l="l" t="t" r="r" b="b"/>
            <a:pathLst>
              <a:path w="31750" h="17779">
                <a:moveTo>
                  <a:pt x="0" y="17780"/>
                </a:moveTo>
                <a:lnTo>
                  <a:pt x="31521" y="17780"/>
                </a:lnTo>
                <a:lnTo>
                  <a:pt x="31521" y="0"/>
                </a:lnTo>
                <a:lnTo>
                  <a:pt x="0" y="0"/>
                </a:lnTo>
                <a:lnTo>
                  <a:pt x="0" y="17780"/>
                </a:lnTo>
                <a:close/>
              </a:path>
            </a:pathLst>
          </a:custGeom>
          <a:solidFill>
            <a:srgbClr val="FFFFFF"/>
          </a:solidFill>
        </p:spPr>
        <p:txBody>
          <a:bodyPr wrap="square" lIns="0" tIns="0" rIns="0" bIns="0" rtlCol="0"/>
          <a:lstStyle/>
          <a:p>
            <a:endParaRPr/>
          </a:p>
        </p:txBody>
      </p:sp>
      <p:sp>
        <p:nvSpPr>
          <p:cNvPr id="163" name="object 163"/>
          <p:cNvSpPr/>
          <p:nvPr/>
        </p:nvSpPr>
        <p:spPr>
          <a:xfrm>
            <a:off x="5877890"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164" name="object 164"/>
          <p:cNvSpPr/>
          <p:nvPr/>
        </p:nvSpPr>
        <p:spPr>
          <a:xfrm>
            <a:off x="5922619" y="5093169"/>
            <a:ext cx="12065" cy="18415"/>
          </a:xfrm>
          <a:custGeom>
            <a:avLst/>
            <a:gdLst/>
            <a:ahLst/>
            <a:cxnLst/>
            <a:rect l="l" t="t" r="r" b="b"/>
            <a:pathLst>
              <a:path w="12064" h="18414">
                <a:moveTo>
                  <a:pt x="11772" y="0"/>
                </a:moveTo>
                <a:lnTo>
                  <a:pt x="0" y="0"/>
                </a:lnTo>
                <a:lnTo>
                  <a:pt x="0" y="17945"/>
                </a:lnTo>
                <a:lnTo>
                  <a:pt x="11772" y="17945"/>
                </a:lnTo>
                <a:lnTo>
                  <a:pt x="11772" y="0"/>
                </a:lnTo>
                <a:close/>
              </a:path>
            </a:pathLst>
          </a:custGeom>
          <a:solidFill>
            <a:srgbClr val="FFFFFF"/>
          </a:solidFill>
        </p:spPr>
        <p:txBody>
          <a:bodyPr wrap="square" lIns="0" tIns="0" rIns="0" bIns="0" rtlCol="0"/>
          <a:lstStyle/>
          <a:p>
            <a:endParaRPr/>
          </a:p>
        </p:txBody>
      </p:sp>
      <p:sp>
        <p:nvSpPr>
          <p:cNvPr id="165" name="object 165"/>
          <p:cNvSpPr/>
          <p:nvPr/>
        </p:nvSpPr>
        <p:spPr>
          <a:xfrm>
            <a:off x="5947600" y="5093169"/>
            <a:ext cx="12065" cy="18415"/>
          </a:xfrm>
          <a:custGeom>
            <a:avLst/>
            <a:gdLst/>
            <a:ahLst/>
            <a:cxnLst/>
            <a:rect l="l" t="t" r="r" b="b"/>
            <a:pathLst>
              <a:path w="12064" h="18414">
                <a:moveTo>
                  <a:pt x="11772" y="0"/>
                </a:moveTo>
                <a:lnTo>
                  <a:pt x="0" y="0"/>
                </a:lnTo>
                <a:lnTo>
                  <a:pt x="0" y="17945"/>
                </a:lnTo>
                <a:lnTo>
                  <a:pt x="11772" y="17945"/>
                </a:lnTo>
                <a:lnTo>
                  <a:pt x="11772" y="0"/>
                </a:lnTo>
                <a:close/>
              </a:path>
            </a:pathLst>
          </a:custGeom>
          <a:solidFill>
            <a:srgbClr val="FFFFFF"/>
          </a:solidFill>
        </p:spPr>
        <p:txBody>
          <a:bodyPr wrap="square" lIns="0" tIns="0" rIns="0" bIns="0" rtlCol="0"/>
          <a:lstStyle/>
          <a:p>
            <a:endParaRPr/>
          </a:p>
        </p:txBody>
      </p:sp>
      <p:sp>
        <p:nvSpPr>
          <p:cNvPr id="166" name="object 166"/>
          <p:cNvSpPr/>
          <p:nvPr/>
        </p:nvSpPr>
        <p:spPr>
          <a:xfrm>
            <a:off x="5972581" y="5093169"/>
            <a:ext cx="31750" cy="18415"/>
          </a:xfrm>
          <a:custGeom>
            <a:avLst/>
            <a:gdLst/>
            <a:ahLst/>
            <a:cxnLst/>
            <a:rect l="l" t="t" r="r" b="b"/>
            <a:pathLst>
              <a:path w="31750" h="18414">
                <a:moveTo>
                  <a:pt x="31534" y="0"/>
                </a:moveTo>
                <a:lnTo>
                  <a:pt x="0" y="0"/>
                </a:lnTo>
                <a:lnTo>
                  <a:pt x="0" y="17945"/>
                </a:lnTo>
                <a:lnTo>
                  <a:pt x="31534" y="17945"/>
                </a:lnTo>
                <a:lnTo>
                  <a:pt x="31534" y="0"/>
                </a:lnTo>
                <a:close/>
              </a:path>
            </a:pathLst>
          </a:custGeom>
          <a:solidFill>
            <a:srgbClr val="FFFFFF"/>
          </a:solidFill>
        </p:spPr>
        <p:txBody>
          <a:bodyPr wrap="square" lIns="0" tIns="0" rIns="0" bIns="0" rtlCol="0"/>
          <a:lstStyle/>
          <a:p>
            <a:endParaRPr/>
          </a:p>
        </p:txBody>
      </p:sp>
      <p:sp>
        <p:nvSpPr>
          <p:cNvPr id="167" name="object 167"/>
          <p:cNvSpPr/>
          <p:nvPr/>
        </p:nvSpPr>
        <p:spPr>
          <a:xfrm>
            <a:off x="5298557" y="5036407"/>
            <a:ext cx="191135" cy="114935"/>
          </a:xfrm>
          <a:custGeom>
            <a:avLst/>
            <a:gdLst/>
            <a:ahLst/>
            <a:cxnLst/>
            <a:rect l="l" t="t" r="r" b="b"/>
            <a:pathLst>
              <a:path w="191135" h="114935">
                <a:moveTo>
                  <a:pt x="157670" y="56362"/>
                </a:moveTo>
                <a:lnTo>
                  <a:pt x="32283" y="56362"/>
                </a:lnTo>
                <a:lnTo>
                  <a:pt x="32283" y="114465"/>
                </a:lnTo>
                <a:lnTo>
                  <a:pt x="157670" y="114465"/>
                </a:lnTo>
                <a:lnTo>
                  <a:pt x="157670" y="80454"/>
                </a:lnTo>
                <a:lnTo>
                  <a:pt x="57175" y="80454"/>
                </a:lnTo>
                <a:lnTo>
                  <a:pt x="57175" y="62509"/>
                </a:lnTo>
                <a:lnTo>
                  <a:pt x="157670" y="62509"/>
                </a:lnTo>
                <a:lnTo>
                  <a:pt x="157670" y="56362"/>
                </a:lnTo>
                <a:close/>
              </a:path>
              <a:path w="191135" h="114935">
                <a:moveTo>
                  <a:pt x="109664" y="62509"/>
                </a:moveTo>
                <a:lnTo>
                  <a:pt x="80289" y="62509"/>
                </a:lnTo>
                <a:lnTo>
                  <a:pt x="80289" y="80454"/>
                </a:lnTo>
                <a:lnTo>
                  <a:pt x="109664" y="80454"/>
                </a:lnTo>
                <a:lnTo>
                  <a:pt x="109664" y="62509"/>
                </a:lnTo>
                <a:close/>
              </a:path>
              <a:path w="191135" h="114935">
                <a:moveTo>
                  <a:pt x="157670" y="62509"/>
                </a:moveTo>
                <a:lnTo>
                  <a:pt x="132778" y="62509"/>
                </a:lnTo>
                <a:lnTo>
                  <a:pt x="132778" y="80454"/>
                </a:lnTo>
                <a:lnTo>
                  <a:pt x="157670" y="80454"/>
                </a:lnTo>
                <a:lnTo>
                  <a:pt x="157670" y="62509"/>
                </a:lnTo>
                <a:close/>
              </a:path>
              <a:path w="191135" h="114935">
                <a:moveTo>
                  <a:pt x="157670" y="36309"/>
                </a:moveTo>
                <a:lnTo>
                  <a:pt x="32283" y="36309"/>
                </a:lnTo>
                <a:lnTo>
                  <a:pt x="32283" y="37287"/>
                </a:lnTo>
                <a:lnTo>
                  <a:pt x="0" y="56362"/>
                </a:lnTo>
                <a:lnTo>
                  <a:pt x="190830" y="56362"/>
                </a:lnTo>
                <a:lnTo>
                  <a:pt x="157670" y="36779"/>
                </a:lnTo>
                <a:lnTo>
                  <a:pt x="157670" y="36309"/>
                </a:lnTo>
                <a:close/>
              </a:path>
              <a:path w="191135" h="114935">
                <a:moveTo>
                  <a:pt x="95415" y="0"/>
                </a:moveTo>
                <a:lnTo>
                  <a:pt x="33934" y="36309"/>
                </a:lnTo>
                <a:lnTo>
                  <a:pt x="156895" y="36309"/>
                </a:lnTo>
                <a:lnTo>
                  <a:pt x="95415" y="0"/>
                </a:lnTo>
                <a:close/>
              </a:path>
            </a:pathLst>
          </a:custGeom>
          <a:solidFill>
            <a:srgbClr val="FFFFFF"/>
          </a:solidFill>
        </p:spPr>
        <p:txBody>
          <a:bodyPr wrap="square" lIns="0" tIns="0" rIns="0" bIns="0" rtlCol="0"/>
          <a:lstStyle/>
          <a:p>
            <a:endParaRPr/>
          </a:p>
        </p:txBody>
      </p:sp>
      <p:sp>
        <p:nvSpPr>
          <p:cNvPr id="168" name="object 168"/>
          <p:cNvSpPr/>
          <p:nvPr/>
        </p:nvSpPr>
        <p:spPr>
          <a:xfrm>
            <a:off x="6946276" y="5019333"/>
            <a:ext cx="191135" cy="132080"/>
          </a:xfrm>
          <a:custGeom>
            <a:avLst/>
            <a:gdLst/>
            <a:ahLst/>
            <a:cxnLst/>
            <a:rect l="l" t="t" r="r" b="b"/>
            <a:pathLst>
              <a:path w="191134" h="132079">
                <a:moveTo>
                  <a:pt x="158114" y="64769"/>
                </a:moveTo>
                <a:lnTo>
                  <a:pt x="32727" y="64769"/>
                </a:lnTo>
                <a:lnTo>
                  <a:pt x="32727" y="131546"/>
                </a:lnTo>
                <a:lnTo>
                  <a:pt x="158114" y="131546"/>
                </a:lnTo>
                <a:lnTo>
                  <a:pt x="158114" y="90512"/>
                </a:lnTo>
                <a:lnTo>
                  <a:pt x="57607" y="90512"/>
                </a:lnTo>
                <a:lnTo>
                  <a:pt x="57607" y="72567"/>
                </a:lnTo>
                <a:lnTo>
                  <a:pt x="158114" y="72567"/>
                </a:lnTo>
                <a:lnTo>
                  <a:pt x="158114" y="64769"/>
                </a:lnTo>
                <a:close/>
              </a:path>
              <a:path w="191134" h="132079">
                <a:moveTo>
                  <a:pt x="110096" y="72567"/>
                </a:moveTo>
                <a:lnTo>
                  <a:pt x="80721" y="72567"/>
                </a:lnTo>
                <a:lnTo>
                  <a:pt x="80721" y="90512"/>
                </a:lnTo>
                <a:lnTo>
                  <a:pt x="110096" y="90512"/>
                </a:lnTo>
                <a:lnTo>
                  <a:pt x="110096" y="72567"/>
                </a:lnTo>
                <a:close/>
              </a:path>
              <a:path w="191134" h="132079">
                <a:moveTo>
                  <a:pt x="158114" y="72567"/>
                </a:moveTo>
                <a:lnTo>
                  <a:pt x="133210" y="72567"/>
                </a:lnTo>
                <a:lnTo>
                  <a:pt x="133210" y="90512"/>
                </a:lnTo>
                <a:lnTo>
                  <a:pt x="158114" y="90512"/>
                </a:lnTo>
                <a:lnTo>
                  <a:pt x="158114" y="72567"/>
                </a:lnTo>
                <a:close/>
              </a:path>
              <a:path w="191134" h="132079">
                <a:moveTo>
                  <a:pt x="158114" y="41732"/>
                </a:moveTo>
                <a:lnTo>
                  <a:pt x="32727" y="41732"/>
                </a:lnTo>
                <a:lnTo>
                  <a:pt x="32727" y="42557"/>
                </a:lnTo>
                <a:lnTo>
                  <a:pt x="0" y="64769"/>
                </a:lnTo>
                <a:lnTo>
                  <a:pt x="190830" y="64769"/>
                </a:lnTo>
                <a:lnTo>
                  <a:pt x="158114" y="42557"/>
                </a:lnTo>
                <a:lnTo>
                  <a:pt x="158114" y="41732"/>
                </a:lnTo>
                <a:close/>
              </a:path>
              <a:path w="191134" h="132079">
                <a:moveTo>
                  <a:pt x="95415" y="0"/>
                </a:moveTo>
                <a:lnTo>
                  <a:pt x="33934" y="41732"/>
                </a:lnTo>
                <a:lnTo>
                  <a:pt x="156895" y="41732"/>
                </a:lnTo>
                <a:lnTo>
                  <a:pt x="95415" y="0"/>
                </a:lnTo>
                <a:close/>
              </a:path>
            </a:pathLst>
          </a:custGeom>
          <a:solidFill>
            <a:srgbClr val="FFFFFF"/>
          </a:solidFill>
        </p:spPr>
        <p:txBody>
          <a:bodyPr wrap="square" lIns="0" tIns="0" rIns="0" bIns="0" rtlCol="0"/>
          <a:lstStyle/>
          <a:p>
            <a:endParaRPr/>
          </a:p>
        </p:txBody>
      </p:sp>
      <p:sp>
        <p:nvSpPr>
          <p:cNvPr id="169" name="object 169"/>
          <p:cNvSpPr/>
          <p:nvPr/>
        </p:nvSpPr>
        <p:spPr>
          <a:xfrm>
            <a:off x="6105434"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70" name="object 170"/>
          <p:cNvSpPr/>
          <p:nvPr/>
        </p:nvSpPr>
        <p:spPr>
          <a:xfrm>
            <a:off x="7348627" y="4954000"/>
            <a:ext cx="191135" cy="197485"/>
          </a:xfrm>
          <a:custGeom>
            <a:avLst/>
            <a:gdLst/>
            <a:ahLst/>
            <a:cxnLst/>
            <a:rect l="l" t="t" r="r" b="b"/>
            <a:pathLst>
              <a:path w="191134" h="197485">
                <a:moveTo>
                  <a:pt x="158114" y="34175"/>
                </a:moveTo>
                <a:lnTo>
                  <a:pt x="32727" y="34175"/>
                </a:lnTo>
                <a:lnTo>
                  <a:pt x="32727" y="196875"/>
                </a:lnTo>
                <a:lnTo>
                  <a:pt x="158114" y="196875"/>
                </a:lnTo>
                <a:lnTo>
                  <a:pt x="158114" y="178638"/>
                </a:lnTo>
                <a:lnTo>
                  <a:pt x="64960" y="178638"/>
                </a:lnTo>
                <a:lnTo>
                  <a:pt x="64960" y="160693"/>
                </a:lnTo>
                <a:lnTo>
                  <a:pt x="158114" y="160693"/>
                </a:lnTo>
                <a:lnTo>
                  <a:pt x="158114" y="151333"/>
                </a:lnTo>
                <a:lnTo>
                  <a:pt x="64960" y="151333"/>
                </a:lnTo>
                <a:lnTo>
                  <a:pt x="64960" y="133388"/>
                </a:lnTo>
                <a:lnTo>
                  <a:pt x="158114" y="133388"/>
                </a:lnTo>
                <a:lnTo>
                  <a:pt x="158114" y="124231"/>
                </a:lnTo>
                <a:lnTo>
                  <a:pt x="64960" y="124231"/>
                </a:lnTo>
                <a:lnTo>
                  <a:pt x="64960" y="106286"/>
                </a:lnTo>
                <a:lnTo>
                  <a:pt x="158114" y="106286"/>
                </a:lnTo>
                <a:lnTo>
                  <a:pt x="158114" y="96748"/>
                </a:lnTo>
                <a:lnTo>
                  <a:pt x="64960" y="96748"/>
                </a:lnTo>
                <a:lnTo>
                  <a:pt x="64960" y="78803"/>
                </a:lnTo>
                <a:lnTo>
                  <a:pt x="158114" y="78803"/>
                </a:lnTo>
                <a:lnTo>
                  <a:pt x="158114" y="69443"/>
                </a:lnTo>
                <a:lnTo>
                  <a:pt x="64960" y="69443"/>
                </a:lnTo>
                <a:lnTo>
                  <a:pt x="64960" y="51498"/>
                </a:lnTo>
                <a:lnTo>
                  <a:pt x="158114" y="51498"/>
                </a:lnTo>
                <a:lnTo>
                  <a:pt x="158114" y="34175"/>
                </a:lnTo>
                <a:close/>
              </a:path>
              <a:path w="191134" h="197485">
                <a:moveTo>
                  <a:pt x="102755" y="160693"/>
                </a:moveTo>
                <a:lnTo>
                  <a:pt x="88074" y="160693"/>
                </a:lnTo>
                <a:lnTo>
                  <a:pt x="88074" y="178638"/>
                </a:lnTo>
                <a:lnTo>
                  <a:pt x="102755" y="178638"/>
                </a:lnTo>
                <a:lnTo>
                  <a:pt x="102755" y="160693"/>
                </a:lnTo>
                <a:close/>
              </a:path>
              <a:path w="191134" h="197485">
                <a:moveTo>
                  <a:pt x="158114" y="160693"/>
                </a:moveTo>
                <a:lnTo>
                  <a:pt x="125869" y="160693"/>
                </a:lnTo>
                <a:lnTo>
                  <a:pt x="125869" y="178638"/>
                </a:lnTo>
                <a:lnTo>
                  <a:pt x="158114" y="178638"/>
                </a:lnTo>
                <a:lnTo>
                  <a:pt x="158114" y="160693"/>
                </a:lnTo>
                <a:close/>
              </a:path>
              <a:path w="191134" h="197485">
                <a:moveTo>
                  <a:pt x="102755" y="133388"/>
                </a:moveTo>
                <a:lnTo>
                  <a:pt x="88074" y="133388"/>
                </a:lnTo>
                <a:lnTo>
                  <a:pt x="88074" y="151333"/>
                </a:lnTo>
                <a:lnTo>
                  <a:pt x="102755" y="151333"/>
                </a:lnTo>
                <a:lnTo>
                  <a:pt x="102755" y="133388"/>
                </a:lnTo>
                <a:close/>
              </a:path>
              <a:path w="191134" h="197485">
                <a:moveTo>
                  <a:pt x="158114" y="133388"/>
                </a:moveTo>
                <a:lnTo>
                  <a:pt x="125869" y="133388"/>
                </a:lnTo>
                <a:lnTo>
                  <a:pt x="125869" y="151333"/>
                </a:lnTo>
                <a:lnTo>
                  <a:pt x="158114" y="151333"/>
                </a:lnTo>
                <a:lnTo>
                  <a:pt x="158114" y="133388"/>
                </a:lnTo>
                <a:close/>
              </a:path>
              <a:path w="191134" h="197485">
                <a:moveTo>
                  <a:pt x="102755" y="106286"/>
                </a:moveTo>
                <a:lnTo>
                  <a:pt x="88074" y="106286"/>
                </a:lnTo>
                <a:lnTo>
                  <a:pt x="88074" y="124231"/>
                </a:lnTo>
                <a:lnTo>
                  <a:pt x="102755" y="124231"/>
                </a:lnTo>
                <a:lnTo>
                  <a:pt x="102755" y="106286"/>
                </a:lnTo>
                <a:close/>
              </a:path>
              <a:path w="191134" h="197485">
                <a:moveTo>
                  <a:pt x="158114" y="106286"/>
                </a:moveTo>
                <a:lnTo>
                  <a:pt x="125869" y="106286"/>
                </a:lnTo>
                <a:lnTo>
                  <a:pt x="125869" y="124231"/>
                </a:lnTo>
                <a:lnTo>
                  <a:pt x="158114" y="124231"/>
                </a:lnTo>
                <a:lnTo>
                  <a:pt x="158114" y="106286"/>
                </a:lnTo>
                <a:close/>
              </a:path>
              <a:path w="191134" h="197485">
                <a:moveTo>
                  <a:pt x="102755" y="78803"/>
                </a:moveTo>
                <a:lnTo>
                  <a:pt x="88074" y="78803"/>
                </a:lnTo>
                <a:lnTo>
                  <a:pt x="88074" y="96748"/>
                </a:lnTo>
                <a:lnTo>
                  <a:pt x="102755" y="96748"/>
                </a:lnTo>
                <a:lnTo>
                  <a:pt x="102755" y="78803"/>
                </a:lnTo>
                <a:close/>
              </a:path>
              <a:path w="191134" h="197485">
                <a:moveTo>
                  <a:pt x="158114" y="78803"/>
                </a:moveTo>
                <a:lnTo>
                  <a:pt x="125869" y="78803"/>
                </a:lnTo>
                <a:lnTo>
                  <a:pt x="125869" y="96748"/>
                </a:lnTo>
                <a:lnTo>
                  <a:pt x="158114" y="96748"/>
                </a:lnTo>
                <a:lnTo>
                  <a:pt x="158114" y="78803"/>
                </a:lnTo>
                <a:close/>
              </a:path>
              <a:path w="191134" h="197485">
                <a:moveTo>
                  <a:pt x="102755" y="51498"/>
                </a:moveTo>
                <a:lnTo>
                  <a:pt x="88074" y="51498"/>
                </a:lnTo>
                <a:lnTo>
                  <a:pt x="88074" y="69443"/>
                </a:lnTo>
                <a:lnTo>
                  <a:pt x="102755" y="69443"/>
                </a:lnTo>
                <a:lnTo>
                  <a:pt x="102755" y="51498"/>
                </a:lnTo>
                <a:close/>
              </a:path>
              <a:path w="191134" h="197485">
                <a:moveTo>
                  <a:pt x="158114" y="51498"/>
                </a:moveTo>
                <a:lnTo>
                  <a:pt x="125869" y="51498"/>
                </a:lnTo>
                <a:lnTo>
                  <a:pt x="125869" y="69443"/>
                </a:lnTo>
                <a:lnTo>
                  <a:pt x="158114" y="69443"/>
                </a:lnTo>
                <a:lnTo>
                  <a:pt x="158114" y="51498"/>
                </a:lnTo>
                <a:close/>
              </a:path>
              <a:path w="191134"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71" name="object 171"/>
          <p:cNvSpPr/>
          <p:nvPr/>
        </p:nvSpPr>
        <p:spPr>
          <a:xfrm>
            <a:off x="5991042" y="4994475"/>
            <a:ext cx="126364" cy="156845"/>
          </a:xfrm>
          <a:custGeom>
            <a:avLst/>
            <a:gdLst/>
            <a:ahLst/>
            <a:cxnLst/>
            <a:rect l="l" t="t" r="r" b="b"/>
            <a:pathLst>
              <a:path w="126364" h="156845">
                <a:moveTo>
                  <a:pt x="63119" y="0"/>
                </a:moveTo>
                <a:lnTo>
                  <a:pt x="0" y="24853"/>
                </a:lnTo>
                <a:lnTo>
                  <a:pt x="0" y="156400"/>
                </a:lnTo>
                <a:lnTo>
                  <a:pt x="126225" y="156400"/>
                </a:lnTo>
                <a:lnTo>
                  <a:pt x="126225" y="115277"/>
                </a:lnTo>
                <a:lnTo>
                  <a:pt x="25311" y="115277"/>
                </a:lnTo>
                <a:lnTo>
                  <a:pt x="25311" y="97332"/>
                </a:lnTo>
                <a:lnTo>
                  <a:pt x="126225" y="97332"/>
                </a:lnTo>
                <a:lnTo>
                  <a:pt x="126225" y="74676"/>
                </a:lnTo>
                <a:lnTo>
                  <a:pt x="25311" y="74676"/>
                </a:lnTo>
                <a:lnTo>
                  <a:pt x="25311" y="56730"/>
                </a:lnTo>
                <a:lnTo>
                  <a:pt x="126225" y="56730"/>
                </a:lnTo>
                <a:lnTo>
                  <a:pt x="126225" y="24853"/>
                </a:lnTo>
                <a:lnTo>
                  <a:pt x="63119" y="0"/>
                </a:lnTo>
                <a:close/>
              </a:path>
              <a:path w="126364" h="156845">
                <a:moveTo>
                  <a:pt x="77800" y="97332"/>
                </a:moveTo>
                <a:lnTo>
                  <a:pt x="48425" y="97332"/>
                </a:lnTo>
                <a:lnTo>
                  <a:pt x="48425" y="115277"/>
                </a:lnTo>
                <a:lnTo>
                  <a:pt x="77800" y="115277"/>
                </a:lnTo>
                <a:lnTo>
                  <a:pt x="77800" y="97332"/>
                </a:lnTo>
                <a:close/>
              </a:path>
              <a:path w="126364" h="156845">
                <a:moveTo>
                  <a:pt x="126225" y="97332"/>
                </a:moveTo>
                <a:lnTo>
                  <a:pt x="100914" y="97332"/>
                </a:lnTo>
                <a:lnTo>
                  <a:pt x="100914" y="115277"/>
                </a:lnTo>
                <a:lnTo>
                  <a:pt x="126225" y="115277"/>
                </a:lnTo>
                <a:lnTo>
                  <a:pt x="126225" y="97332"/>
                </a:lnTo>
                <a:close/>
              </a:path>
              <a:path w="126364" h="156845">
                <a:moveTo>
                  <a:pt x="77800" y="56730"/>
                </a:moveTo>
                <a:lnTo>
                  <a:pt x="48425" y="56730"/>
                </a:lnTo>
                <a:lnTo>
                  <a:pt x="48425" y="74676"/>
                </a:lnTo>
                <a:lnTo>
                  <a:pt x="77800" y="74676"/>
                </a:lnTo>
                <a:lnTo>
                  <a:pt x="77800" y="56730"/>
                </a:lnTo>
                <a:close/>
              </a:path>
              <a:path w="126364" h="156845">
                <a:moveTo>
                  <a:pt x="126225" y="56730"/>
                </a:moveTo>
                <a:lnTo>
                  <a:pt x="100914" y="56730"/>
                </a:lnTo>
                <a:lnTo>
                  <a:pt x="100914" y="74676"/>
                </a:lnTo>
                <a:lnTo>
                  <a:pt x="126225" y="74676"/>
                </a:lnTo>
                <a:lnTo>
                  <a:pt x="126225" y="56730"/>
                </a:lnTo>
                <a:close/>
              </a:path>
            </a:pathLst>
          </a:custGeom>
          <a:solidFill>
            <a:srgbClr val="FFFFFF"/>
          </a:solidFill>
        </p:spPr>
        <p:txBody>
          <a:bodyPr wrap="square" lIns="0" tIns="0" rIns="0" bIns="0" rtlCol="0"/>
          <a:lstStyle/>
          <a:p>
            <a:endParaRPr/>
          </a:p>
        </p:txBody>
      </p:sp>
      <p:sp>
        <p:nvSpPr>
          <p:cNvPr id="172" name="object 172"/>
          <p:cNvSpPr/>
          <p:nvPr/>
        </p:nvSpPr>
        <p:spPr>
          <a:xfrm>
            <a:off x="7137103" y="4994475"/>
            <a:ext cx="126364" cy="156845"/>
          </a:xfrm>
          <a:custGeom>
            <a:avLst/>
            <a:gdLst/>
            <a:ahLst/>
            <a:cxnLst/>
            <a:rect l="l" t="t" r="r" b="b"/>
            <a:pathLst>
              <a:path w="126365" h="156845">
                <a:moveTo>
                  <a:pt x="63118" y="0"/>
                </a:moveTo>
                <a:lnTo>
                  <a:pt x="0" y="24853"/>
                </a:lnTo>
                <a:lnTo>
                  <a:pt x="0" y="156400"/>
                </a:lnTo>
                <a:lnTo>
                  <a:pt x="126225" y="156400"/>
                </a:lnTo>
                <a:lnTo>
                  <a:pt x="126225" y="107264"/>
                </a:lnTo>
                <a:lnTo>
                  <a:pt x="25311" y="107264"/>
                </a:lnTo>
                <a:lnTo>
                  <a:pt x="25311" y="89319"/>
                </a:lnTo>
                <a:lnTo>
                  <a:pt x="126225" y="89319"/>
                </a:lnTo>
                <a:lnTo>
                  <a:pt x="126225" y="66662"/>
                </a:lnTo>
                <a:lnTo>
                  <a:pt x="25311" y="66662"/>
                </a:lnTo>
                <a:lnTo>
                  <a:pt x="25311" y="48717"/>
                </a:lnTo>
                <a:lnTo>
                  <a:pt x="126225" y="48717"/>
                </a:lnTo>
                <a:lnTo>
                  <a:pt x="126225" y="24853"/>
                </a:lnTo>
                <a:lnTo>
                  <a:pt x="63118" y="0"/>
                </a:lnTo>
                <a:close/>
              </a:path>
              <a:path w="126365" h="156845">
                <a:moveTo>
                  <a:pt x="77800" y="89319"/>
                </a:moveTo>
                <a:lnTo>
                  <a:pt x="48425" y="89319"/>
                </a:lnTo>
                <a:lnTo>
                  <a:pt x="48425" y="107264"/>
                </a:lnTo>
                <a:lnTo>
                  <a:pt x="77800" y="107264"/>
                </a:lnTo>
                <a:lnTo>
                  <a:pt x="77800" y="89319"/>
                </a:lnTo>
                <a:close/>
              </a:path>
              <a:path w="126365" h="156845">
                <a:moveTo>
                  <a:pt x="126225" y="89319"/>
                </a:moveTo>
                <a:lnTo>
                  <a:pt x="100914" y="89319"/>
                </a:lnTo>
                <a:lnTo>
                  <a:pt x="100914" y="107264"/>
                </a:lnTo>
                <a:lnTo>
                  <a:pt x="126225" y="107264"/>
                </a:lnTo>
                <a:lnTo>
                  <a:pt x="126225" y="89319"/>
                </a:lnTo>
                <a:close/>
              </a:path>
              <a:path w="126365" h="156845">
                <a:moveTo>
                  <a:pt x="77800" y="48717"/>
                </a:moveTo>
                <a:lnTo>
                  <a:pt x="48425" y="48717"/>
                </a:lnTo>
                <a:lnTo>
                  <a:pt x="48425" y="66662"/>
                </a:lnTo>
                <a:lnTo>
                  <a:pt x="77800" y="66662"/>
                </a:lnTo>
                <a:lnTo>
                  <a:pt x="77800" y="48717"/>
                </a:lnTo>
                <a:close/>
              </a:path>
              <a:path w="126365" h="156845">
                <a:moveTo>
                  <a:pt x="126225" y="48717"/>
                </a:moveTo>
                <a:lnTo>
                  <a:pt x="100914" y="48717"/>
                </a:lnTo>
                <a:lnTo>
                  <a:pt x="100914" y="66662"/>
                </a:lnTo>
                <a:lnTo>
                  <a:pt x="126225" y="66662"/>
                </a:lnTo>
                <a:lnTo>
                  <a:pt x="126225" y="48717"/>
                </a:lnTo>
                <a:close/>
              </a:path>
            </a:pathLst>
          </a:custGeom>
          <a:solidFill>
            <a:srgbClr val="FFFFFF"/>
          </a:solidFill>
        </p:spPr>
        <p:txBody>
          <a:bodyPr wrap="square" lIns="0" tIns="0" rIns="0" bIns="0" rtlCol="0"/>
          <a:lstStyle/>
          <a:p>
            <a:endParaRPr/>
          </a:p>
        </p:txBody>
      </p:sp>
      <p:sp>
        <p:nvSpPr>
          <p:cNvPr id="173" name="object 173"/>
          <p:cNvSpPr/>
          <p:nvPr/>
        </p:nvSpPr>
        <p:spPr>
          <a:xfrm>
            <a:off x="7255427" y="5030289"/>
            <a:ext cx="126364" cy="120650"/>
          </a:xfrm>
          <a:custGeom>
            <a:avLst/>
            <a:gdLst/>
            <a:ahLst/>
            <a:cxnLst/>
            <a:rect l="l" t="t" r="r" b="b"/>
            <a:pathLst>
              <a:path w="126365" h="120650">
                <a:moveTo>
                  <a:pt x="63118" y="0"/>
                </a:moveTo>
                <a:lnTo>
                  <a:pt x="0" y="19164"/>
                </a:lnTo>
                <a:lnTo>
                  <a:pt x="0" y="120586"/>
                </a:lnTo>
                <a:lnTo>
                  <a:pt x="126225" y="120586"/>
                </a:lnTo>
                <a:lnTo>
                  <a:pt x="126225" y="70853"/>
                </a:lnTo>
                <a:lnTo>
                  <a:pt x="33210" y="70853"/>
                </a:lnTo>
                <a:lnTo>
                  <a:pt x="33210" y="60286"/>
                </a:lnTo>
                <a:lnTo>
                  <a:pt x="126225" y="60286"/>
                </a:lnTo>
                <a:lnTo>
                  <a:pt x="126225" y="43980"/>
                </a:lnTo>
                <a:lnTo>
                  <a:pt x="33210" y="43980"/>
                </a:lnTo>
                <a:lnTo>
                  <a:pt x="33210" y="33413"/>
                </a:lnTo>
                <a:lnTo>
                  <a:pt x="126225" y="33413"/>
                </a:lnTo>
                <a:lnTo>
                  <a:pt x="126225" y="19164"/>
                </a:lnTo>
                <a:lnTo>
                  <a:pt x="63118" y="0"/>
                </a:lnTo>
                <a:close/>
              </a:path>
              <a:path w="126365" h="120650">
                <a:moveTo>
                  <a:pt x="126225" y="60286"/>
                </a:moveTo>
                <a:lnTo>
                  <a:pt x="93014" y="60286"/>
                </a:lnTo>
                <a:lnTo>
                  <a:pt x="93014" y="70853"/>
                </a:lnTo>
                <a:lnTo>
                  <a:pt x="126225" y="70853"/>
                </a:lnTo>
                <a:lnTo>
                  <a:pt x="126225" y="60286"/>
                </a:lnTo>
                <a:close/>
              </a:path>
              <a:path w="126365" h="120650">
                <a:moveTo>
                  <a:pt x="126225" y="33413"/>
                </a:moveTo>
                <a:lnTo>
                  <a:pt x="93014" y="33413"/>
                </a:lnTo>
                <a:lnTo>
                  <a:pt x="93014" y="43980"/>
                </a:lnTo>
                <a:lnTo>
                  <a:pt x="126225" y="43980"/>
                </a:lnTo>
                <a:lnTo>
                  <a:pt x="126225" y="33413"/>
                </a:lnTo>
                <a:close/>
              </a:path>
            </a:pathLst>
          </a:custGeom>
          <a:solidFill>
            <a:srgbClr val="FFFFFF"/>
          </a:solidFill>
        </p:spPr>
        <p:txBody>
          <a:bodyPr wrap="square" lIns="0" tIns="0" rIns="0" bIns="0" rtlCol="0"/>
          <a:lstStyle/>
          <a:p>
            <a:endParaRPr/>
          </a:p>
        </p:txBody>
      </p:sp>
      <p:sp>
        <p:nvSpPr>
          <p:cNvPr id="174" name="object 174"/>
          <p:cNvSpPr/>
          <p:nvPr/>
        </p:nvSpPr>
        <p:spPr>
          <a:xfrm>
            <a:off x="5723806" y="4969609"/>
            <a:ext cx="126225" cy="181267"/>
          </a:xfrm>
          <a:prstGeom prst="rect">
            <a:avLst/>
          </a:prstGeom>
          <a:blipFill>
            <a:blip r:embed="rId5" cstate="print"/>
            <a:stretch>
              <a:fillRect/>
            </a:stretch>
          </a:blipFill>
        </p:spPr>
        <p:txBody>
          <a:bodyPr wrap="square" lIns="0" tIns="0" rIns="0" bIns="0" rtlCol="0"/>
          <a:lstStyle/>
          <a:p>
            <a:endParaRPr/>
          </a:p>
        </p:txBody>
      </p:sp>
      <p:sp>
        <p:nvSpPr>
          <p:cNvPr id="175" name="object 175"/>
          <p:cNvSpPr/>
          <p:nvPr/>
        </p:nvSpPr>
        <p:spPr>
          <a:xfrm>
            <a:off x="6551669" y="5019329"/>
            <a:ext cx="126364" cy="132080"/>
          </a:xfrm>
          <a:custGeom>
            <a:avLst/>
            <a:gdLst/>
            <a:ahLst/>
            <a:cxnLst/>
            <a:rect l="l" t="t" r="r" b="b"/>
            <a:pathLst>
              <a:path w="126365" h="132079">
                <a:moveTo>
                  <a:pt x="126225" y="0"/>
                </a:moveTo>
                <a:lnTo>
                  <a:pt x="0" y="36080"/>
                </a:lnTo>
                <a:lnTo>
                  <a:pt x="0" y="131546"/>
                </a:lnTo>
                <a:lnTo>
                  <a:pt x="126225" y="131546"/>
                </a:lnTo>
                <a:lnTo>
                  <a:pt x="126225" y="97447"/>
                </a:lnTo>
                <a:lnTo>
                  <a:pt x="32651" y="97447"/>
                </a:lnTo>
                <a:lnTo>
                  <a:pt x="32651" y="79502"/>
                </a:lnTo>
                <a:lnTo>
                  <a:pt x="126225" y="79502"/>
                </a:lnTo>
                <a:lnTo>
                  <a:pt x="126225" y="70142"/>
                </a:lnTo>
                <a:lnTo>
                  <a:pt x="32651" y="70142"/>
                </a:lnTo>
                <a:lnTo>
                  <a:pt x="32651" y="52197"/>
                </a:lnTo>
                <a:lnTo>
                  <a:pt x="126225" y="52197"/>
                </a:lnTo>
                <a:lnTo>
                  <a:pt x="126225" y="0"/>
                </a:lnTo>
                <a:close/>
              </a:path>
              <a:path w="126365" h="132079">
                <a:moveTo>
                  <a:pt x="70459" y="79502"/>
                </a:moveTo>
                <a:lnTo>
                  <a:pt x="55765" y="79502"/>
                </a:lnTo>
                <a:lnTo>
                  <a:pt x="55765" y="97447"/>
                </a:lnTo>
                <a:lnTo>
                  <a:pt x="70459" y="97447"/>
                </a:lnTo>
                <a:lnTo>
                  <a:pt x="70459" y="79502"/>
                </a:lnTo>
                <a:close/>
              </a:path>
              <a:path w="126365" h="132079">
                <a:moveTo>
                  <a:pt x="126225" y="79502"/>
                </a:moveTo>
                <a:lnTo>
                  <a:pt x="93573" y="79502"/>
                </a:lnTo>
                <a:lnTo>
                  <a:pt x="93573" y="97447"/>
                </a:lnTo>
                <a:lnTo>
                  <a:pt x="126225" y="97447"/>
                </a:lnTo>
                <a:lnTo>
                  <a:pt x="126225" y="79502"/>
                </a:lnTo>
                <a:close/>
              </a:path>
              <a:path w="126365" h="132079">
                <a:moveTo>
                  <a:pt x="70459" y="52197"/>
                </a:moveTo>
                <a:lnTo>
                  <a:pt x="55765" y="52197"/>
                </a:lnTo>
                <a:lnTo>
                  <a:pt x="55765" y="70142"/>
                </a:lnTo>
                <a:lnTo>
                  <a:pt x="70459" y="70142"/>
                </a:lnTo>
                <a:lnTo>
                  <a:pt x="70459" y="52197"/>
                </a:lnTo>
                <a:close/>
              </a:path>
              <a:path w="126365" h="132079">
                <a:moveTo>
                  <a:pt x="126225" y="52197"/>
                </a:moveTo>
                <a:lnTo>
                  <a:pt x="93573" y="52197"/>
                </a:lnTo>
                <a:lnTo>
                  <a:pt x="93573" y="70142"/>
                </a:lnTo>
                <a:lnTo>
                  <a:pt x="126225" y="70142"/>
                </a:lnTo>
                <a:lnTo>
                  <a:pt x="126225" y="52197"/>
                </a:lnTo>
                <a:close/>
              </a:path>
            </a:pathLst>
          </a:custGeom>
          <a:solidFill>
            <a:srgbClr val="FFFFFF"/>
          </a:solidFill>
        </p:spPr>
        <p:txBody>
          <a:bodyPr wrap="square" lIns="0" tIns="0" rIns="0" bIns="0" rtlCol="0"/>
          <a:lstStyle/>
          <a:p>
            <a:endParaRPr/>
          </a:p>
        </p:txBody>
      </p:sp>
      <p:sp>
        <p:nvSpPr>
          <p:cNvPr id="176" name="object 176"/>
          <p:cNvSpPr/>
          <p:nvPr/>
        </p:nvSpPr>
        <p:spPr>
          <a:xfrm>
            <a:off x="6691895" y="4961836"/>
            <a:ext cx="126364" cy="189230"/>
          </a:xfrm>
          <a:custGeom>
            <a:avLst/>
            <a:gdLst/>
            <a:ahLst/>
            <a:cxnLst/>
            <a:rect l="l" t="t" r="r" b="b"/>
            <a:pathLst>
              <a:path w="126365" h="189229">
                <a:moveTo>
                  <a:pt x="0" y="0"/>
                </a:moveTo>
                <a:lnTo>
                  <a:pt x="0" y="189039"/>
                </a:lnTo>
                <a:lnTo>
                  <a:pt x="126225" y="189039"/>
                </a:lnTo>
                <a:lnTo>
                  <a:pt x="126225" y="148018"/>
                </a:lnTo>
                <a:lnTo>
                  <a:pt x="16611" y="148018"/>
                </a:lnTo>
                <a:lnTo>
                  <a:pt x="16611" y="135953"/>
                </a:lnTo>
                <a:lnTo>
                  <a:pt x="126225" y="135953"/>
                </a:lnTo>
                <a:lnTo>
                  <a:pt x="126225" y="122516"/>
                </a:lnTo>
                <a:lnTo>
                  <a:pt x="16611" y="122516"/>
                </a:lnTo>
                <a:lnTo>
                  <a:pt x="16611" y="110451"/>
                </a:lnTo>
                <a:lnTo>
                  <a:pt x="126225" y="110451"/>
                </a:lnTo>
                <a:lnTo>
                  <a:pt x="126225" y="97015"/>
                </a:lnTo>
                <a:lnTo>
                  <a:pt x="16611" y="97015"/>
                </a:lnTo>
                <a:lnTo>
                  <a:pt x="16611" y="84950"/>
                </a:lnTo>
                <a:lnTo>
                  <a:pt x="126225" y="84950"/>
                </a:lnTo>
                <a:lnTo>
                  <a:pt x="126225" y="71513"/>
                </a:lnTo>
                <a:lnTo>
                  <a:pt x="16611" y="71513"/>
                </a:lnTo>
                <a:lnTo>
                  <a:pt x="16611" y="59448"/>
                </a:lnTo>
                <a:lnTo>
                  <a:pt x="126225" y="59448"/>
                </a:lnTo>
                <a:lnTo>
                  <a:pt x="126225" y="51854"/>
                </a:lnTo>
                <a:lnTo>
                  <a:pt x="0" y="0"/>
                </a:lnTo>
                <a:close/>
              </a:path>
              <a:path w="126365" h="189229">
                <a:moveTo>
                  <a:pt x="126225" y="135953"/>
                </a:moveTo>
                <a:lnTo>
                  <a:pt x="109626" y="135953"/>
                </a:lnTo>
                <a:lnTo>
                  <a:pt x="109626" y="148018"/>
                </a:lnTo>
                <a:lnTo>
                  <a:pt x="126225" y="148018"/>
                </a:lnTo>
                <a:lnTo>
                  <a:pt x="126225" y="135953"/>
                </a:lnTo>
                <a:close/>
              </a:path>
              <a:path w="126365" h="189229">
                <a:moveTo>
                  <a:pt x="126225" y="110451"/>
                </a:moveTo>
                <a:lnTo>
                  <a:pt x="109626" y="110451"/>
                </a:lnTo>
                <a:lnTo>
                  <a:pt x="109626" y="122516"/>
                </a:lnTo>
                <a:lnTo>
                  <a:pt x="126225" y="122516"/>
                </a:lnTo>
                <a:lnTo>
                  <a:pt x="126225" y="110451"/>
                </a:lnTo>
                <a:close/>
              </a:path>
              <a:path w="126365" h="189229">
                <a:moveTo>
                  <a:pt x="126225" y="84950"/>
                </a:moveTo>
                <a:lnTo>
                  <a:pt x="109626" y="84950"/>
                </a:lnTo>
                <a:lnTo>
                  <a:pt x="109626" y="97015"/>
                </a:lnTo>
                <a:lnTo>
                  <a:pt x="126225" y="97015"/>
                </a:lnTo>
                <a:lnTo>
                  <a:pt x="126225" y="84950"/>
                </a:lnTo>
                <a:close/>
              </a:path>
              <a:path w="126365" h="189229">
                <a:moveTo>
                  <a:pt x="126225" y="59448"/>
                </a:moveTo>
                <a:lnTo>
                  <a:pt x="109626" y="59448"/>
                </a:lnTo>
                <a:lnTo>
                  <a:pt x="109626" y="71513"/>
                </a:lnTo>
                <a:lnTo>
                  <a:pt x="126225" y="71513"/>
                </a:lnTo>
                <a:lnTo>
                  <a:pt x="126225" y="59448"/>
                </a:lnTo>
                <a:close/>
              </a:path>
            </a:pathLst>
          </a:custGeom>
          <a:solidFill>
            <a:srgbClr val="FFFFFF"/>
          </a:solidFill>
        </p:spPr>
        <p:txBody>
          <a:bodyPr wrap="square" lIns="0" tIns="0" rIns="0" bIns="0" rtlCol="0"/>
          <a:lstStyle/>
          <a:p>
            <a:endParaRPr/>
          </a:p>
        </p:txBody>
      </p:sp>
      <p:sp>
        <p:nvSpPr>
          <p:cNvPr id="181" name="object 181"/>
          <p:cNvSpPr txBox="1"/>
          <p:nvPr/>
        </p:nvSpPr>
        <p:spPr>
          <a:xfrm>
            <a:off x="133350" y="482600"/>
            <a:ext cx="7467600" cy="4205254"/>
          </a:xfrm>
          <a:prstGeom prst="rect">
            <a:avLst/>
          </a:prstGeom>
        </p:spPr>
        <p:txBody>
          <a:bodyPr vert="horz" wrap="square" lIns="0" tIns="25400" rIns="0" bIns="0" rtlCol="0">
            <a:spAutoFit/>
          </a:bodyPr>
          <a:lstStyle/>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Сприяння створенню </a:t>
            </a:r>
            <a:r>
              <a:rPr lang="uk-UA" sz="1200" b="1" dirty="0" smtClean="0">
                <a:solidFill>
                  <a:schemeClr val="bg1"/>
                </a:solidFill>
                <a:latin typeface="Times New Roman" pitchFamily="18" charset="0"/>
                <a:cs typeface="Times New Roman" pitchFamily="18" charset="0"/>
              </a:rPr>
              <a:t>ОСББ</a:t>
            </a:r>
            <a:endParaRPr lang="uk-UA" sz="1200" b="1" dirty="0">
              <a:solidFill>
                <a:schemeClr val="bg1"/>
              </a:solidFill>
              <a:latin typeface="Times New Roman" pitchFamily="18" charset="0"/>
              <a:cs typeface="Times New Roman" pitchFamily="18" charset="0"/>
            </a:endParaRP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Надання консультацій щодо створення та функціонування </a:t>
            </a:r>
            <a:r>
              <a:rPr lang="uk-UA" sz="1200" b="1" dirty="0" smtClean="0">
                <a:solidFill>
                  <a:schemeClr val="bg1"/>
                </a:solidFill>
                <a:latin typeface="Times New Roman" pitchFamily="18" charset="0"/>
                <a:cs typeface="Times New Roman" pitchFamily="18" charset="0"/>
              </a:rPr>
              <a:t>ОСББ</a:t>
            </a:r>
            <a:endParaRPr lang="uk-UA" sz="1200" b="1" dirty="0">
              <a:solidFill>
                <a:schemeClr val="bg1"/>
              </a:solidFill>
              <a:latin typeface="Times New Roman" pitchFamily="18" charset="0"/>
              <a:cs typeface="Times New Roman" pitchFamily="18" charset="0"/>
            </a:endParaRP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Організація проведення навчань, семінарів, тренінгів для діючих ОСББ та ініціативних груп</a:t>
            </a:r>
            <a:r>
              <a:rPr lang="uk-UA" sz="1200" b="1" dirty="0" smtClean="0">
                <a:solidFill>
                  <a:schemeClr val="bg1"/>
                </a:solidFill>
                <a:latin typeface="Times New Roman" pitchFamily="18" charset="0"/>
                <a:cs typeface="Times New Roman" pitchFamily="18" charset="0"/>
              </a:rPr>
              <a:t>, які </a:t>
            </a:r>
            <a:r>
              <a:rPr lang="uk-UA" sz="1200" b="1" dirty="0">
                <a:solidFill>
                  <a:schemeClr val="bg1"/>
                </a:solidFill>
                <a:latin typeface="Times New Roman" pitchFamily="18" charset="0"/>
                <a:cs typeface="Times New Roman" pitchFamily="18" charset="0"/>
              </a:rPr>
              <a:t>виявили бажання створити </a:t>
            </a:r>
            <a:r>
              <a:rPr lang="uk-UA" sz="1200" b="1" dirty="0" smtClean="0">
                <a:solidFill>
                  <a:schemeClr val="bg1"/>
                </a:solidFill>
                <a:latin typeface="Times New Roman" pitchFamily="18" charset="0"/>
                <a:cs typeface="Times New Roman" pitchFamily="18" charset="0"/>
              </a:rPr>
              <a:t>ОСББ</a:t>
            </a:r>
            <a:endParaRPr lang="uk-UA" sz="1200" b="1" dirty="0">
              <a:solidFill>
                <a:schemeClr val="bg1"/>
              </a:solidFill>
              <a:latin typeface="Times New Roman" pitchFamily="18" charset="0"/>
              <a:cs typeface="Times New Roman" pitchFamily="18" charset="0"/>
            </a:endParaRP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Проведення інформаційних, установчих та загальних зборів для співвласників багатоквартирних </a:t>
            </a:r>
            <a:r>
              <a:rPr lang="uk-UA" sz="1200" b="1" dirty="0" smtClean="0">
                <a:solidFill>
                  <a:schemeClr val="bg1"/>
                </a:solidFill>
                <a:latin typeface="Times New Roman" pitchFamily="18" charset="0"/>
                <a:cs typeface="Times New Roman" pitchFamily="18" charset="0"/>
              </a:rPr>
              <a:t>будинків</a:t>
            </a:r>
            <a:endParaRPr lang="uk-UA" sz="1200" b="1" dirty="0">
              <a:solidFill>
                <a:schemeClr val="bg1"/>
              </a:solidFill>
              <a:latin typeface="Times New Roman" pitchFamily="18" charset="0"/>
              <a:cs typeface="Times New Roman" pitchFamily="18" charset="0"/>
            </a:endParaRPr>
          </a:p>
          <a:p>
            <a:pPr marL="342900" lvl="0" indent="-342900">
              <a:spcBef>
                <a:spcPct val="20000"/>
              </a:spcBef>
              <a:buFont typeface="Arial" pitchFamily="34" charset="0"/>
              <a:buChar char="•"/>
              <a:defRPr/>
            </a:pPr>
            <a:r>
              <a:rPr lang="uk-UA" sz="1200" b="1" dirty="0" smtClean="0">
                <a:solidFill>
                  <a:schemeClr val="bg1"/>
                </a:solidFill>
                <a:latin typeface="Times New Roman" pitchFamily="18" charset="0"/>
                <a:cs typeface="Times New Roman" pitchFamily="18" charset="0"/>
              </a:rPr>
              <a:t>Координація </a:t>
            </a:r>
            <a:r>
              <a:rPr lang="uk-UA" sz="1200" b="1" dirty="0">
                <a:solidFill>
                  <a:schemeClr val="bg1"/>
                </a:solidFill>
                <a:latin typeface="Times New Roman" pitchFamily="18" charset="0"/>
                <a:cs typeface="Times New Roman" pitchFamily="18" charset="0"/>
              </a:rPr>
              <a:t>роботи ОСББ  з комунальними підприємствами щодо підготовки та сталого проходження зимово-опалювального </a:t>
            </a:r>
            <a:r>
              <a:rPr lang="uk-UA" sz="1200" b="1" dirty="0" smtClean="0">
                <a:solidFill>
                  <a:schemeClr val="bg1"/>
                </a:solidFill>
                <a:latin typeface="Times New Roman" pitchFamily="18" charset="0"/>
                <a:cs typeface="Times New Roman" pitchFamily="18" charset="0"/>
              </a:rPr>
              <a:t>періоду</a:t>
            </a:r>
            <a:endParaRPr lang="uk-UA" sz="1200" b="1" dirty="0">
              <a:solidFill>
                <a:schemeClr val="bg1"/>
              </a:solidFill>
              <a:latin typeface="Times New Roman" pitchFamily="18" charset="0"/>
              <a:cs typeface="Times New Roman" pitchFamily="18" charset="0"/>
            </a:endParaRP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Супровід діяльності ОСББ та надання роз'яснень з актуальних питань, які стосуються функціонування та ведення ними господарської та управлінської </a:t>
            </a:r>
            <a:r>
              <a:rPr lang="uk-UA" sz="1200" b="1" dirty="0" smtClean="0">
                <a:solidFill>
                  <a:schemeClr val="bg1"/>
                </a:solidFill>
                <a:latin typeface="Times New Roman" pitchFamily="18" charset="0"/>
                <a:cs typeface="Times New Roman" pitchFamily="18" charset="0"/>
              </a:rPr>
              <a:t>діяльності</a:t>
            </a:r>
            <a:endParaRPr lang="uk-UA" sz="1200" b="1" dirty="0">
              <a:solidFill>
                <a:schemeClr val="bg1"/>
              </a:solidFill>
              <a:latin typeface="Times New Roman" pitchFamily="18" charset="0"/>
              <a:cs typeface="Times New Roman" pitchFamily="18" charset="0"/>
            </a:endParaRPr>
          </a:p>
          <a:p>
            <a:pPr marL="342900" lvl="0" indent="-342900">
              <a:spcBef>
                <a:spcPct val="20000"/>
              </a:spcBef>
              <a:buFont typeface="Arial" pitchFamily="34" charset="0"/>
              <a:buChar char="•"/>
              <a:defRPr/>
            </a:pPr>
            <a:r>
              <a:rPr lang="uk-UA" sz="1200" b="1" dirty="0" smtClean="0">
                <a:solidFill>
                  <a:schemeClr val="bg1"/>
                </a:solidFill>
                <a:latin typeface="Times New Roman" pitchFamily="18" charset="0"/>
                <a:cs typeface="Times New Roman" pitchFamily="18" charset="0"/>
              </a:rPr>
              <a:t>Виконання Порядку відшкодування з бюджету ЖМТГ відсотків за кредитами, залученими ОСББ, які беруть участь у програмі підтримки </a:t>
            </a:r>
            <a:r>
              <a:rPr lang="uk-UA" sz="1200" b="1" dirty="0" err="1" smtClean="0">
                <a:solidFill>
                  <a:schemeClr val="bg1"/>
                </a:solidFill>
                <a:latin typeface="Times New Roman" pitchFamily="18" charset="0"/>
                <a:cs typeface="Times New Roman" pitchFamily="18" charset="0"/>
              </a:rPr>
              <a:t>енергомодернізації</a:t>
            </a:r>
            <a:r>
              <a:rPr lang="uk-UA" sz="1200" b="1" dirty="0" smtClean="0">
                <a:solidFill>
                  <a:schemeClr val="bg1"/>
                </a:solidFill>
                <a:latin typeface="Times New Roman" pitchFamily="18" charset="0"/>
                <a:cs typeface="Times New Roman" pitchFamily="18" charset="0"/>
              </a:rPr>
              <a:t> багатоквартирних будинків </a:t>
            </a:r>
            <a:r>
              <a:rPr lang="uk-UA" sz="1200" b="1" dirty="0" err="1" smtClean="0">
                <a:solidFill>
                  <a:schemeClr val="bg1"/>
                </a:solidFill>
                <a:latin typeface="Times New Roman" pitchFamily="18" charset="0"/>
                <a:cs typeface="Times New Roman" pitchFamily="18" charset="0"/>
              </a:rPr>
              <a:t>“Енергодім”</a:t>
            </a:r>
            <a:r>
              <a:rPr lang="uk-UA" sz="1200" b="1" dirty="0" smtClean="0">
                <a:solidFill>
                  <a:schemeClr val="bg1"/>
                </a:solidFill>
                <a:latin typeface="Times New Roman" pitchFamily="18" charset="0"/>
                <a:cs typeface="Times New Roman" pitchFamily="18" charset="0"/>
              </a:rPr>
              <a:t> державної установи </a:t>
            </a:r>
            <a:r>
              <a:rPr lang="uk-UA" sz="1200" b="1" dirty="0" err="1" smtClean="0">
                <a:solidFill>
                  <a:schemeClr val="bg1"/>
                </a:solidFill>
                <a:latin typeface="Times New Roman" pitchFamily="18" charset="0"/>
                <a:cs typeface="Times New Roman" pitchFamily="18" charset="0"/>
              </a:rPr>
              <a:t>“Фонд</a:t>
            </a:r>
            <a:r>
              <a:rPr lang="uk-UA" sz="1200" b="1" dirty="0" smtClean="0">
                <a:solidFill>
                  <a:schemeClr val="bg1"/>
                </a:solidFill>
                <a:latin typeface="Times New Roman" pitchFamily="18" charset="0"/>
                <a:cs typeface="Times New Roman" pitchFamily="18" charset="0"/>
              </a:rPr>
              <a:t> </a:t>
            </a:r>
            <a:r>
              <a:rPr lang="uk-UA" sz="1200" b="1" dirty="0" err="1" smtClean="0">
                <a:solidFill>
                  <a:schemeClr val="bg1"/>
                </a:solidFill>
                <a:latin typeface="Times New Roman" pitchFamily="18" charset="0"/>
                <a:cs typeface="Times New Roman" pitchFamily="18" charset="0"/>
              </a:rPr>
              <a:t>енергоефективності”</a:t>
            </a:r>
            <a:endParaRPr lang="uk-UA" sz="1200" b="1" dirty="0" smtClean="0">
              <a:solidFill>
                <a:schemeClr val="bg1"/>
              </a:solidFill>
              <a:latin typeface="Times New Roman" pitchFamily="18" charset="0"/>
              <a:cs typeface="Times New Roman" pitchFamily="18" charset="0"/>
            </a:endParaRPr>
          </a:p>
          <a:p>
            <a:pPr marL="342900" lvl="0" indent="-342900">
              <a:spcBef>
                <a:spcPct val="20000"/>
              </a:spcBef>
              <a:buFont typeface="Arial" pitchFamily="34" charset="0"/>
              <a:buChar char="•"/>
              <a:defRPr/>
            </a:pPr>
            <a:r>
              <a:rPr lang="uk-UA" sz="1200" b="1" dirty="0" smtClean="0">
                <a:solidFill>
                  <a:schemeClr val="bg1"/>
                </a:solidFill>
                <a:latin typeface="Times New Roman" pitchFamily="18" charset="0"/>
                <a:cs typeface="Times New Roman" pitchFamily="18" charset="0"/>
              </a:rPr>
              <a:t>Виконання Порядку надання фінансової підтримки з бюджету ЖМТГ у 2024-2025 році ОСББ, які беруть участь у Програмі підтримки </a:t>
            </a:r>
            <a:r>
              <a:rPr lang="uk-UA" sz="1200" b="1" dirty="0" err="1" smtClean="0">
                <a:solidFill>
                  <a:schemeClr val="bg1"/>
                </a:solidFill>
                <a:latin typeface="Times New Roman" pitchFamily="18" charset="0"/>
                <a:cs typeface="Times New Roman" pitchFamily="18" charset="0"/>
              </a:rPr>
              <a:t>енергомодернізації</a:t>
            </a:r>
            <a:r>
              <a:rPr lang="uk-UA" sz="1200" b="1" dirty="0" smtClean="0">
                <a:solidFill>
                  <a:schemeClr val="bg1"/>
                </a:solidFill>
                <a:latin typeface="Times New Roman" pitchFamily="18" charset="0"/>
                <a:cs typeface="Times New Roman" pitchFamily="18" charset="0"/>
              </a:rPr>
              <a:t> багатоквартирних будинків «</a:t>
            </a:r>
            <a:r>
              <a:rPr lang="uk-UA" sz="1200" b="1" dirty="0" err="1" smtClean="0">
                <a:solidFill>
                  <a:schemeClr val="bg1"/>
                </a:solidFill>
                <a:latin typeface="Times New Roman" pitchFamily="18" charset="0"/>
                <a:cs typeface="Times New Roman" pitchFamily="18" charset="0"/>
              </a:rPr>
              <a:t>Енергодім</a:t>
            </a:r>
            <a:r>
              <a:rPr lang="uk-UA" sz="1200" b="1" dirty="0" smtClean="0">
                <a:solidFill>
                  <a:schemeClr val="bg1"/>
                </a:solidFill>
                <a:latin typeface="Times New Roman" pitchFamily="18" charset="0"/>
                <a:cs typeface="Times New Roman" pitchFamily="18" charset="0"/>
              </a:rPr>
              <a:t>».</a:t>
            </a:r>
          </a:p>
          <a:p>
            <a:pPr marL="342900" lvl="0" indent="-342900">
              <a:spcBef>
                <a:spcPct val="20000"/>
              </a:spcBef>
              <a:buFont typeface="Arial" pitchFamily="34" charset="0"/>
              <a:buChar char="•"/>
              <a:defRPr/>
            </a:pPr>
            <a:r>
              <a:rPr lang="uk-UA" sz="1200" b="1" dirty="0" smtClean="0">
                <a:solidFill>
                  <a:schemeClr val="bg1"/>
                </a:solidFill>
                <a:latin typeface="Times New Roman" pitchFamily="18" charset="0"/>
                <a:cs typeface="Times New Roman" pitchFamily="18" charset="0"/>
              </a:rPr>
              <a:t>Виконання рішення виконавчого комітету від 07.06.2023 №661 щодо проведення поточного ремонту (заміни) віконних та дверних блоків житлових будинків у МЗК, що пошкоджені та зруйновані внаслідок збройної агресії російської федерації проти України в ЖМТГ</a:t>
            </a:r>
          </a:p>
          <a:p>
            <a:pPr marL="342900" lvl="0" indent="-342900">
              <a:spcBef>
                <a:spcPct val="20000"/>
              </a:spcBef>
              <a:buFont typeface="Arial" pitchFamily="34" charset="0"/>
              <a:buChar char="•"/>
              <a:defRPr/>
            </a:pPr>
            <a:r>
              <a:rPr lang="uk-UA" sz="1200" b="1" dirty="0" smtClean="0">
                <a:solidFill>
                  <a:schemeClr val="bg1"/>
                </a:solidFill>
                <a:latin typeface="Times New Roman" pitchFamily="18" charset="0"/>
                <a:cs typeface="Times New Roman" pitchFamily="18" charset="0"/>
              </a:rPr>
              <a:t>Виконання рішення виконавчого комітету від 30.06.2023 № 811 щодо отримання фінансування для проведення поточного ремонту найпростіших укриттів у багатоквартирних будинках ОСББ</a:t>
            </a:r>
          </a:p>
          <a:p>
            <a:pPr marL="12700" marR="5715" algn="just">
              <a:lnSpc>
                <a:spcPts val="1000"/>
              </a:lnSpc>
              <a:spcBef>
                <a:spcPts val="200"/>
              </a:spcBef>
            </a:pPr>
            <a:endParaRPr sz="900" dirty="0">
              <a:latin typeface="Calibri"/>
              <a:cs typeface="Calibri"/>
            </a:endParaRPr>
          </a:p>
        </p:txBody>
      </p:sp>
      <p:sp>
        <p:nvSpPr>
          <p:cNvPr id="182" name="object 2"/>
          <p:cNvSpPr txBox="1">
            <a:spLocks/>
          </p:cNvSpPr>
          <p:nvPr/>
        </p:nvSpPr>
        <p:spPr>
          <a:xfrm>
            <a:off x="209550" y="0"/>
            <a:ext cx="6858000" cy="345991"/>
          </a:xfrm>
          <a:prstGeom prst="rect">
            <a:avLst/>
          </a:prstGeom>
        </p:spPr>
        <p:txBody>
          <a:bodyPr vert="horz" wrap="square" lIns="0" tIns="27939" rIns="0" bIns="0" rtlCol="0">
            <a:spAutoFit/>
          </a:bodyPr>
          <a:lstStyle/>
          <a:p>
            <a:pPr marL="12700" marR="5080" lvl="0" indent="0" algn="ctr" defTabSz="914400" eaLnBrk="1" fontAlgn="auto" latinLnBrk="0" hangingPunct="1">
              <a:lnSpc>
                <a:spcPts val="2600"/>
              </a:lnSpc>
              <a:spcBef>
                <a:spcPts val="219"/>
              </a:spcBef>
              <a:spcAft>
                <a:spcPts val="0"/>
              </a:spcAft>
              <a:buClrTx/>
              <a:buSzTx/>
              <a:buFontTx/>
              <a:buNone/>
              <a:tabLst/>
              <a:defRPr/>
            </a:pPr>
            <a:r>
              <a:rPr kumimoji="0" lang="uk-UA" sz="2000" b="1" i="0" u="none" strike="noStrike" kern="0" cap="none" spc="10" normalizeH="0" baseline="0" dirty="0" smtClean="0">
                <a:ln>
                  <a:noFill/>
                </a:ln>
                <a:solidFill>
                  <a:srgbClr val="FFFFFF"/>
                </a:solidFill>
                <a:effectLst/>
                <a:uLnTx/>
                <a:uFillTx/>
                <a:latin typeface="+mj-lt"/>
                <a:ea typeface="+mj-ea"/>
                <a:cs typeface="+mj-cs"/>
              </a:rPr>
              <a:t>Основні завдання управління муніципального розвитку</a:t>
            </a:r>
            <a:endParaRPr kumimoji="0" lang="uk-UA" sz="2000" b="1" i="0" u="none" strike="noStrike" kern="0" cap="none" spc="0" normalizeH="0" baseline="0" dirty="0">
              <a:ln>
                <a:noFill/>
              </a:ln>
              <a:solidFill>
                <a:sysClr val="windowText" lastClr="000000"/>
              </a:solidFill>
              <a:effectLst/>
              <a:uLnTx/>
              <a:uFillTx/>
              <a:latin typeface="+mj-lt"/>
              <a:ea typeface="+mj-ea"/>
              <a:cs typeface="+mj-cs"/>
            </a:endParaRPr>
          </a:p>
        </p:txBody>
      </p:sp>
      <p:sp>
        <p:nvSpPr>
          <p:cNvPr id="179" name="object 3"/>
          <p:cNvSpPr txBox="1"/>
          <p:nvPr/>
        </p:nvSpPr>
        <p:spPr>
          <a:xfrm>
            <a:off x="7241133" y="5225524"/>
            <a:ext cx="83820" cy="162560"/>
          </a:xfrm>
          <a:prstGeom prst="rect">
            <a:avLst/>
          </a:prstGeom>
        </p:spPr>
        <p:txBody>
          <a:bodyPr vert="horz" wrap="square" lIns="0" tIns="12700" rIns="0" bIns="0" rtlCol="0">
            <a:spAutoFit/>
          </a:bodyPr>
          <a:lstStyle/>
          <a:p>
            <a:pPr marL="12700">
              <a:lnSpc>
                <a:spcPct val="100000"/>
              </a:lnSpc>
              <a:spcBef>
                <a:spcPts val="100"/>
              </a:spcBef>
            </a:pPr>
            <a:r>
              <a:rPr sz="900" b="1" dirty="0">
                <a:solidFill>
                  <a:srgbClr val="FFFFFF"/>
                </a:solidFill>
                <a:latin typeface="Calibri"/>
                <a:cs typeface="Calibri"/>
              </a:rPr>
              <a:t>1</a:t>
            </a:r>
            <a:endParaRPr sz="900">
              <a:latin typeface="Calibri"/>
              <a:cs typeface="Calibri"/>
            </a:endParaRPr>
          </a:p>
        </p:txBody>
      </p:sp>
      <p:sp>
        <p:nvSpPr>
          <p:cNvPr id="180" name="object 4"/>
          <p:cNvSpPr/>
          <p:nvPr/>
        </p:nvSpPr>
        <p:spPr>
          <a:xfrm>
            <a:off x="3538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183" name="object 5"/>
          <p:cNvSpPr/>
          <p:nvPr/>
        </p:nvSpPr>
        <p:spPr>
          <a:xfrm>
            <a:off x="3538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184" name="object 6"/>
          <p:cNvSpPr/>
          <p:nvPr/>
        </p:nvSpPr>
        <p:spPr>
          <a:xfrm>
            <a:off x="3538753"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185" name="object 7"/>
          <p:cNvSpPr/>
          <p:nvPr/>
        </p:nvSpPr>
        <p:spPr>
          <a:xfrm>
            <a:off x="3538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186" name="object 8"/>
          <p:cNvSpPr/>
          <p:nvPr/>
        </p:nvSpPr>
        <p:spPr>
          <a:xfrm>
            <a:off x="3538753"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187" name="object 9"/>
          <p:cNvSpPr/>
          <p:nvPr/>
        </p:nvSpPr>
        <p:spPr>
          <a:xfrm>
            <a:off x="3580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88" name="object 10"/>
          <p:cNvSpPr/>
          <p:nvPr/>
        </p:nvSpPr>
        <p:spPr>
          <a:xfrm>
            <a:off x="3611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89" name="object 11"/>
          <p:cNvSpPr/>
          <p:nvPr/>
        </p:nvSpPr>
        <p:spPr>
          <a:xfrm>
            <a:off x="3641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90" name="object 12"/>
          <p:cNvSpPr/>
          <p:nvPr/>
        </p:nvSpPr>
        <p:spPr>
          <a:xfrm>
            <a:off x="3580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91" name="object 13"/>
          <p:cNvSpPr/>
          <p:nvPr/>
        </p:nvSpPr>
        <p:spPr>
          <a:xfrm>
            <a:off x="3611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92" name="object 14"/>
          <p:cNvSpPr/>
          <p:nvPr/>
        </p:nvSpPr>
        <p:spPr>
          <a:xfrm>
            <a:off x="3641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93" name="object 15"/>
          <p:cNvSpPr/>
          <p:nvPr/>
        </p:nvSpPr>
        <p:spPr>
          <a:xfrm>
            <a:off x="5847207"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194" name="object 16"/>
          <p:cNvSpPr/>
          <p:nvPr/>
        </p:nvSpPr>
        <p:spPr>
          <a:xfrm>
            <a:off x="4583912"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a:p>
        </p:txBody>
      </p:sp>
      <p:sp>
        <p:nvSpPr>
          <p:cNvPr id="195" name="object 17"/>
          <p:cNvSpPr/>
          <p:nvPr/>
        </p:nvSpPr>
        <p:spPr>
          <a:xfrm>
            <a:off x="4583912"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a:p>
        </p:txBody>
      </p:sp>
      <p:sp>
        <p:nvSpPr>
          <p:cNvPr id="196" name="object 18"/>
          <p:cNvSpPr/>
          <p:nvPr/>
        </p:nvSpPr>
        <p:spPr>
          <a:xfrm>
            <a:off x="4583912"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a:p>
        </p:txBody>
      </p:sp>
      <p:sp>
        <p:nvSpPr>
          <p:cNvPr id="197" name="object 19"/>
          <p:cNvSpPr/>
          <p:nvPr/>
        </p:nvSpPr>
        <p:spPr>
          <a:xfrm>
            <a:off x="4583912"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a:p>
        </p:txBody>
      </p:sp>
      <p:sp>
        <p:nvSpPr>
          <p:cNvPr id="198" name="object 20"/>
          <p:cNvSpPr/>
          <p:nvPr/>
        </p:nvSpPr>
        <p:spPr>
          <a:xfrm>
            <a:off x="4583912"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a:p>
        </p:txBody>
      </p:sp>
      <p:sp>
        <p:nvSpPr>
          <p:cNvPr id="199" name="object 21"/>
          <p:cNvSpPr/>
          <p:nvPr/>
        </p:nvSpPr>
        <p:spPr>
          <a:xfrm>
            <a:off x="4631550"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00" name="object 22"/>
          <p:cNvSpPr/>
          <p:nvPr/>
        </p:nvSpPr>
        <p:spPr>
          <a:xfrm>
            <a:off x="4662322"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201" name="object 23"/>
          <p:cNvSpPr/>
          <p:nvPr/>
        </p:nvSpPr>
        <p:spPr>
          <a:xfrm>
            <a:off x="4631550"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02" name="object 24"/>
          <p:cNvSpPr/>
          <p:nvPr/>
        </p:nvSpPr>
        <p:spPr>
          <a:xfrm>
            <a:off x="4662322"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203" name="object 25"/>
          <p:cNvSpPr/>
          <p:nvPr/>
        </p:nvSpPr>
        <p:spPr>
          <a:xfrm>
            <a:off x="5026456"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a:p>
        </p:txBody>
      </p:sp>
      <p:sp>
        <p:nvSpPr>
          <p:cNvPr id="204" name="object 26"/>
          <p:cNvSpPr/>
          <p:nvPr/>
        </p:nvSpPr>
        <p:spPr>
          <a:xfrm>
            <a:off x="5026456"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095F56"/>
          </a:solidFill>
        </p:spPr>
        <p:txBody>
          <a:bodyPr wrap="square" lIns="0" tIns="0" rIns="0" bIns="0" rtlCol="0"/>
          <a:lstStyle/>
          <a:p>
            <a:endParaRPr/>
          </a:p>
        </p:txBody>
      </p:sp>
      <p:sp>
        <p:nvSpPr>
          <p:cNvPr id="205" name="object 27"/>
          <p:cNvSpPr/>
          <p:nvPr/>
        </p:nvSpPr>
        <p:spPr>
          <a:xfrm>
            <a:off x="5026456"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a:p>
        </p:txBody>
      </p:sp>
      <p:sp>
        <p:nvSpPr>
          <p:cNvPr id="206" name="object 28"/>
          <p:cNvSpPr/>
          <p:nvPr/>
        </p:nvSpPr>
        <p:spPr>
          <a:xfrm>
            <a:off x="5026456"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095F56"/>
          </a:solidFill>
        </p:spPr>
        <p:txBody>
          <a:bodyPr wrap="square" lIns="0" tIns="0" rIns="0" bIns="0" rtlCol="0"/>
          <a:lstStyle/>
          <a:p>
            <a:endParaRPr/>
          </a:p>
        </p:txBody>
      </p:sp>
      <p:sp>
        <p:nvSpPr>
          <p:cNvPr id="207" name="object 29"/>
          <p:cNvSpPr/>
          <p:nvPr/>
        </p:nvSpPr>
        <p:spPr>
          <a:xfrm>
            <a:off x="5026456"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a:p>
        </p:txBody>
      </p:sp>
      <p:sp>
        <p:nvSpPr>
          <p:cNvPr id="208" name="object 30"/>
          <p:cNvSpPr/>
          <p:nvPr/>
        </p:nvSpPr>
        <p:spPr>
          <a:xfrm>
            <a:off x="5074094"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209" name="object 31"/>
          <p:cNvSpPr/>
          <p:nvPr/>
        </p:nvSpPr>
        <p:spPr>
          <a:xfrm>
            <a:off x="5104866"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210" name="object 32"/>
          <p:cNvSpPr/>
          <p:nvPr/>
        </p:nvSpPr>
        <p:spPr>
          <a:xfrm>
            <a:off x="5074094"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211" name="object 33"/>
          <p:cNvSpPr/>
          <p:nvPr/>
        </p:nvSpPr>
        <p:spPr>
          <a:xfrm>
            <a:off x="5104866"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212" name="object 34"/>
          <p:cNvSpPr/>
          <p:nvPr/>
        </p:nvSpPr>
        <p:spPr>
          <a:xfrm>
            <a:off x="3641102"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213" name="object 35"/>
          <p:cNvSpPr/>
          <p:nvPr/>
        </p:nvSpPr>
        <p:spPr>
          <a:xfrm>
            <a:off x="3657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214" name="object 37"/>
          <p:cNvSpPr/>
          <p:nvPr/>
        </p:nvSpPr>
        <p:spPr>
          <a:xfrm>
            <a:off x="368964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215" name="object 38"/>
          <p:cNvSpPr/>
          <p:nvPr/>
        </p:nvSpPr>
        <p:spPr>
          <a:xfrm>
            <a:off x="3711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216" name="object 39"/>
          <p:cNvSpPr/>
          <p:nvPr/>
        </p:nvSpPr>
        <p:spPr>
          <a:xfrm>
            <a:off x="3733203"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217" name="object 40"/>
          <p:cNvSpPr/>
          <p:nvPr/>
        </p:nvSpPr>
        <p:spPr>
          <a:xfrm>
            <a:off x="3765753"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218" name="object 42"/>
          <p:cNvSpPr/>
          <p:nvPr/>
        </p:nvSpPr>
        <p:spPr>
          <a:xfrm>
            <a:off x="4448568"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a:p>
        </p:txBody>
      </p:sp>
      <p:sp>
        <p:nvSpPr>
          <p:cNvPr id="219" name="object 43"/>
          <p:cNvSpPr/>
          <p:nvPr/>
        </p:nvSpPr>
        <p:spPr>
          <a:xfrm>
            <a:off x="4448568"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220" name="object 44"/>
          <p:cNvSpPr/>
          <p:nvPr/>
        </p:nvSpPr>
        <p:spPr>
          <a:xfrm>
            <a:off x="4448568"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a:p>
        </p:txBody>
      </p:sp>
      <p:sp>
        <p:nvSpPr>
          <p:cNvPr id="221" name="object 45"/>
          <p:cNvSpPr/>
          <p:nvPr/>
        </p:nvSpPr>
        <p:spPr>
          <a:xfrm>
            <a:off x="4448568"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222" name="object 46"/>
          <p:cNvSpPr/>
          <p:nvPr/>
        </p:nvSpPr>
        <p:spPr>
          <a:xfrm>
            <a:off x="4448568"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a:p>
        </p:txBody>
      </p:sp>
      <p:sp>
        <p:nvSpPr>
          <p:cNvPr id="223" name="object 47"/>
          <p:cNvSpPr/>
          <p:nvPr/>
        </p:nvSpPr>
        <p:spPr>
          <a:xfrm>
            <a:off x="4502518"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224" name="object 48"/>
          <p:cNvSpPr/>
          <p:nvPr/>
        </p:nvSpPr>
        <p:spPr>
          <a:xfrm>
            <a:off x="4561001" y="5089969"/>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225" name="object 49"/>
          <p:cNvSpPr/>
          <p:nvPr/>
        </p:nvSpPr>
        <p:spPr>
          <a:xfrm>
            <a:off x="4502518"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226" name="object 50"/>
          <p:cNvSpPr/>
          <p:nvPr/>
        </p:nvSpPr>
        <p:spPr>
          <a:xfrm>
            <a:off x="4561001" y="5044731"/>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227" name="object 51"/>
          <p:cNvSpPr/>
          <p:nvPr/>
        </p:nvSpPr>
        <p:spPr>
          <a:xfrm>
            <a:off x="3984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228" name="object 52"/>
          <p:cNvSpPr/>
          <p:nvPr/>
        </p:nvSpPr>
        <p:spPr>
          <a:xfrm>
            <a:off x="3984421"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229" name="object 53"/>
          <p:cNvSpPr/>
          <p:nvPr/>
        </p:nvSpPr>
        <p:spPr>
          <a:xfrm>
            <a:off x="3984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230" name="object 54"/>
          <p:cNvSpPr/>
          <p:nvPr/>
        </p:nvSpPr>
        <p:spPr>
          <a:xfrm>
            <a:off x="4034269"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31" name="object 55"/>
          <p:cNvSpPr/>
          <p:nvPr/>
        </p:nvSpPr>
        <p:spPr>
          <a:xfrm>
            <a:off x="4062095"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232" name="object 56"/>
          <p:cNvSpPr/>
          <p:nvPr/>
        </p:nvSpPr>
        <p:spPr>
          <a:xfrm>
            <a:off x="4089933"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a:p>
        </p:txBody>
      </p:sp>
      <p:sp>
        <p:nvSpPr>
          <p:cNvPr id="233" name="object 57"/>
          <p:cNvSpPr/>
          <p:nvPr/>
        </p:nvSpPr>
        <p:spPr>
          <a:xfrm>
            <a:off x="6292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234" name="object 58"/>
          <p:cNvSpPr/>
          <p:nvPr/>
        </p:nvSpPr>
        <p:spPr>
          <a:xfrm>
            <a:off x="6292887"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235" name="object 59"/>
          <p:cNvSpPr/>
          <p:nvPr/>
        </p:nvSpPr>
        <p:spPr>
          <a:xfrm>
            <a:off x="6292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236" name="object 60"/>
          <p:cNvSpPr/>
          <p:nvPr/>
        </p:nvSpPr>
        <p:spPr>
          <a:xfrm>
            <a:off x="6351689"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237" name="object 61"/>
          <p:cNvSpPr/>
          <p:nvPr/>
        </p:nvSpPr>
        <p:spPr>
          <a:xfrm>
            <a:off x="6395377"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238" name="object 62"/>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239" name="object 63"/>
          <p:cNvSpPr/>
          <p:nvPr/>
        </p:nvSpPr>
        <p:spPr>
          <a:xfrm>
            <a:off x="5174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240" name="object 64"/>
          <p:cNvSpPr/>
          <p:nvPr/>
        </p:nvSpPr>
        <p:spPr>
          <a:xfrm>
            <a:off x="4237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241" name="object 65"/>
          <p:cNvSpPr/>
          <p:nvPr/>
        </p:nvSpPr>
        <p:spPr>
          <a:xfrm>
            <a:off x="6546402"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242" name="object 66"/>
          <p:cNvSpPr/>
          <p:nvPr/>
        </p:nvSpPr>
        <p:spPr>
          <a:xfrm>
            <a:off x="5622988"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243" name="object 67"/>
          <p:cNvSpPr/>
          <p:nvPr/>
        </p:nvSpPr>
        <p:spPr>
          <a:xfrm>
            <a:off x="4110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244" name="object 68"/>
          <p:cNvSpPr/>
          <p:nvPr/>
        </p:nvSpPr>
        <p:spPr>
          <a:xfrm>
            <a:off x="6418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245" name="object 69"/>
          <p:cNvSpPr/>
          <p:nvPr/>
        </p:nvSpPr>
        <p:spPr>
          <a:xfrm>
            <a:off x="5387322"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246" name="object 70"/>
          <p:cNvSpPr/>
          <p:nvPr/>
        </p:nvSpPr>
        <p:spPr>
          <a:xfrm>
            <a:off x="5519146"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a:p>
        </p:txBody>
      </p:sp>
      <p:sp>
        <p:nvSpPr>
          <p:cNvPr id="247" name="object 71"/>
          <p:cNvSpPr/>
          <p:nvPr/>
        </p:nvSpPr>
        <p:spPr>
          <a:xfrm>
            <a:off x="3812766" y="4959546"/>
            <a:ext cx="140627" cy="201942"/>
          </a:xfrm>
          <a:prstGeom prst="rect">
            <a:avLst/>
          </a:prstGeom>
          <a:blipFill>
            <a:blip r:embed="rId6" cstate="print"/>
            <a:stretch>
              <a:fillRect/>
            </a:stretch>
          </a:blipFill>
        </p:spPr>
        <p:txBody>
          <a:bodyPr wrap="square" lIns="0" tIns="0" rIns="0" bIns="0" rtlCol="0"/>
          <a:lstStyle/>
          <a:p>
            <a:endParaRPr/>
          </a:p>
        </p:txBody>
      </p:sp>
      <p:sp>
        <p:nvSpPr>
          <p:cNvPr id="248" name="object 72"/>
          <p:cNvSpPr/>
          <p:nvPr/>
        </p:nvSpPr>
        <p:spPr>
          <a:xfrm>
            <a:off x="4735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249" name="object 73"/>
          <p:cNvSpPr/>
          <p:nvPr/>
        </p:nvSpPr>
        <p:spPr>
          <a:xfrm>
            <a:off x="4891315"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250" name="object 74"/>
          <p:cNvSpPr/>
          <p:nvPr/>
        </p:nvSpPr>
        <p:spPr>
          <a:xfrm>
            <a:off x="6121224" y="4950885"/>
            <a:ext cx="140627" cy="210604"/>
          </a:xfrm>
          <a:prstGeom prst="rect">
            <a:avLst/>
          </a:prstGeom>
          <a:blipFill>
            <a:blip r:embed="rId7" cstate="print"/>
            <a:stretch>
              <a:fillRect/>
            </a:stretch>
          </a:blipFill>
        </p:spPr>
        <p:txBody>
          <a:bodyPr wrap="square" lIns="0" tIns="0" rIns="0" bIns="0" rtlCol="0"/>
          <a:lstStyle/>
          <a:p>
            <a:endParaRPr/>
          </a:p>
        </p:txBody>
      </p:sp>
      <p:sp>
        <p:nvSpPr>
          <p:cNvPr id="251" name="object 75"/>
          <p:cNvSpPr/>
          <p:nvPr/>
        </p:nvSpPr>
        <p:spPr>
          <a:xfrm>
            <a:off x="15476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252" name="object 76"/>
          <p:cNvSpPr/>
          <p:nvPr/>
        </p:nvSpPr>
        <p:spPr>
          <a:xfrm>
            <a:off x="154762"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254" name="object 78"/>
          <p:cNvSpPr/>
          <p:nvPr/>
        </p:nvSpPr>
        <p:spPr>
          <a:xfrm>
            <a:off x="154762"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255" name="object 79"/>
          <p:cNvSpPr/>
          <p:nvPr/>
        </p:nvSpPr>
        <p:spPr>
          <a:xfrm>
            <a:off x="15476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256" name="object 80"/>
          <p:cNvSpPr/>
          <p:nvPr/>
        </p:nvSpPr>
        <p:spPr>
          <a:xfrm>
            <a:off x="196722"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257" name="object 81"/>
          <p:cNvSpPr/>
          <p:nvPr/>
        </p:nvSpPr>
        <p:spPr>
          <a:xfrm>
            <a:off x="227304"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258" name="object 82"/>
          <p:cNvSpPr/>
          <p:nvPr/>
        </p:nvSpPr>
        <p:spPr>
          <a:xfrm>
            <a:off x="257022" y="5062931"/>
            <a:ext cx="27305" cy="43815"/>
          </a:xfrm>
          <a:custGeom>
            <a:avLst/>
            <a:gdLst/>
            <a:ahLst/>
            <a:cxnLst/>
            <a:rect l="l" t="t" r="r" b="b"/>
            <a:pathLst>
              <a:path w="27304"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a:p>
        </p:txBody>
      </p:sp>
      <p:sp>
        <p:nvSpPr>
          <p:cNvPr id="259" name="object 83"/>
          <p:cNvSpPr/>
          <p:nvPr/>
        </p:nvSpPr>
        <p:spPr>
          <a:xfrm>
            <a:off x="196722"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260" name="object 84"/>
          <p:cNvSpPr/>
          <p:nvPr/>
        </p:nvSpPr>
        <p:spPr>
          <a:xfrm>
            <a:off x="227304"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261" name="object 85"/>
          <p:cNvSpPr/>
          <p:nvPr/>
        </p:nvSpPr>
        <p:spPr>
          <a:xfrm>
            <a:off x="257022" y="4986718"/>
            <a:ext cx="27305" cy="50800"/>
          </a:xfrm>
          <a:custGeom>
            <a:avLst/>
            <a:gdLst/>
            <a:ahLst/>
            <a:cxnLst/>
            <a:rect l="l" t="t" r="r" b="b"/>
            <a:pathLst>
              <a:path w="27304"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a:p>
        </p:txBody>
      </p:sp>
      <p:sp>
        <p:nvSpPr>
          <p:cNvPr id="262" name="object 86"/>
          <p:cNvSpPr/>
          <p:nvPr/>
        </p:nvSpPr>
        <p:spPr>
          <a:xfrm>
            <a:off x="2463203" y="4969929"/>
            <a:ext cx="102870" cy="191770"/>
          </a:xfrm>
          <a:custGeom>
            <a:avLst/>
            <a:gdLst/>
            <a:ahLst/>
            <a:cxnLst/>
            <a:rect l="l" t="t" r="r" b="b"/>
            <a:pathLst>
              <a:path w="102869"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69"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69" h="191770">
                <a:moveTo>
                  <a:pt x="102362" y="104432"/>
                </a:moveTo>
                <a:lnTo>
                  <a:pt x="77533" y="104432"/>
                </a:lnTo>
                <a:lnTo>
                  <a:pt x="83299" y="110464"/>
                </a:lnTo>
                <a:lnTo>
                  <a:pt x="83299" y="125361"/>
                </a:lnTo>
                <a:lnTo>
                  <a:pt x="77533" y="131394"/>
                </a:lnTo>
                <a:lnTo>
                  <a:pt x="102362" y="131394"/>
                </a:lnTo>
                <a:lnTo>
                  <a:pt x="102362" y="104432"/>
                </a:lnTo>
                <a:close/>
              </a:path>
              <a:path w="102869"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69" h="191770">
                <a:moveTo>
                  <a:pt x="102362" y="64617"/>
                </a:moveTo>
                <a:lnTo>
                  <a:pt x="77533" y="64617"/>
                </a:lnTo>
                <a:lnTo>
                  <a:pt x="83299" y="70650"/>
                </a:lnTo>
                <a:lnTo>
                  <a:pt x="83299" y="85547"/>
                </a:lnTo>
                <a:lnTo>
                  <a:pt x="77533" y="91579"/>
                </a:lnTo>
                <a:lnTo>
                  <a:pt x="102362" y="91579"/>
                </a:lnTo>
                <a:lnTo>
                  <a:pt x="102362" y="64617"/>
                </a:lnTo>
                <a:close/>
              </a:path>
              <a:path w="102869"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69"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263" name="object 87"/>
          <p:cNvSpPr/>
          <p:nvPr/>
        </p:nvSpPr>
        <p:spPr>
          <a:xfrm>
            <a:off x="1199921"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a:p>
        </p:txBody>
      </p:sp>
      <p:sp>
        <p:nvSpPr>
          <p:cNvPr id="264" name="object 88"/>
          <p:cNvSpPr/>
          <p:nvPr/>
        </p:nvSpPr>
        <p:spPr>
          <a:xfrm>
            <a:off x="1199921"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a:p>
        </p:txBody>
      </p:sp>
      <p:sp>
        <p:nvSpPr>
          <p:cNvPr id="265" name="object 89"/>
          <p:cNvSpPr/>
          <p:nvPr/>
        </p:nvSpPr>
        <p:spPr>
          <a:xfrm>
            <a:off x="1199921"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a:p>
        </p:txBody>
      </p:sp>
      <p:sp>
        <p:nvSpPr>
          <p:cNvPr id="266" name="object 90"/>
          <p:cNvSpPr/>
          <p:nvPr/>
        </p:nvSpPr>
        <p:spPr>
          <a:xfrm>
            <a:off x="1199921"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a:p>
        </p:txBody>
      </p:sp>
      <p:sp>
        <p:nvSpPr>
          <p:cNvPr id="267" name="object 91"/>
          <p:cNvSpPr/>
          <p:nvPr/>
        </p:nvSpPr>
        <p:spPr>
          <a:xfrm>
            <a:off x="1199921"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a:p>
        </p:txBody>
      </p:sp>
      <p:sp>
        <p:nvSpPr>
          <p:cNvPr id="268" name="object 92"/>
          <p:cNvSpPr/>
          <p:nvPr/>
        </p:nvSpPr>
        <p:spPr>
          <a:xfrm>
            <a:off x="1247546"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69" name="object 93"/>
          <p:cNvSpPr/>
          <p:nvPr/>
        </p:nvSpPr>
        <p:spPr>
          <a:xfrm>
            <a:off x="1278318"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270" name="object 94"/>
          <p:cNvSpPr/>
          <p:nvPr/>
        </p:nvSpPr>
        <p:spPr>
          <a:xfrm>
            <a:off x="1247546"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71" name="object 95"/>
          <p:cNvSpPr/>
          <p:nvPr/>
        </p:nvSpPr>
        <p:spPr>
          <a:xfrm>
            <a:off x="1278318"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272" name="object 96"/>
          <p:cNvSpPr/>
          <p:nvPr/>
        </p:nvSpPr>
        <p:spPr>
          <a:xfrm>
            <a:off x="1642465"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a:p>
        </p:txBody>
      </p:sp>
      <p:sp>
        <p:nvSpPr>
          <p:cNvPr id="273" name="object 97"/>
          <p:cNvSpPr/>
          <p:nvPr/>
        </p:nvSpPr>
        <p:spPr>
          <a:xfrm>
            <a:off x="1642465"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a:p>
        </p:txBody>
      </p:sp>
      <p:sp>
        <p:nvSpPr>
          <p:cNvPr id="274" name="object 98"/>
          <p:cNvSpPr/>
          <p:nvPr/>
        </p:nvSpPr>
        <p:spPr>
          <a:xfrm>
            <a:off x="1642465"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a:p>
        </p:txBody>
      </p:sp>
      <p:sp>
        <p:nvSpPr>
          <p:cNvPr id="275" name="object 99"/>
          <p:cNvSpPr/>
          <p:nvPr/>
        </p:nvSpPr>
        <p:spPr>
          <a:xfrm>
            <a:off x="1642465"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a:p>
        </p:txBody>
      </p:sp>
      <p:sp>
        <p:nvSpPr>
          <p:cNvPr id="276" name="object 100"/>
          <p:cNvSpPr/>
          <p:nvPr/>
        </p:nvSpPr>
        <p:spPr>
          <a:xfrm>
            <a:off x="1642465"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a:p>
        </p:txBody>
      </p:sp>
      <p:sp>
        <p:nvSpPr>
          <p:cNvPr id="277" name="object 101"/>
          <p:cNvSpPr/>
          <p:nvPr/>
        </p:nvSpPr>
        <p:spPr>
          <a:xfrm>
            <a:off x="1690090"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278" name="object 102"/>
          <p:cNvSpPr/>
          <p:nvPr/>
        </p:nvSpPr>
        <p:spPr>
          <a:xfrm>
            <a:off x="1720862"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279" name="object 103"/>
          <p:cNvSpPr/>
          <p:nvPr/>
        </p:nvSpPr>
        <p:spPr>
          <a:xfrm>
            <a:off x="1690090"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280" name="object 104"/>
          <p:cNvSpPr/>
          <p:nvPr/>
        </p:nvSpPr>
        <p:spPr>
          <a:xfrm>
            <a:off x="1720862"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281" name="object 105"/>
          <p:cNvSpPr/>
          <p:nvPr/>
        </p:nvSpPr>
        <p:spPr>
          <a:xfrm>
            <a:off x="25711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282" name="object 106"/>
          <p:cNvSpPr/>
          <p:nvPr/>
        </p:nvSpPr>
        <p:spPr>
          <a:xfrm>
            <a:off x="273088"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a:p>
        </p:txBody>
      </p:sp>
      <p:sp>
        <p:nvSpPr>
          <p:cNvPr id="283" name="object 108"/>
          <p:cNvSpPr/>
          <p:nvPr/>
        </p:nvSpPr>
        <p:spPr>
          <a:xfrm>
            <a:off x="30563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284" name="object 109"/>
          <p:cNvSpPr/>
          <p:nvPr/>
        </p:nvSpPr>
        <p:spPr>
          <a:xfrm>
            <a:off x="32741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285" name="object 110"/>
          <p:cNvSpPr/>
          <p:nvPr/>
        </p:nvSpPr>
        <p:spPr>
          <a:xfrm>
            <a:off x="349199"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286" name="object 111"/>
          <p:cNvSpPr/>
          <p:nvPr/>
        </p:nvSpPr>
        <p:spPr>
          <a:xfrm>
            <a:off x="381755" y="4943220"/>
            <a:ext cx="0" cy="163195"/>
          </a:xfrm>
          <a:custGeom>
            <a:avLst/>
            <a:gdLst/>
            <a:ahLst/>
            <a:cxnLst/>
            <a:rect l="l" t="t" r="r" b="b"/>
            <a:pathLst>
              <a:path h="163195">
                <a:moveTo>
                  <a:pt x="0" y="0"/>
                </a:moveTo>
                <a:lnTo>
                  <a:pt x="0" y="162623"/>
                </a:lnTo>
              </a:path>
            </a:pathLst>
          </a:custGeom>
          <a:ln w="31965">
            <a:solidFill>
              <a:srgbClr val="77B743"/>
            </a:solidFill>
          </a:ln>
        </p:spPr>
        <p:txBody>
          <a:bodyPr wrap="square" lIns="0" tIns="0" rIns="0" bIns="0" rtlCol="0"/>
          <a:lstStyle/>
          <a:p>
            <a:endParaRPr/>
          </a:p>
        </p:txBody>
      </p:sp>
      <p:sp>
        <p:nvSpPr>
          <p:cNvPr id="287" name="object 113"/>
          <p:cNvSpPr/>
          <p:nvPr/>
        </p:nvSpPr>
        <p:spPr>
          <a:xfrm>
            <a:off x="1064577"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a:p>
        </p:txBody>
      </p:sp>
      <p:sp>
        <p:nvSpPr>
          <p:cNvPr id="288" name="object 114"/>
          <p:cNvSpPr/>
          <p:nvPr/>
        </p:nvSpPr>
        <p:spPr>
          <a:xfrm>
            <a:off x="106457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289" name="object 115"/>
          <p:cNvSpPr/>
          <p:nvPr/>
        </p:nvSpPr>
        <p:spPr>
          <a:xfrm>
            <a:off x="1064577"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a:p>
        </p:txBody>
      </p:sp>
      <p:sp>
        <p:nvSpPr>
          <p:cNvPr id="290" name="object 116"/>
          <p:cNvSpPr/>
          <p:nvPr/>
        </p:nvSpPr>
        <p:spPr>
          <a:xfrm>
            <a:off x="106457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291" name="object 117"/>
          <p:cNvSpPr/>
          <p:nvPr/>
        </p:nvSpPr>
        <p:spPr>
          <a:xfrm>
            <a:off x="1064577"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a:p>
        </p:txBody>
      </p:sp>
      <p:sp>
        <p:nvSpPr>
          <p:cNvPr id="292" name="object 118"/>
          <p:cNvSpPr/>
          <p:nvPr/>
        </p:nvSpPr>
        <p:spPr>
          <a:xfrm>
            <a:off x="1118527"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293" name="object 119"/>
          <p:cNvSpPr/>
          <p:nvPr/>
        </p:nvSpPr>
        <p:spPr>
          <a:xfrm>
            <a:off x="1176997" y="5089969"/>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294" name="object 120"/>
          <p:cNvSpPr/>
          <p:nvPr/>
        </p:nvSpPr>
        <p:spPr>
          <a:xfrm>
            <a:off x="1118527"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295" name="object 121"/>
          <p:cNvSpPr/>
          <p:nvPr/>
        </p:nvSpPr>
        <p:spPr>
          <a:xfrm>
            <a:off x="1176997"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296" name="object 122"/>
          <p:cNvSpPr/>
          <p:nvPr/>
        </p:nvSpPr>
        <p:spPr>
          <a:xfrm>
            <a:off x="60043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297" name="object 123"/>
          <p:cNvSpPr/>
          <p:nvPr/>
        </p:nvSpPr>
        <p:spPr>
          <a:xfrm>
            <a:off x="600430"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a:p>
        </p:txBody>
      </p:sp>
      <p:sp>
        <p:nvSpPr>
          <p:cNvPr id="298" name="object 124"/>
          <p:cNvSpPr/>
          <p:nvPr/>
        </p:nvSpPr>
        <p:spPr>
          <a:xfrm>
            <a:off x="60043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299" name="object 125"/>
          <p:cNvSpPr/>
          <p:nvPr/>
        </p:nvSpPr>
        <p:spPr>
          <a:xfrm>
            <a:off x="650265" y="5097195"/>
            <a:ext cx="13335" cy="20320"/>
          </a:xfrm>
          <a:custGeom>
            <a:avLst/>
            <a:gdLst/>
            <a:ahLst/>
            <a:cxnLst/>
            <a:rect l="l" t="t" r="r" b="b"/>
            <a:pathLst>
              <a:path w="13334"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300" name="object 126"/>
          <p:cNvSpPr/>
          <p:nvPr/>
        </p:nvSpPr>
        <p:spPr>
          <a:xfrm>
            <a:off x="678103"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301" name="object 127"/>
          <p:cNvSpPr/>
          <p:nvPr/>
        </p:nvSpPr>
        <p:spPr>
          <a:xfrm>
            <a:off x="705929"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302" name="object 128"/>
          <p:cNvSpPr/>
          <p:nvPr/>
        </p:nvSpPr>
        <p:spPr>
          <a:xfrm>
            <a:off x="2908884" y="5140629"/>
            <a:ext cx="140970" cy="0"/>
          </a:xfrm>
          <a:custGeom>
            <a:avLst/>
            <a:gdLst/>
            <a:ahLst/>
            <a:cxnLst/>
            <a:rect l="l" t="t" r="r" b="b"/>
            <a:pathLst>
              <a:path w="140969">
                <a:moveTo>
                  <a:pt x="0" y="0"/>
                </a:moveTo>
                <a:lnTo>
                  <a:pt x="140627" y="0"/>
                </a:lnTo>
              </a:path>
            </a:pathLst>
          </a:custGeom>
          <a:ln w="40640">
            <a:solidFill>
              <a:srgbClr val="F04C23"/>
            </a:solidFill>
          </a:ln>
        </p:spPr>
        <p:txBody>
          <a:bodyPr wrap="square" lIns="0" tIns="0" rIns="0" bIns="0" rtlCol="0"/>
          <a:lstStyle/>
          <a:p>
            <a:endParaRPr/>
          </a:p>
        </p:txBody>
      </p:sp>
      <p:sp>
        <p:nvSpPr>
          <p:cNvPr id="303" name="object 129"/>
          <p:cNvSpPr/>
          <p:nvPr/>
        </p:nvSpPr>
        <p:spPr>
          <a:xfrm>
            <a:off x="2908884"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304" name="object 130"/>
          <p:cNvSpPr/>
          <p:nvPr/>
        </p:nvSpPr>
        <p:spPr>
          <a:xfrm>
            <a:off x="2908884" y="5082209"/>
            <a:ext cx="140970" cy="0"/>
          </a:xfrm>
          <a:custGeom>
            <a:avLst/>
            <a:gdLst/>
            <a:ahLst/>
            <a:cxnLst/>
            <a:rect l="l" t="t" r="r" b="b"/>
            <a:pathLst>
              <a:path w="140969">
                <a:moveTo>
                  <a:pt x="0" y="0"/>
                </a:moveTo>
                <a:lnTo>
                  <a:pt x="140627" y="0"/>
                </a:lnTo>
              </a:path>
            </a:pathLst>
          </a:custGeom>
          <a:ln w="33019">
            <a:solidFill>
              <a:srgbClr val="F04C23"/>
            </a:solidFill>
          </a:ln>
        </p:spPr>
        <p:txBody>
          <a:bodyPr wrap="square" lIns="0" tIns="0" rIns="0" bIns="0" rtlCol="0"/>
          <a:lstStyle/>
          <a:p>
            <a:endParaRPr/>
          </a:p>
        </p:txBody>
      </p:sp>
      <p:sp>
        <p:nvSpPr>
          <p:cNvPr id="305" name="object 131"/>
          <p:cNvSpPr/>
          <p:nvPr/>
        </p:nvSpPr>
        <p:spPr>
          <a:xfrm>
            <a:off x="2967685"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306" name="object 132"/>
          <p:cNvSpPr/>
          <p:nvPr/>
        </p:nvSpPr>
        <p:spPr>
          <a:xfrm>
            <a:off x="3011373"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307" name="object 134"/>
          <p:cNvSpPr/>
          <p:nvPr/>
        </p:nvSpPr>
        <p:spPr>
          <a:xfrm>
            <a:off x="1790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308" name="object 135"/>
          <p:cNvSpPr/>
          <p:nvPr/>
        </p:nvSpPr>
        <p:spPr>
          <a:xfrm>
            <a:off x="853944"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a:p>
        </p:txBody>
      </p:sp>
      <p:sp>
        <p:nvSpPr>
          <p:cNvPr id="309" name="object 136"/>
          <p:cNvSpPr/>
          <p:nvPr/>
        </p:nvSpPr>
        <p:spPr>
          <a:xfrm>
            <a:off x="3162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310" name="object 137"/>
          <p:cNvSpPr/>
          <p:nvPr/>
        </p:nvSpPr>
        <p:spPr>
          <a:xfrm>
            <a:off x="2238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311" name="object 138"/>
          <p:cNvSpPr/>
          <p:nvPr/>
        </p:nvSpPr>
        <p:spPr>
          <a:xfrm>
            <a:off x="726494"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312" name="object 139"/>
          <p:cNvSpPr/>
          <p:nvPr/>
        </p:nvSpPr>
        <p:spPr>
          <a:xfrm>
            <a:off x="3034951" y="4987232"/>
            <a:ext cx="140970" cy="174625"/>
          </a:xfrm>
          <a:custGeom>
            <a:avLst/>
            <a:gdLst/>
            <a:ahLst/>
            <a:cxnLst/>
            <a:rect l="l" t="t" r="r" b="b"/>
            <a:pathLst>
              <a:path w="140969"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69" h="174625">
                <a:moveTo>
                  <a:pt x="78498" y="106375"/>
                </a:moveTo>
                <a:lnTo>
                  <a:pt x="62128" y="106375"/>
                </a:lnTo>
                <a:lnTo>
                  <a:pt x="62128" y="126364"/>
                </a:lnTo>
                <a:lnTo>
                  <a:pt x="78498" y="126364"/>
                </a:lnTo>
                <a:lnTo>
                  <a:pt x="78498" y="106375"/>
                </a:lnTo>
                <a:close/>
              </a:path>
              <a:path w="140969" h="174625">
                <a:moveTo>
                  <a:pt x="140627" y="106375"/>
                </a:moveTo>
                <a:lnTo>
                  <a:pt x="104241" y="106375"/>
                </a:lnTo>
                <a:lnTo>
                  <a:pt x="104241" y="126364"/>
                </a:lnTo>
                <a:lnTo>
                  <a:pt x="140627" y="126364"/>
                </a:lnTo>
                <a:lnTo>
                  <a:pt x="140627" y="106375"/>
                </a:lnTo>
                <a:close/>
              </a:path>
              <a:path w="140969" h="174625">
                <a:moveTo>
                  <a:pt x="78498" y="75768"/>
                </a:moveTo>
                <a:lnTo>
                  <a:pt x="62128" y="75768"/>
                </a:lnTo>
                <a:lnTo>
                  <a:pt x="62128" y="95757"/>
                </a:lnTo>
                <a:lnTo>
                  <a:pt x="78498" y="95757"/>
                </a:lnTo>
                <a:lnTo>
                  <a:pt x="78498" y="75768"/>
                </a:lnTo>
                <a:close/>
              </a:path>
              <a:path w="140969" h="174625">
                <a:moveTo>
                  <a:pt x="140627" y="75768"/>
                </a:moveTo>
                <a:lnTo>
                  <a:pt x="104241" y="75768"/>
                </a:lnTo>
                <a:lnTo>
                  <a:pt x="104241" y="95757"/>
                </a:lnTo>
                <a:lnTo>
                  <a:pt x="140627" y="95757"/>
                </a:lnTo>
                <a:lnTo>
                  <a:pt x="140627" y="75768"/>
                </a:lnTo>
                <a:close/>
              </a:path>
              <a:path w="140969" h="174625">
                <a:moveTo>
                  <a:pt x="78498" y="45338"/>
                </a:moveTo>
                <a:lnTo>
                  <a:pt x="62128" y="45338"/>
                </a:lnTo>
                <a:lnTo>
                  <a:pt x="62128" y="65328"/>
                </a:lnTo>
                <a:lnTo>
                  <a:pt x="78498" y="65328"/>
                </a:lnTo>
                <a:lnTo>
                  <a:pt x="78498" y="45338"/>
                </a:lnTo>
                <a:close/>
              </a:path>
              <a:path w="140969"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313" name="object 140"/>
          <p:cNvSpPr/>
          <p:nvPr/>
        </p:nvSpPr>
        <p:spPr>
          <a:xfrm>
            <a:off x="2003322"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314" name="object 141"/>
          <p:cNvSpPr/>
          <p:nvPr/>
        </p:nvSpPr>
        <p:spPr>
          <a:xfrm>
            <a:off x="2135146" y="5027148"/>
            <a:ext cx="140970" cy="134620"/>
          </a:xfrm>
          <a:custGeom>
            <a:avLst/>
            <a:gdLst/>
            <a:ahLst/>
            <a:cxnLst/>
            <a:rect l="l" t="t" r="r" b="b"/>
            <a:pathLst>
              <a:path w="140969"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69" h="134620">
                <a:moveTo>
                  <a:pt x="140627" y="67170"/>
                </a:moveTo>
                <a:lnTo>
                  <a:pt x="103632" y="67170"/>
                </a:lnTo>
                <a:lnTo>
                  <a:pt x="103632" y="78943"/>
                </a:lnTo>
                <a:lnTo>
                  <a:pt x="140627" y="78943"/>
                </a:lnTo>
                <a:lnTo>
                  <a:pt x="140627" y="67170"/>
                </a:lnTo>
                <a:close/>
              </a:path>
              <a:path w="140969"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a:p>
        </p:txBody>
      </p:sp>
      <p:sp>
        <p:nvSpPr>
          <p:cNvPr id="315" name="object 142"/>
          <p:cNvSpPr/>
          <p:nvPr/>
        </p:nvSpPr>
        <p:spPr>
          <a:xfrm>
            <a:off x="428765" y="4959546"/>
            <a:ext cx="140627" cy="201942"/>
          </a:xfrm>
          <a:prstGeom prst="rect">
            <a:avLst/>
          </a:prstGeom>
          <a:blipFill>
            <a:blip r:embed="rId8" cstate="print"/>
            <a:stretch>
              <a:fillRect/>
            </a:stretch>
          </a:blipFill>
        </p:spPr>
        <p:txBody>
          <a:bodyPr wrap="square" lIns="0" tIns="0" rIns="0" bIns="0" rtlCol="0"/>
          <a:lstStyle/>
          <a:p>
            <a:endParaRPr/>
          </a:p>
        </p:txBody>
      </p:sp>
      <p:sp>
        <p:nvSpPr>
          <p:cNvPr id="316" name="object 143"/>
          <p:cNvSpPr/>
          <p:nvPr/>
        </p:nvSpPr>
        <p:spPr>
          <a:xfrm>
            <a:off x="1351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317" name="object 144"/>
          <p:cNvSpPr/>
          <p:nvPr/>
        </p:nvSpPr>
        <p:spPr>
          <a:xfrm>
            <a:off x="1507314"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318" name="object 145"/>
          <p:cNvSpPr/>
          <p:nvPr/>
        </p:nvSpPr>
        <p:spPr>
          <a:xfrm>
            <a:off x="2737224" y="4950885"/>
            <a:ext cx="140627" cy="210604"/>
          </a:xfrm>
          <a:prstGeom prst="rect">
            <a:avLst/>
          </a:prstGeom>
          <a:blipFill>
            <a:blip r:embed="rId9" cstate="print"/>
            <a:stretch>
              <a:fillRect/>
            </a:stretch>
          </a:blipFill>
        </p:spPr>
        <p:txBody>
          <a:bodyPr wrap="square" lIns="0" tIns="0" rIns="0" bIns="0" rtlCol="0"/>
          <a:lstStyle/>
          <a:p>
            <a:endParaRPr/>
          </a:p>
        </p:txBody>
      </p:sp>
      <p:sp>
        <p:nvSpPr>
          <p:cNvPr id="319" name="object 146"/>
          <p:cNvSpPr/>
          <p:nvPr/>
        </p:nvSpPr>
        <p:spPr>
          <a:xfrm>
            <a:off x="6913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20" name="object 147"/>
          <p:cNvSpPr/>
          <p:nvPr/>
        </p:nvSpPr>
        <p:spPr>
          <a:xfrm>
            <a:off x="6913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21" name="object 148"/>
          <p:cNvSpPr/>
          <p:nvPr/>
        </p:nvSpPr>
        <p:spPr>
          <a:xfrm>
            <a:off x="6913753"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a:p>
        </p:txBody>
      </p:sp>
      <p:sp>
        <p:nvSpPr>
          <p:cNvPr id="322" name="object 149"/>
          <p:cNvSpPr/>
          <p:nvPr/>
        </p:nvSpPr>
        <p:spPr>
          <a:xfrm>
            <a:off x="6913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23" name="object 150"/>
          <p:cNvSpPr/>
          <p:nvPr/>
        </p:nvSpPr>
        <p:spPr>
          <a:xfrm>
            <a:off x="6913753"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a:p>
        </p:txBody>
      </p:sp>
      <p:sp>
        <p:nvSpPr>
          <p:cNvPr id="324" name="object 151"/>
          <p:cNvSpPr/>
          <p:nvPr/>
        </p:nvSpPr>
        <p:spPr>
          <a:xfrm>
            <a:off x="6955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325" name="object 152"/>
          <p:cNvSpPr/>
          <p:nvPr/>
        </p:nvSpPr>
        <p:spPr>
          <a:xfrm>
            <a:off x="6986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326" name="object 153"/>
          <p:cNvSpPr/>
          <p:nvPr/>
        </p:nvSpPr>
        <p:spPr>
          <a:xfrm>
            <a:off x="7016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327" name="object 154"/>
          <p:cNvSpPr/>
          <p:nvPr/>
        </p:nvSpPr>
        <p:spPr>
          <a:xfrm>
            <a:off x="6955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328" name="object 155"/>
          <p:cNvSpPr/>
          <p:nvPr/>
        </p:nvSpPr>
        <p:spPr>
          <a:xfrm>
            <a:off x="6986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329" name="object 156"/>
          <p:cNvSpPr/>
          <p:nvPr/>
        </p:nvSpPr>
        <p:spPr>
          <a:xfrm>
            <a:off x="7016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330" name="object 157"/>
          <p:cNvSpPr/>
          <p:nvPr/>
        </p:nvSpPr>
        <p:spPr>
          <a:xfrm>
            <a:off x="5355945" y="496357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495"/>
                </a:lnTo>
                <a:lnTo>
                  <a:pt x="24841" y="54495"/>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495"/>
                </a:lnTo>
                <a:lnTo>
                  <a:pt x="63309" y="54495"/>
                </a:lnTo>
                <a:lnTo>
                  <a:pt x="57543" y="48463"/>
                </a:lnTo>
                <a:lnTo>
                  <a:pt x="57543" y="33578"/>
                </a:lnTo>
                <a:lnTo>
                  <a:pt x="63309" y="27546"/>
                </a:lnTo>
                <a:close/>
              </a:path>
              <a:path w="102870" h="191770">
                <a:moveTo>
                  <a:pt x="102362" y="27546"/>
                </a:moveTo>
                <a:lnTo>
                  <a:pt x="77533" y="27546"/>
                </a:lnTo>
                <a:lnTo>
                  <a:pt x="83299" y="33578"/>
                </a:lnTo>
                <a:lnTo>
                  <a:pt x="83299" y="48463"/>
                </a:lnTo>
                <a:lnTo>
                  <a:pt x="77533" y="54495"/>
                </a:lnTo>
                <a:lnTo>
                  <a:pt x="102362" y="54495"/>
                </a:lnTo>
                <a:lnTo>
                  <a:pt x="102362" y="27546"/>
                </a:lnTo>
                <a:close/>
              </a:path>
            </a:pathLst>
          </a:custGeom>
          <a:solidFill>
            <a:srgbClr val="F04C23"/>
          </a:solidFill>
        </p:spPr>
        <p:txBody>
          <a:bodyPr wrap="square" lIns="0" tIns="0" rIns="0" bIns="0" rtlCol="0"/>
          <a:lstStyle/>
          <a:p>
            <a:endParaRPr/>
          </a:p>
        </p:txBody>
      </p:sp>
      <p:sp>
        <p:nvSpPr>
          <p:cNvPr id="331" name="object 158"/>
          <p:cNvSpPr/>
          <p:nvPr/>
        </p:nvSpPr>
        <p:spPr>
          <a:xfrm>
            <a:off x="7016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332" name="object 159"/>
          <p:cNvSpPr/>
          <p:nvPr/>
        </p:nvSpPr>
        <p:spPr>
          <a:xfrm>
            <a:off x="7032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333" name="object 161"/>
          <p:cNvSpPr/>
          <p:nvPr/>
        </p:nvSpPr>
        <p:spPr>
          <a:xfrm>
            <a:off x="706464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334" name="object 162"/>
          <p:cNvSpPr/>
          <p:nvPr/>
        </p:nvSpPr>
        <p:spPr>
          <a:xfrm>
            <a:off x="7086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335" name="object 163"/>
          <p:cNvSpPr/>
          <p:nvPr/>
        </p:nvSpPr>
        <p:spPr>
          <a:xfrm>
            <a:off x="710820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336" name="object 164"/>
          <p:cNvSpPr/>
          <p:nvPr/>
        </p:nvSpPr>
        <p:spPr>
          <a:xfrm>
            <a:off x="7140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337" name="object 165"/>
          <p:cNvSpPr/>
          <p:nvPr/>
        </p:nvSpPr>
        <p:spPr>
          <a:xfrm>
            <a:off x="7359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338" name="object 166"/>
          <p:cNvSpPr/>
          <p:nvPr/>
        </p:nvSpPr>
        <p:spPr>
          <a:xfrm>
            <a:off x="7359421" y="5097449"/>
            <a:ext cx="35560" cy="20320"/>
          </a:xfrm>
          <a:custGeom>
            <a:avLst/>
            <a:gdLst/>
            <a:ahLst/>
            <a:cxnLst/>
            <a:rect l="l" t="t" r="r" b="b"/>
            <a:pathLst>
              <a:path w="35559"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339" name="object 167"/>
          <p:cNvSpPr/>
          <p:nvPr/>
        </p:nvSpPr>
        <p:spPr>
          <a:xfrm>
            <a:off x="7359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340" name="object 168"/>
          <p:cNvSpPr/>
          <p:nvPr/>
        </p:nvSpPr>
        <p:spPr>
          <a:xfrm>
            <a:off x="7409268"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341" name="object 169"/>
          <p:cNvSpPr/>
          <p:nvPr/>
        </p:nvSpPr>
        <p:spPr>
          <a:xfrm>
            <a:off x="7437094"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342" name="object 170"/>
          <p:cNvSpPr/>
          <p:nvPr/>
        </p:nvSpPr>
        <p:spPr>
          <a:xfrm>
            <a:off x="7464920"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343" name="object 171"/>
          <p:cNvSpPr/>
          <p:nvPr/>
        </p:nvSpPr>
        <p:spPr>
          <a:xfrm>
            <a:off x="6714002"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344" name="object 173"/>
          <p:cNvSpPr/>
          <p:nvPr/>
        </p:nvSpPr>
        <p:spPr>
          <a:xfrm>
            <a:off x="7485495"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345" name="object 174"/>
          <p:cNvSpPr/>
          <p:nvPr/>
        </p:nvSpPr>
        <p:spPr>
          <a:xfrm>
            <a:off x="7187765" y="4959546"/>
            <a:ext cx="140627" cy="201942"/>
          </a:xfrm>
          <a:prstGeom prst="rect">
            <a:avLst/>
          </a:prstGeom>
          <a:blipFill>
            <a:blip r:embed="rId8"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B39435EC-05EA-C143-2964-E9BD476ECAEB}"/>
              </a:ext>
            </a:extLst>
          </p:cNvPr>
          <p:cNvSpPr txBox="1"/>
          <p:nvPr/>
        </p:nvSpPr>
        <p:spPr>
          <a:xfrm>
            <a:off x="177082" y="98232"/>
            <a:ext cx="7029524" cy="680610"/>
          </a:xfrm>
          <a:prstGeom prst="rect">
            <a:avLst/>
          </a:prstGeom>
          <a:noFill/>
        </p:spPr>
        <p:txBody>
          <a:bodyPr wrap="square" lIns="64429" tIns="32214" rIns="64429" bIns="32214" rtlCol="0">
            <a:spAutoFit/>
          </a:bodyPr>
          <a:lstStyle/>
          <a:p>
            <a:r>
              <a:rPr lang="ru-RU" sz="2000" b="1" dirty="0">
                <a:solidFill>
                  <a:schemeClr val="accent1">
                    <a:lumMod val="50000"/>
                  </a:schemeClr>
                </a:solidFill>
                <a:highlight>
                  <a:srgbClr val="FFFF00"/>
                </a:highlight>
                <a:latin typeface="Montserrat" pitchFamily="2" charset="0"/>
              </a:rPr>
              <a:t>МЕХАНІЗМИ ПІДТРИМКИ ОСББ </a:t>
            </a:r>
            <a:r>
              <a:rPr lang="uk-UA" sz="2000" b="1" dirty="0">
                <a:solidFill>
                  <a:schemeClr val="accent1">
                    <a:lumMod val="50000"/>
                  </a:schemeClr>
                </a:solidFill>
                <a:highlight>
                  <a:srgbClr val="FFFF00"/>
                </a:highlight>
                <a:latin typeface="Montserrat" pitchFamily="2" charset="0"/>
              </a:rPr>
              <a:t>ДЛЯ</a:t>
            </a:r>
            <a:r>
              <a:rPr lang="ru-RU" sz="2000" b="1" dirty="0">
                <a:solidFill>
                  <a:schemeClr val="accent1">
                    <a:lumMod val="50000"/>
                  </a:schemeClr>
                </a:solidFill>
                <a:highlight>
                  <a:srgbClr val="FFFF00"/>
                </a:highlight>
                <a:latin typeface="Montserrat" pitchFamily="2" charset="0"/>
              </a:rPr>
              <a:t> ЕНЕРГЕТИЧНОГО ПЕРЕХОДУ</a:t>
            </a:r>
          </a:p>
        </p:txBody>
      </p:sp>
      <p:pic>
        <p:nvPicPr>
          <p:cNvPr id="5" name="Рисунок 4">
            <a:extLst>
              <a:ext uri="{FF2B5EF4-FFF2-40B4-BE49-F238E27FC236}">
                <a16:creationId xmlns:a16="http://schemas.microsoft.com/office/drawing/2014/main" xmlns="" id="{B42700D9-1738-5AE1-E1B2-464BE29EF747}"/>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84254" y="98231"/>
            <a:ext cx="572965" cy="1140837"/>
          </a:xfrm>
          <a:prstGeom prst="rect">
            <a:avLst/>
          </a:prstGeom>
        </p:spPr>
      </p:pic>
      <p:pic>
        <p:nvPicPr>
          <p:cNvPr id="2" name="2140435143732662598">
            <a:hlinkClick r:id="" action="ppaction://media"/>
            <a:extLst>
              <a:ext uri="{FF2B5EF4-FFF2-40B4-BE49-F238E27FC236}">
                <a16:creationId xmlns:a16="http://schemas.microsoft.com/office/drawing/2014/main" xmlns="" id="{C5A256A7-2562-7D5B-7836-C658114F572E}"/>
              </a:ext>
            </a:extLst>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0" y="0"/>
            <a:ext cx="7734300" cy="5689600"/>
          </a:xfrm>
          <a:prstGeom prst="rect">
            <a:avLst/>
          </a:prstGeom>
        </p:spPr>
      </p:pic>
      <p:sp>
        <p:nvSpPr>
          <p:cNvPr id="3" name="TextBox 2">
            <a:extLst>
              <a:ext uri="{FF2B5EF4-FFF2-40B4-BE49-F238E27FC236}">
                <a16:creationId xmlns:a16="http://schemas.microsoft.com/office/drawing/2014/main" xmlns="" id="{C91B15E8-7C07-B649-26F8-525D56CEE193}"/>
              </a:ext>
            </a:extLst>
          </p:cNvPr>
          <p:cNvSpPr txBox="1"/>
          <p:nvPr/>
        </p:nvSpPr>
        <p:spPr>
          <a:xfrm>
            <a:off x="86808" y="94815"/>
            <a:ext cx="7514142" cy="588277"/>
          </a:xfrm>
          <a:prstGeom prst="rect">
            <a:avLst/>
          </a:prstGeom>
          <a:noFill/>
        </p:spPr>
        <p:txBody>
          <a:bodyPr wrap="square" lIns="64429" tIns="32214" rIns="64429" bIns="32214" rtlCol="0">
            <a:spAutoFit/>
          </a:bodyPr>
          <a:lstStyle/>
          <a:p>
            <a:pPr algn="ctr"/>
            <a:r>
              <a:rPr lang="uk-UA" sz="1700" b="1" i="1" dirty="0" smtClean="0"/>
              <a:t>ОСББ ЖИТОМИРА ДОЛУЧИЛИСЯ ДО ОСІННЬОГО САНІТАРНОГО ПРИБИРАННЯ</a:t>
            </a:r>
          </a:p>
          <a:p>
            <a:pPr algn="ctr"/>
            <a:r>
              <a:rPr lang="uk-UA" sz="1700" b="1" i="1" dirty="0" smtClean="0"/>
              <a:t>На фото ОСББ </a:t>
            </a:r>
            <a:r>
              <a:rPr lang="uk-UA" sz="1700" b="1" i="1" dirty="0" err="1" smtClean="0"/>
              <a:t>“Князів</a:t>
            </a:r>
            <a:r>
              <a:rPr lang="uk-UA" sz="1700" b="1" i="1" dirty="0" smtClean="0"/>
              <a:t> Острозьких 1”</a:t>
            </a:r>
            <a:endParaRPr lang="x-none" sz="1700" b="1" i="1" dirty="0"/>
          </a:p>
        </p:txBody>
      </p:sp>
      <p:sp>
        <p:nvSpPr>
          <p:cNvPr id="9" name="Прямокутник 8">
            <a:extLst>
              <a:ext uri="{FF2B5EF4-FFF2-40B4-BE49-F238E27FC236}">
                <a16:creationId xmlns:a16="http://schemas.microsoft.com/office/drawing/2014/main" xmlns="" id="{C8E444A6-ACE3-DA56-1D5B-783B12EE87D1}"/>
              </a:ext>
            </a:extLst>
          </p:cNvPr>
          <p:cNvSpPr/>
          <p:nvPr/>
        </p:nvSpPr>
        <p:spPr>
          <a:xfrm>
            <a:off x="1" y="1369176"/>
            <a:ext cx="7734299" cy="4405791"/>
          </a:xfrm>
          <a:prstGeom prst="rect">
            <a:avLst/>
          </a:prstGeom>
          <a:gradFill>
            <a:gsLst>
              <a:gs pos="1000">
                <a:schemeClr val="tx1">
                  <a:alpha val="0"/>
                  <a:lumMod val="0"/>
                  <a:lumOff val="100000"/>
                </a:schemeClr>
              </a:gs>
              <a:gs pos="100000">
                <a:srgbClr val="015BBB">
                  <a:alpha val="58178"/>
                  <a:lumMod val="87715"/>
                  <a:lumOff val="12285"/>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4429" tIns="32214" rIns="64429" bIns="32214" rtlCol="0" anchor="ctr"/>
          <a:lstStyle/>
          <a:p>
            <a:pPr algn="ctr"/>
            <a:endParaRPr lang="ru-RU" sz="1200" dirty="0"/>
          </a:p>
        </p:txBody>
      </p:sp>
      <p:sp>
        <p:nvSpPr>
          <p:cNvPr id="20" name="TextBox 19">
            <a:extLst>
              <a:ext uri="{FF2B5EF4-FFF2-40B4-BE49-F238E27FC236}">
                <a16:creationId xmlns:a16="http://schemas.microsoft.com/office/drawing/2014/main" xmlns="" id="{DDF0436E-020B-F9CE-5EFC-3D22868A2116}"/>
              </a:ext>
            </a:extLst>
          </p:cNvPr>
          <p:cNvSpPr txBox="1"/>
          <p:nvPr/>
        </p:nvSpPr>
        <p:spPr>
          <a:xfrm>
            <a:off x="0" y="4812516"/>
            <a:ext cx="7550366" cy="711388"/>
          </a:xfrm>
          <a:prstGeom prst="rect">
            <a:avLst/>
          </a:prstGeom>
          <a:solidFill>
            <a:schemeClr val="accent1">
              <a:lumMod val="40000"/>
              <a:lumOff val="60000"/>
            </a:schemeClr>
          </a:solidFill>
        </p:spPr>
        <p:txBody>
          <a:bodyPr wrap="square" lIns="64429" tIns="32214" rIns="64429" bIns="32214" rtlCol="0">
            <a:spAutoFit/>
          </a:bodyPr>
          <a:lstStyle/>
          <a:p>
            <a:pPr algn="ctr"/>
            <a:r>
              <a:rPr lang="uk-UA" sz="1400" b="1" dirty="0" smtClean="0">
                <a:latin typeface="Montserrat" pitchFamily="2" charset="0"/>
              </a:rPr>
              <a:t>Об’єднання співвласників багатоквартирних будинків не лише підтримали ініціативу, а й показали, наскільки ефективною може бути спільна робота мешканців, коли вони об’єднані однією метою — зробити свій двір і своє місто чистішим та комфортнішим. </a:t>
            </a:r>
            <a:endParaRPr lang="uk-UA" sz="1400" b="1" dirty="0">
              <a:latin typeface="Montserrat" pitchFamily="2" charset="0"/>
            </a:endParaRPr>
          </a:p>
        </p:txBody>
      </p:sp>
      <p:pic>
        <p:nvPicPr>
          <p:cNvPr id="38914" name="Picture 2"/>
          <p:cNvPicPr>
            <a:picLocks noChangeAspect="1" noChangeArrowheads="1"/>
          </p:cNvPicPr>
          <p:nvPr/>
        </p:nvPicPr>
        <p:blipFill>
          <a:blip r:embed="rId6" cstate="print"/>
          <a:srcRect/>
          <a:stretch>
            <a:fillRect/>
          </a:stretch>
        </p:blipFill>
        <p:spPr bwMode="auto">
          <a:xfrm>
            <a:off x="133350" y="787400"/>
            <a:ext cx="2495550" cy="3980166"/>
          </a:xfrm>
          <a:prstGeom prst="rect">
            <a:avLst/>
          </a:prstGeom>
          <a:noFill/>
          <a:ln w="9525">
            <a:noFill/>
            <a:miter lim="800000"/>
            <a:headEnd/>
            <a:tailEnd/>
          </a:ln>
        </p:spPr>
      </p:pic>
      <p:pic>
        <p:nvPicPr>
          <p:cNvPr id="38915" name="Picture 3"/>
          <p:cNvPicPr>
            <a:picLocks noChangeAspect="1" noChangeArrowheads="1"/>
          </p:cNvPicPr>
          <p:nvPr/>
        </p:nvPicPr>
        <p:blipFill>
          <a:blip r:embed="rId7" cstate="print"/>
          <a:srcRect/>
          <a:stretch>
            <a:fillRect/>
          </a:stretch>
        </p:blipFill>
        <p:spPr bwMode="auto">
          <a:xfrm>
            <a:off x="2800350" y="787400"/>
            <a:ext cx="2574891" cy="3923323"/>
          </a:xfrm>
          <a:prstGeom prst="rect">
            <a:avLst/>
          </a:prstGeom>
          <a:noFill/>
          <a:ln w="9525">
            <a:noFill/>
            <a:miter lim="800000"/>
            <a:headEnd/>
            <a:tailEnd/>
          </a:ln>
        </p:spPr>
      </p:pic>
      <p:pic>
        <p:nvPicPr>
          <p:cNvPr id="38916" name="Picture 4"/>
          <p:cNvPicPr>
            <a:picLocks noChangeAspect="1" noChangeArrowheads="1"/>
          </p:cNvPicPr>
          <p:nvPr/>
        </p:nvPicPr>
        <p:blipFill>
          <a:blip r:embed="rId8" cstate="print"/>
          <a:srcRect/>
          <a:stretch>
            <a:fillRect/>
          </a:stretch>
        </p:blipFill>
        <p:spPr bwMode="auto">
          <a:xfrm>
            <a:off x="5386969" y="787400"/>
            <a:ext cx="2347331" cy="3876724"/>
          </a:xfrm>
          <a:prstGeom prst="rect">
            <a:avLst/>
          </a:prstGeom>
          <a:noFill/>
          <a:ln w="9525">
            <a:noFill/>
            <a:miter lim="800000"/>
            <a:headEnd/>
            <a:tailEnd/>
          </a:ln>
        </p:spPr>
      </p:pic>
    </p:spTree>
    <p:extLst>
      <p:ext uri="{BB962C8B-B14F-4D97-AF65-F5344CB8AC3E}">
        <p14:creationId xmlns:p14="http://schemas.microsoft.com/office/powerpoint/2010/main" xmlns="" val="1466752085"/>
      </p:ext>
    </p:extLst>
  </p:cSld>
  <p:clrMapOvr>
    <a:masterClrMapping/>
  </p:clrMapOvr>
  <p:timing>
    <p:tnLst>
      <p:par>
        <p:cTn id="1" dur="indefinite" restart="never" nodeType="tmRoot">
          <p:childTnLst>
            <p:video>
              <p:cMediaNode vol="80000" mute="1">
                <p:cTn id="2" fill="hold" display="0">
                  <p:stCondLst>
                    <p:cond delay="indefinite"/>
                  </p:stCondLst>
                </p:cTn>
                <p:tgtEl>
                  <p:spTgt spid="2"/>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B39435EC-05EA-C143-2964-E9BD476ECAEB}"/>
              </a:ext>
            </a:extLst>
          </p:cNvPr>
          <p:cNvSpPr txBox="1"/>
          <p:nvPr/>
        </p:nvSpPr>
        <p:spPr>
          <a:xfrm>
            <a:off x="177082" y="98232"/>
            <a:ext cx="7029524" cy="680610"/>
          </a:xfrm>
          <a:prstGeom prst="rect">
            <a:avLst/>
          </a:prstGeom>
          <a:noFill/>
        </p:spPr>
        <p:txBody>
          <a:bodyPr wrap="square" lIns="64429" tIns="32214" rIns="64429" bIns="32214" rtlCol="0">
            <a:spAutoFit/>
          </a:bodyPr>
          <a:lstStyle/>
          <a:p>
            <a:r>
              <a:rPr lang="ru-RU" sz="2000" b="1" dirty="0">
                <a:solidFill>
                  <a:schemeClr val="accent1">
                    <a:lumMod val="50000"/>
                  </a:schemeClr>
                </a:solidFill>
                <a:highlight>
                  <a:srgbClr val="FFFF00"/>
                </a:highlight>
                <a:latin typeface="Montserrat" pitchFamily="2" charset="0"/>
              </a:rPr>
              <a:t>МЕХАНІЗМИ ПІДТРИМКИ ОСББ </a:t>
            </a:r>
            <a:r>
              <a:rPr lang="uk-UA" sz="2000" b="1" dirty="0">
                <a:solidFill>
                  <a:schemeClr val="accent1">
                    <a:lumMod val="50000"/>
                  </a:schemeClr>
                </a:solidFill>
                <a:highlight>
                  <a:srgbClr val="FFFF00"/>
                </a:highlight>
                <a:latin typeface="Montserrat" pitchFamily="2" charset="0"/>
              </a:rPr>
              <a:t>ДЛЯ</a:t>
            </a:r>
            <a:r>
              <a:rPr lang="ru-RU" sz="2000" b="1" dirty="0">
                <a:solidFill>
                  <a:schemeClr val="accent1">
                    <a:lumMod val="50000"/>
                  </a:schemeClr>
                </a:solidFill>
                <a:highlight>
                  <a:srgbClr val="FFFF00"/>
                </a:highlight>
                <a:latin typeface="Montserrat" pitchFamily="2" charset="0"/>
              </a:rPr>
              <a:t> ЕНЕРГЕТИЧНОГО ПЕРЕХОДУ</a:t>
            </a:r>
          </a:p>
        </p:txBody>
      </p:sp>
      <p:pic>
        <p:nvPicPr>
          <p:cNvPr id="5" name="Рисунок 4">
            <a:extLst>
              <a:ext uri="{FF2B5EF4-FFF2-40B4-BE49-F238E27FC236}">
                <a16:creationId xmlns:a16="http://schemas.microsoft.com/office/drawing/2014/main" xmlns="" id="{B42700D9-1738-5AE1-E1B2-464BE29EF747}"/>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84254" y="98231"/>
            <a:ext cx="572965" cy="1140837"/>
          </a:xfrm>
          <a:prstGeom prst="rect">
            <a:avLst/>
          </a:prstGeom>
        </p:spPr>
      </p:pic>
      <p:pic>
        <p:nvPicPr>
          <p:cNvPr id="2" name="2140435143732662598">
            <a:hlinkClick r:id="" action="ppaction://media"/>
            <a:extLst>
              <a:ext uri="{FF2B5EF4-FFF2-40B4-BE49-F238E27FC236}">
                <a16:creationId xmlns:a16="http://schemas.microsoft.com/office/drawing/2014/main" xmlns="" id="{C5A256A7-2562-7D5B-7836-C658114F572E}"/>
              </a:ext>
            </a:extLst>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0" y="0"/>
            <a:ext cx="7734300" cy="5689600"/>
          </a:xfrm>
          <a:prstGeom prst="rect">
            <a:avLst/>
          </a:prstGeom>
        </p:spPr>
      </p:pic>
      <p:sp>
        <p:nvSpPr>
          <p:cNvPr id="3" name="TextBox 2">
            <a:extLst>
              <a:ext uri="{FF2B5EF4-FFF2-40B4-BE49-F238E27FC236}">
                <a16:creationId xmlns:a16="http://schemas.microsoft.com/office/drawing/2014/main" xmlns="" id="{C91B15E8-7C07-B649-26F8-525D56CEE193}"/>
              </a:ext>
            </a:extLst>
          </p:cNvPr>
          <p:cNvSpPr txBox="1"/>
          <p:nvPr/>
        </p:nvSpPr>
        <p:spPr>
          <a:xfrm>
            <a:off x="81582" y="204164"/>
            <a:ext cx="7519367" cy="588277"/>
          </a:xfrm>
          <a:prstGeom prst="rect">
            <a:avLst/>
          </a:prstGeom>
          <a:noFill/>
        </p:spPr>
        <p:txBody>
          <a:bodyPr wrap="square" lIns="64429" tIns="32214" rIns="64429" bIns="32214" rtlCol="0">
            <a:spAutoFit/>
          </a:bodyPr>
          <a:lstStyle/>
          <a:p>
            <a:pPr algn="ctr"/>
            <a:r>
              <a:rPr lang="uk-UA" sz="1700" b="1" i="1" dirty="0" smtClean="0"/>
              <a:t>ОСББ ЖИТОМИРА ДОЛУЧИЛИСЯ ДО ОСІННЬОГО САНІТАРНОГО ПРИБИРАННЯ</a:t>
            </a:r>
          </a:p>
          <a:p>
            <a:pPr algn="ctr"/>
            <a:r>
              <a:rPr lang="uk-UA" sz="1700" b="1" i="1" dirty="0" smtClean="0"/>
              <a:t>На фото ОСББ </a:t>
            </a:r>
            <a:r>
              <a:rPr lang="uk-UA" sz="1700" b="1" i="1" dirty="0" err="1" smtClean="0"/>
              <a:t>“Покровська</a:t>
            </a:r>
            <a:r>
              <a:rPr lang="uk-UA" sz="1700" b="1" i="1" dirty="0" smtClean="0"/>
              <a:t> 159”, вул. Покровська, 159</a:t>
            </a:r>
            <a:endParaRPr lang="x-none" sz="1700" b="1" i="1" dirty="0"/>
          </a:p>
        </p:txBody>
      </p:sp>
      <p:sp>
        <p:nvSpPr>
          <p:cNvPr id="9" name="Прямокутник 8">
            <a:extLst>
              <a:ext uri="{FF2B5EF4-FFF2-40B4-BE49-F238E27FC236}">
                <a16:creationId xmlns:a16="http://schemas.microsoft.com/office/drawing/2014/main" xmlns="" id="{C8E444A6-ACE3-DA56-1D5B-783B12EE87D1}"/>
              </a:ext>
            </a:extLst>
          </p:cNvPr>
          <p:cNvSpPr/>
          <p:nvPr/>
        </p:nvSpPr>
        <p:spPr>
          <a:xfrm>
            <a:off x="1" y="1410244"/>
            <a:ext cx="7734299" cy="4405791"/>
          </a:xfrm>
          <a:prstGeom prst="rect">
            <a:avLst/>
          </a:prstGeom>
          <a:gradFill>
            <a:gsLst>
              <a:gs pos="1000">
                <a:schemeClr val="tx1">
                  <a:alpha val="0"/>
                  <a:lumMod val="0"/>
                  <a:lumOff val="100000"/>
                </a:schemeClr>
              </a:gs>
              <a:gs pos="100000">
                <a:srgbClr val="015BBB">
                  <a:alpha val="58178"/>
                  <a:lumMod val="87715"/>
                  <a:lumOff val="12285"/>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4429" tIns="32214" rIns="64429" bIns="32214" rtlCol="0" anchor="ctr"/>
          <a:lstStyle/>
          <a:p>
            <a:pPr algn="ctr"/>
            <a:endParaRPr lang="ru-RU" sz="1200" dirty="0"/>
          </a:p>
        </p:txBody>
      </p:sp>
      <p:sp>
        <p:nvSpPr>
          <p:cNvPr id="20" name="TextBox 19">
            <a:extLst>
              <a:ext uri="{FF2B5EF4-FFF2-40B4-BE49-F238E27FC236}">
                <a16:creationId xmlns:a16="http://schemas.microsoft.com/office/drawing/2014/main" xmlns="" id="{DDF0436E-020B-F9CE-5EFC-3D22868A2116}"/>
              </a:ext>
            </a:extLst>
          </p:cNvPr>
          <p:cNvSpPr txBox="1"/>
          <p:nvPr/>
        </p:nvSpPr>
        <p:spPr>
          <a:xfrm>
            <a:off x="0" y="4812517"/>
            <a:ext cx="7550366" cy="619055"/>
          </a:xfrm>
          <a:prstGeom prst="rect">
            <a:avLst/>
          </a:prstGeom>
          <a:solidFill>
            <a:schemeClr val="accent1">
              <a:lumMod val="40000"/>
              <a:lumOff val="60000"/>
            </a:schemeClr>
          </a:solidFill>
        </p:spPr>
        <p:txBody>
          <a:bodyPr wrap="square" lIns="64429" tIns="32214" rIns="64429" bIns="32214" rtlCol="0">
            <a:spAutoFit/>
          </a:bodyPr>
          <a:lstStyle/>
          <a:p>
            <a:pPr algn="ctr"/>
            <a:r>
              <a:rPr lang="uk-UA" b="1" dirty="0" smtClean="0">
                <a:latin typeface="Montserrat" pitchFamily="2" charset="0"/>
              </a:rPr>
              <a:t>Співвласники будинку не лише впорядковували прибудинкову територію, а й відремонтували елементи дитячого майданчику</a:t>
            </a:r>
            <a:endParaRPr lang="uk-UA" b="1" dirty="0">
              <a:latin typeface="Montserrat" pitchFamily="2" charset="0"/>
            </a:endParaRPr>
          </a:p>
        </p:txBody>
      </p:sp>
      <p:pic>
        <p:nvPicPr>
          <p:cNvPr id="34818" name="Picture 2" descr="C:\Users\User\Desktop\фотозвіт 1042\ОСББ Покровська 159\зображення_viber_2025-11-20_08-43-58-676.jpg"/>
          <p:cNvPicPr>
            <a:picLocks noChangeAspect="1" noChangeArrowheads="1"/>
          </p:cNvPicPr>
          <p:nvPr/>
        </p:nvPicPr>
        <p:blipFill>
          <a:blip r:embed="rId6" cstate="print"/>
          <a:srcRect/>
          <a:stretch>
            <a:fillRect/>
          </a:stretch>
        </p:blipFill>
        <p:spPr bwMode="auto">
          <a:xfrm>
            <a:off x="0" y="1230185"/>
            <a:ext cx="3930138" cy="2894349"/>
          </a:xfrm>
          <a:prstGeom prst="rect">
            <a:avLst/>
          </a:prstGeom>
          <a:noFill/>
        </p:spPr>
      </p:pic>
      <p:pic>
        <p:nvPicPr>
          <p:cNvPr id="34820" name="Picture 4" descr="C:\Users\User\Desktop\фотозвіт 1042\ОСББ Покровська 159\зображення_viber_2025-11-20_08-42-11-747.jpg"/>
          <p:cNvPicPr>
            <a:picLocks noChangeAspect="1" noChangeArrowheads="1"/>
          </p:cNvPicPr>
          <p:nvPr/>
        </p:nvPicPr>
        <p:blipFill>
          <a:blip r:embed="rId7" cstate="print"/>
          <a:srcRect/>
          <a:stretch>
            <a:fillRect/>
          </a:stretch>
        </p:blipFill>
        <p:spPr bwMode="auto">
          <a:xfrm>
            <a:off x="3280237" y="889594"/>
            <a:ext cx="2090719" cy="3645632"/>
          </a:xfrm>
          <a:prstGeom prst="rect">
            <a:avLst/>
          </a:prstGeom>
          <a:noFill/>
        </p:spPr>
      </p:pic>
      <p:pic>
        <p:nvPicPr>
          <p:cNvPr id="34822" name="Picture 6" descr="C:\Users\User\Desktop\фотозвіт 1042\ОСББ Покровська 159\зображення_viber_2025-11-20_08-42-12-284.jpg"/>
          <p:cNvPicPr>
            <a:picLocks noChangeAspect="1" noChangeArrowheads="1"/>
          </p:cNvPicPr>
          <p:nvPr/>
        </p:nvPicPr>
        <p:blipFill>
          <a:blip r:embed="rId8" cstate="print"/>
          <a:srcRect/>
          <a:stretch>
            <a:fillRect/>
          </a:stretch>
        </p:blipFill>
        <p:spPr bwMode="auto">
          <a:xfrm>
            <a:off x="5390389" y="882862"/>
            <a:ext cx="2107937" cy="3675653"/>
          </a:xfrm>
          <a:prstGeom prst="rect">
            <a:avLst/>
          </a:prstGeom>
          <a:noFill/>
        </p:spPr>
      </p:pic>
    </p:spTree>
    <p:extLst>
      <p:ext uri="{BB962C8B-B14F-4D97-AF65-F5344CB8AC3E}">
        <p14:creationId xmlns:p14="http://schemas.microsoft.com/office/powerpoint/2010/main" xmlns="" val="1466752085"/>
      </p:ext>
    </p:extLst>
  </p:cSld>
  <p:clrMapOvr>
    <a:masterClrMapping/>
  </p:clrMapOvr>
  <p:timing>
    <p:tnLst>
      <p:par>
        <p:cTn id="1" dur="indefinite" restart="never" nodeType="tmRoot">
          <p:childTnLst>
            <p:video>
              <p:cMediaNode vol="80000" mute="1">
                <p:cTn id="2" fill="hold" display="0">
                  <p:stCondLst>
                    <p:cond delay="indefinite"/>
                  </p:stCondLst>
                </p:cTn>
                <p:tgtEl>
                  <p:spTgt spid="2"/>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B39435EC-05EA-C143-2964-E9BD476ECAEB}"/>
              </a:ext>
            </a:extLst>
          </p:cNvPr>
          <p:cNvSpPr txBox="1"/>
          <p:nvPr/>
        </p:nvSpPr>
        <p:spPr>
          <a:xfrm>
            <a:off x="177082" y="98232"/>
            <a:ext cx="7029524" cy="680610"/>
          </a:xfrm>
          <a:prstGeom prst="rect">
            <a:avLst/>
          </a:prstGeom>
          <a:noFill/>
        </p:spPr>
        <p:txBody>
          <a:bodyPr wrap="square" lIns="64429" tIns="32214" rIns="64429" bIns="32214" rtlCol="0">
            <a:spAutoFit/>
          </a:bodyPr>
          <a:lstStyle/>
          <a:p>
            <a:r>
              <a:rPr lang="ru-RU" sz="2000" b="1" dirty="0">
                <a:solidFill>
                  <a:schemeClr val="accent1">
                    <a:lumMod val="50000"/>
                  </a:schemeClr>
                </a:solidFill>
                <a:highlight>
                  <a:srgbClr val="FFFF00"/>
                </a:highlight>
                <a:latin typeface="Montserrat" pitchFamily="2" charset="0"/>
              </a:rPr>
              <a:t>МЕХАНІЗМИ ПІДТРИМКИ ОСББ </a:t>
            </a:r>
            <a:r>
              <a:rPr lang="uk-UA" sz="2000" b="1" dirty="0">
                <a:solidFill>
                  <a:schemeClr val="accent1">
                    <a:lumMod val="50000"/>
                  </a:schemeClr>
                </a:solidFill>
                <a:highlight>
                  <a:srgbClr val="FFFF00"/>
                </a:highlight>
                <a:latin typeface="Montserrat" pitchFamily="2" charset="0"/>
              </a:rPr>
              <a:t>ДЛЯ</a:t>
            </a:r>
            <a:r>
              <a:rPr lang="ru-RU" sz="2000" b="1" dirty="0">
                <a:solidFill>
                  <a:schemeClr val="accent1">
                    <a:lumMod val="50000"/>
                  </a:schemeClr>
                </a:solidFill>
                <a:highlight>
                  <a:srgbClr val="FFFF00"/>
                </a:highlight>
                <a:latin typeface="Montserrat" pitchFamily="2" charset="0"/>
              </a:rPr>
              <a:t> ЕНЕРГЕТИЧНОГО ПЕРЕХОДУ</a:t>
            </a:r>
          </a:p>
        </p:txBody>
      </p:sp>
      <p:pic>
        <p:nvPicPr>
          <p:cNvPr id="5" name="Рисунок 4">
            <a:extLst>
              <a:ext uri="{FF2B5EF4-FFF2-40B4-BE49-F238E27FC236}">
                <a16:creationId xmlns:a16="http://schemas.microsoft.com/office/drawing/2014/main" xmlns="" id="{B42700D9-1738-5AE1-E1B2-464BE29EF747}"/>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84254" y="98231"/>
            <a:ext cx="572965" cy="1140837"/>
          </a:xfrm>
          <a:prstGeom prst="rect">
            <a:avLst/>
          </a:prstGeom>
        </p:spPr>
      </p:pic>
      <p:pic>
        <p:nvPicPr>
          <p:cNvPr id="2" name="2140435143732662598">
            <a:hlinkClick r:id="" action="ppaction://media"/>
            <a:extLst>
              <a:ext uri="{FF2B5EF4-FFF2-40B4-BE49-F238E27FC236}">
                <a16:creationId xmlns:a16="http://schemas.microsoft.com/office/drawing/2014/main" xmlns="" id="{C5A256A7-2562-7D5B-7836-C658114F572E}"/>
              </a:ext>
            </a:extLst>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0" y="0"/>
            <a:ext cx="7734300" cy="5689600"/>
          </a:xfrm>
          <a:prstGeom prst="rect">
            <a:avLst/>
          </a:prstGeom>
        </p:spPr>
      </p:pic>
      <p:sp>
        <p:nvSpPr>
          <p:cNvPr id="3" name="TextBox 2">
            <a:extLst>
              <a:ext uri="{FF2B5EF4-FFF2-40B4-BE49-F238E27FC236}">
                <a16:creationId xmlns:a16="http://schemas.microsoft.com/office/drawing/2014/main" xmlns="" id="{C91B15E8-7C07-B649-26F8-525D56CEE193}"/>
              </a:ext>
            </a:extLst>
          </p:cNvPr>
          <p:cNvSpPr txBox="1"/>
          <p:nvPr/>
        </p:nvSpPr>
        <p:spPr>
          <a:xfrm>
            <a:off x="86808" y="94815"/>
            <a:ext cx="7514141" cy="588277"/>
          </a:xfrm>
          <a:prstGeom prst="rect">
            <a:avLst/>
          </a:prstGeom>
          <a:noFill/>
        </p:spPr>
        <p:txBody>
          <a:bodyPr wrap="square" lIns="64429" tIns="32214" rIns="64429" bIns="32214" rtlCol="0">
            <a:spAutoFit/>
          </a:bodyPr>
          <a:lstStyle/>
          <a:p>
            <a:pPr algn="ctr"/>
            <a:r>
              <a:rPr lang="uk-UA" sz="1700" b="1" i="1" dirty="0" smtClean="0"/>
              <a:t>ОСББ ЖИТОМИРА ДОЛУЧИЛИСЯ ДО ОСІННЬОГО САНІТАРНОГО ПРИБИРАННЯ</a:t>
            </a:r>
          </a:p>
          <a:p>
            <a:pPr algn="ctr"/>
            <a:r>
              <a:rPr lang="uk-UA" sz="1700" b="1" i="1" dirty="0" smtClean="0"/>
              <a:t>На фото ОСББ </a:t>
            </a:r>
            <a:r>
              <a:rPr lang="uk-UA" sz="1700" b="1" i="1" dirty="0" err="1" smtClean="0"/>
              <a:t>“Князів</a:t>
            </a:r>
            <a:r>
              <a:rPr lang="uk-UA" sz="1700" b="1" i="1" dirty="0" smtClean="0"/>
              <a:t> Острозьких 82”, вул. Князів Острозьких, 82</a:t>
            </a:r>
            <a:endParaRPr lang="x-none" sz="1700" b="1" i="1" dirty="0"/>
          </a:p>
        </p:txBody>
      </p:sp>
      <p:sp>
        <p:nvSpPr>
          <p:cNvPr id="9" name="Прямокутник 8">
            <a:extLst>
              <a:ext uri="{FF2B5EF4-FFF2-40B4-BE49-F238E27FC236}">
                <a16:creationId xmlns:a16="http://schemas.microsoft.com/office/drawing/2014/main" xmlns="" id="{C8E444A6-ACE3-DA56-1D5B-783B12EE87D1}"/>
              </a:ext>
            </a:extLst>
          </p:cNvPr>
          <p:cNvSpPr/>
          <p:nvPr/>
        </p:nvSpPr>
        <p:spPr>
          <a:xfrm>
            <a:off x="1" y="1369176"/>
            <a:ext cx="7734299" cy="4405791"/>
          </a:xfrm>
          <a:prstGeom prst="rect">
            <a:avLst/>
          </a:prstGeom>
          <a:gradFill>
            <a:gsLst>
              <a:gs pos="1000">
                <a:schemeClr val="tx1">
                  <a:alpha val="0"/>
                  <a:lumMod val="0"/>
                  <a:lumOff val="100000"/>
                </a:schemeClr>
              </a:gs>
              <a:gs pos="100000">
                <a:srgbClr val="015BBB">
                  <a:alpha val="58178"/>
                  <a:lumMod val="87715"/>
                  <a:lumOff val="12285"/>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4429" tIns="32214" rIns="64429" bIns="32214" rtlCol="0" anchor="ctr"/>
          <a:lstStyle/>
          <a:p>
            <a:pPr algn="ctr"/>
            <a:endParaRPr lang="ru-RU" sz="1200" dirty="0"/>
          </a:p>
        </p:txBody>
      </p:sp>
      <p:sp>
        <p:nvSpPr>
          <p:cNvPr id="20" name="TextBox 19">
            <a:extLst>
              <a:ext uri="{FF2B5EF4-FFF2-40B4-BE49-F238E27FC236}">
                <a16:creationId xmlns:a16="http://schemas.microsoft.com/office/drawing/2014/main" xmlns="" id="{DDF0436E-020B-F9CE-5EFC-3D22868A2116}"/>
              </a:ext>
            </a:extLst>
          </p:cNvPr>
          <p:cNvSpPr txBox="1"/>
          <p:nvPr/>
        </p:nvSpPr>
        <p:spPr>
          <a:xfrm>
            <a:off x="0" y="4812517"/>
            <a:ext cx="7550366" cy="896054"/>
          </a:xfrm>
          <a:prstGeom prst="rect">
            <a:avLst/>
          </a:prstGeom>
          <a:solidFill>
            <a:schemeClr val="accent1">
              <a:lumMod val="40000"/>
              <a:lumOff val="60000"/>
            </a:schemeClr>
          </a:solidFill>
        </p:spPr>
        <p:txBody>
          <a:bodyPr wrap="square" lIns="64429" tIns="32214" rIns="64429" bIns="32214" rtlCol="0">
            <a:spAutoFit/>
          </a:bodyPr>
          <a:lstStyle/>
          <a:p>
            <a:pPr algn="ctr"/>
            <a:r>
              <a:rPr lang="uk-UA" b="1" dirty="0" smtClean="0">
                <a:latin typeface="Montserrat" pitchFamily="2" charset="0"/>
              </a:rPr>
              <a:t>Після прибирання багато мешканців відзначили: спільна робота зближує людей. Часто саме з таких невеликих ініціатив починається формування сильної громади, яка здатна змінювати своє місто.</a:t>
            </a:r>
            <a:endParaRPr lang="uk-UA" b="1" dirty="0">
              <a:latin typeface="Montserrat" pitchFamily="2" charset="0"/>
            </a:endParaRPr>
          </a:p>
        </p:txBody>
      </p:sp>
      <p:pic>
        <p:nvPicPr>
          <p:cNvPr id="36866" name="Picture 2" descr="C:\Users\User\Desktop\фотозвіт 1042\ОСББ Острозьких\зображення_viber_2025-11-18_13-12-58-236.jpg"/>
          <p:cNvPicPr>
            <a:picLocks noChangeAspect="1" noChangeArrowheads="1"/>
          </p:cNvPicPr>
          <p:nvPr/>
        </p:nvPicPr>
        <p:blipFill>
          <a:blip r:embed="rId6" cstate="print"/>
          <a:srcRect/>
          <a:stretch>
            <a:fillRect/>
          </a:stretch>
        </p:blipFill>
        <p:spPr bwMode="auto">
          <a:xfrm>
            <a:off x="0" y="758236"/>
            <a:ext cx="2157780" cy="3762565"/>
          </a:xfrm>
          <a:prstGeom prst="rect">
            <a:avLst/>
          </a:prstGeom>
          <a:noFill/>
        </p:spPr>
      </p:pic>
      <p:pic>
        <p:nvPicPr>
          <p:cNvPr id="36868" name="Picture 4" descr="C:\Users\User\Desktop\фотозвіт 1042\ОСББ Острозьких\зображення_viber_2025-11-18_13-12-58-701.jpg"/>
          <p:cNvPicPr>
            <a:picLocks noChangeAspect="1" noChangeArrowheads="1"/>
          </p:cNvPicPr>
          <p:nvPr/>
        </p:nvPicPr>
        <p:blipFill>
          <a:blip r:embed="rId7" cstate="print"/>
          <a:srcRect/>
          <a:stretch>
            <a:fillRect/>
          </a:stretch>
        </p:blipFill>
        <p:spPr bwMode="auto">
          <a:xfrm>
            <a:off x="2114550" y="1092200"/>
            <a:ext cx="3091712" cy="3429000"/>
          </a:xfrm>
          <a:prstGeom prst="rect">
            <a:avLst/>
          </a:prstGeom>
          <a:noFill/>
        </p:spPr>
      </p:pic>
      <p:pic>
        <p:nvPicPr>
          <p:cNvPr id="36870" name="Picture 6" descr="C:\Users\User\Desktop\фотозвіт 1042\ОСББ Острозьких\зображення_viber_2025-11-18_13-12-58-901.jpg"/>
          <p:cNvPicPr>
            <a:picLocks noChangeAspect="1" noChangeArrowheads="1"/>
          </p:cNvPicPr>
          <p:nvPr/>
        </p:nvPicPr>
        <p:blipFill>
          <a:blip r:embed="rId8" cstate="print"/>
          <a:srcRect/>
          <a:stretch>
            <a:fillRect/>
          </a:stretch>
        </p:blipFill>
        <p:spPr bwMode="auto">
          <a:xfrm>
            <a:off x="5182326" y="1353203"/>
            <a:ext cx="2666157" cy="3191642"/>
          </a:xfrm>
          <a:prstGeom prst="rect">
            <a:avLst/>
          </a:prstGeom>
          <a:noFill/>
        </p:spPr>
      </p:pic>
    </p:spTree>
    <p:extLst>
      <p:ext uri="{BB962C8B-B14F-4D97-AF65-F5344CB8AC3E}">
        <p14:creationId xmlns:p14="http://schemas.microsoft.com/office/powerpoint/2010/main" xmlns="" val="1466752085"/>
      </p:ext>
    </p:extLst>
  </p:cSld>
  <p:clrMapOvr>
    <a:masterClrMapping/>
  </p:clrMapOvr>
  <p:timing>
    <p:tnLst>
      <p:par>
        <p:cTn id="1" dur="indefinite" restart="never" nodeType="tmRoot">
          <p:childTnLst>
            <p:video>
              <p:cMediaNode vol="80000" mute="1">
                <p:cTn id="2" fill="hold" display="0">
                  <p:stCondLst>
                    <p:cond delay="indefinite"/>
                  </p:stCondLst>
                </p:cTn>
                <p:tgtEl>
                  <p:spTgt spid="2"/>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B39435EC-05EA-C143-2964-E9BD476ECAEB}"/>
              </a:ext>
            </a:extLst>
          </p:cNvPr>
          <p:cNvSpPr txBox="1"/>
          <p:nvPr/>
        </p:nvSpPr>
        <p:spPr>
          <a:xfrm>
            <a:off x="177082" y="98232"/>
            <a:ext cx="7029524" cy="680610"/>
          </a:xfrm>
          <a:prstGeom prst="rect">
            <a:avLst/>
          </a:prstGeom>
          <a:noFill/>
        </p:spPr>
        <p:txBody>
          <a:bodyPr wrap="square" lIns="64429" tIns="32214" rIns="64429" bIns="32214" rtlCol="0">
            <a:spAutoFit/>
          </a:bodyPr>
          <a:lstStyle/>
          <a:p>
            <a:r>
              <a:rPr lang="ru-RU" sz="2000" b="1" dirty="0">
                <a:solidFill>
                  <a:schemeClr val="accent1">
                    <a:lumMod val="50000"/>
                  </a:schemeClr>
                </a:solidFill>
                <a:highlight>
                  <a:srgbClr val="FFFF00"/>
                </a:highlight>
                <a:latin typeface="Montserrat" pitchFamily="2" charset="0"/>
              </a:rPr>
              <a:t>МЕХАНІЗМИ ПІДТРИМКИ ОСББ </a:t>
            </a:r>
            <a:r>
              <a:rPr lang="uk-UA" sz="2000" b="1" dirty="0">
                <a:solidFill>
                  <a:schemeClr val="accent1">
                    <a:lumMod val="50000"/>
                  </a:schemeClr>
                </a:solidFill>
                <a:highlight>
                  <a:srgbClr val="FFFF00"/>
                </a:highlight>
                <a:latin typeface="Montserrat" pitchFamily="2" charset="0"/>
              </a:rPr>
              <a:t>ДЛЯ</a:t>
            </a:r>
            <a:r>
              <a:rPr lang="ru-RU" sz="2000" b="1" dirty="0">
                <a:solidFill>
                  <a:schemeClr val="accent1">
                    <a:lumMod val="50000"/>
                  </a:schemeClr>
                </a:solidFill>
                <a:highlight>
                  <a:srgbClr val="FFFF00"/>
                </a:highlight>
                <a:latin typeface="Montserrat" pitchFamily="2" charset="0"/>
              </a:rPr>
              <a:t> ЕНЕРГЕТИЧНОГО ПЕРЕХОДУ</a:t>
            </a:r>
          </a:p>
        </p:txBody>
      </p:sp>
      <p:pic>
        <p:nvPicPr>
          <p:cNvPr id="5" name="Рисунок 4">
            <a:extLst>
              <a:ext uri="{FF2B5EF4-FFF2-40B4-BE49-F238E27FC236}">
                <a16:creationId xmlns:a16="http://schemas.microsoft.com/office/drawing/2014/main" xmlns="" id="{B42700D9-1738-5AE1-E1B2-464BE29EF747}"/>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84254" y="98231"/>
            <a:ext cx="572965" cy="1140837"/>
          </a:xfrm>
          <a:prstGeom prst="rect">
            <a:avLst/>
          </a:prstGeom>
        </p:spPr>
      </p:pic>
      <p:pic>
        <p:nvPicPr>
          <p:cNvPr id="2" name="2140435143732662598">
            <a:hlinkClick r:id="" action="ppaction://media"/>
            <a:extLst>
              <a:ext uri="{FF2B5EF4-FFF2-40B4-BE49-F238E27FC236}">
                <a16:creationId xmlns:a16="http://schemas.microsoft.com/office/drawing/2014/main" xmlns="" id="{C5A256A7-2562-7D5B-7836-C658114F572E}"/>
              </a:ext>
            </a:extLst>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0" y="0"/>
            <a:ext cx="7734300" cy="5689600"/>
          </a:xfrm>
          <a:prstGeom prst="rect">
            <a:avLst/>
          </a:prstGeom>
        </p:spPr>
      </p:pic>
      <p:sp>
        <p:nvSpPr>
          <p:cNvPr id="3" name="TextBox 2">
            <a:extLst>
              <a:ext uri="{FF2B5EF4-FFF2-40B4-BE49-F238E27FC236}">
                <a16:creationId xmlns:a16="http://schemas.microsoft.com/office/drawing/2014/main" xmlns="" id="{C91B15E8-7C07-B649-26F8-525D56CEE193}"/>
              </a:ext>
            </a:extLst>
          </p:cNvPr>
          <p:cNvSpPr txBox="1"/>
          <p:nvPr/>
        </p:nvSpPr>
        <p:spPr>
          <a:xfrm>
            <a:off x="81582" y="204164"/>
            <a:ext cx="7443167" cy="588277"/>
          </a:xfrm>
          <a:prstGeom prst="rect">
            <a:avLst/>
          </a:prstGeom>
          <a:noFill/>
        </p:spPr>
        <p:txBody>
          <a:bodyPr wrap="square" lIns="64429" tIns="32214" rIns="64429" bIns="32214" rtlCol="0">
            <a:spAutoFit/>
          </a:bodyPr>
          <a:lstStyle/>
          <a:p>
            <a:pPr algn="ctr"/>
            <a:r>
              <a:rPr lang="uk-UA" sz="1700" b="1" i="1" dirty="0" smtClean="0"/>
              <a:t>ОСББ ЖИТОМИРА ДОЛУЧИЛИСЯ ДО ОСІННЬОГО САНІТАРНОГО ПРИБИРАННЯ</a:t>
            </a:r>
          </a:p>
          <a:p>
            <a:pPr algn="ctr"/>
            <a:r>
              <a:rPr lang="uk-UA" sz="1700" b="1" i="1" dirty="0" smtClean="0"/>
              <a:t>На фото ОСББ </a:t>
            </a:r>
            <a:r>
              <a:rPr lang="uk-UA" sz="1700" b="1" i="1" dirty="0" err="1" smtClean="0"/>
              <a:t>“Покровська</a:t>
            </a:r>
            <a:r>
              <a:rPr lang="uk-UA" sz="1700" b="1" i="1" dirty="0" smtClean="0"/>
              <a:t> 159”, вул. Покровська, 159</a:t>
            </a:r>
            <a:endParaRPr lang="x-none" sz="1700" b="1" i="1" dirty="0"/>
          </a:p>
        </p:txBody>
      </p:sp>
      <p:sp>
        <p:nvSpPr>
          <p:cNvPr id="9" name="Прямокутник 8">
            <a:extLst>
              <a:ext uri="{FF2B5EF4-FFF2-40B4-BE49-F238E27FC236}">
                <a16:creationId xmlns:a16="http://schemas.microsoft.com/office/drawing/2014/main" xmlns="" id="{C8E444A6-ACE3-DA56-1D5B-783B12EE87D1}"/>
              </a:ext>
            </a:extLst>
          </p:cNvPr>
          <p:cNvSpPr/>
          <p:nvPr/>
        </p:nvSpPr>
        <p:spPr>
          <a:xfrm>
            <a:off x="1" y="1410244"/>
            <a:ext cx="7734299" cy="4405791"/>
          </a:xfrm>
          <a:prstGeom prst="rect">
            <a:avLst/>
          </a:prstGeom>
          <a:gradFill>
            <a:gsLst>
              <a:gs pos="1000">
                <a:schemeClr val="tx1">
                  <a:alpha val="0"/>
                  <a:lumMod val="0"/>
                  <a:lumOff val="100000"/>
                </a:schemeClr>
              </a:gs>
              <a:gs pos="100000">
                <a:srgbClr val="015BBB">
                  <a:alpha val="58178"/>
                  <a:lumMod val="87715"/>
                  <a:lumOff val="12285"/>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4429" tIns="32214" rIns="64429" bIns="32214" rtlCol="0" anchor="ctr"/>
          <a:lstStyle/>
          <a:p>
            <a:pPr algn="ctr"/>
            <a:endParaRPr lang="ru-RU" sz="1200" dirty="0"/>
          </a:p>
        </p:txBody>
      </p:sp>
      <p:sp>
        <p:nvSpPr>
          <p:cNvPr id="20" name="TextBox 19">
            <a:extLst>
              <a:ext uri="{FF2B5EF4-FFF2-40B4-BE49-F238E27FC236}">
                <a16:creationId xmlns:a16="http://schemas.microsoft.com/office/drawing/2014/main" xmlns="" id="{DDF0436E-020B-F9CE-5EFC-3D22868A2116}"/>
              </a:ext>
            </a:extLst>
          </p:cNvPr>
          <p:cNvSpPr txBox="1"/>
          <p:nvPr/>
        </p:nvSpPr>
        <p:spPr>
          <a:xfrm>
            <a:off x="84643" y="4450296"/>
            <a:ext cx="7550366" cy="1142275"/>
          </a:xfrm>
          <a:prstGeom prst="rect">
            <a:avLst/>
          </a:prstGeom>
          <a:solidFill>
            <a:schemeClr val="accent1">
              <a:lumMod val="40000"/>
              <a:lumOff val="60000"/>
            </a:schemeClr>
          </a:solidFill>
        </p:spPr>
        <p:txBody>
          <a:bodyPr wrap="square" lIns="64429" tIns="32214" rIns="64429" bIns="32214" rtlCol="0">
            <a:spAutoFit/>
          </a:bodyPr>
          <a:lstStyle/>
          <a:p>
            <a:pPr algn="ctr"/>
            <a:r>
              <a:rPr lang="uk-UA" sz="1400" i="1" dirty="0" smtClean="0"/>
              <a:t>ОСББ — це не просто юридична форма управління будинком. Це спільнота людей, яка бере відповідальність за свій простір. Там, де є активне ОСББ, територія доглянута цілий рік, швидше вирішуються житлово-комунальні питання, а мешканці відчувають себе справжніми господарями свого дому. Коли люди об’єднані спільною метою, вони можуть досягти значно більшого, ніж поодинці</a:t>
            </a:r>
            <a:endParaRPr lang="uk-UA" sz="1400" b="1" dirty="0">
              <a:latin typeface="Montserrat" pitchFamily="2" charset="0"/>
            </a:endParaRPr>
          </a:p>
        </p:txBody>
      </p:sp>
      <p:pic>
        <p:nvPicPr>
          <p:cNvPr id="33794" name="Picture 2" descr="C:\Users\User\Desktop\фотозвіт 1042\ОСББ Покровська 159\зображення_viber_2025-11-20_08-42-12-692.jpg"/>
          <p:cNvPicPr>
            <a:picLocks noChangeAspect="1" noChangeArrowheads="1"/>
          </p:cNvPicPr>
          <p:nvPr/>
        </p:nvPicPr>
        <p:blipFill>
          <a:blip r:embed="rId6" cstate="print"/>
          <a:srcRect/>
          <a:stretch>
            <a:fillRect/>
          </a:stretch>
        </p:blipFill>
        <p:spPr bwMode="auto">
          <a:xfrm>
            <a:off x="1" y="1077551"/>
            <a:ext cx="3656926" cy="2693889"/>
          </a:xfrm>
          <a:prstGeom prst="rect">
            <a:avLst/>
          </a:prstGeom>
          <a:noFill/>
        </p:spPr>
      </p:pic>
      <p:pic>
        <p:nvPicPr>
          <p:cNvPr id="33796" name="Picture 4" descr="C:\Users\User\Desktop\фотозвіт 1042\ОСББ Покровська 159\зображення_viber_2025-11-20_08-42-13-109.jpg"/>
          <p:cNvPicPr>
            <a:picLocks noChangeAspect="1" noChangeArrowheads="1"/>
          </p:cNvPicPr>
          <p:nvPr/>
        </p:nvPicPr>
        <p:blipFill>
          <a:blip r:embed="rId7" cstate="print"/>
          <a:srcRect/>
          <a:stretch>
            <a:fillRect/>
          </a:stretch>
        </p:blipFill>
        <p:spPr bwMode="auto">
          <a:xfrm>
            <a:off x="3676713" y="863600"/>
            <a:ext cx="1879085" cy="3505200"/>
          </a:xfrm>
          <a:prstGeom prst="rect">
            <a:avLst/>
          </a:prstGeom>
          <a:noFill/>
        </p:spPr>
      </p:pic>
      <p:pic>
        <p:nvPicPr>
          <p:cNvPr id="33798" name="Picture 6" descr="C:\Users\User\Desktop\фотозвіт 1042\ОСББ Покровська 159\зображення_viber_2025-11-20_08-42-13-518.jpg"/>
          <p:cNvPicPr>
            <a:picLocks noChangeAspect="1" noChangeArrowheads="1"/>
          </p:cNvPicPr>
          <p:nvPr/>
        </p:nvPicPr>
        <p:blipFill>
          <a:blip r:embed="rId8" cstate="print"/>
          <a:srcRect/>
          <a:stretch>
            <a:fillRect/>
          </a:stretch>
        </p:blipFill>
        <p:spPr bwMode="auto">
          <a:xfrm>
            <a:off x="5543550" y="863600"/>
            <a:ext cx="1983276" cy="3458280"/>
          </a:xfrm>
          <a:prstGeom prst="rect">
            <a:avLst/>
          </a:prstGeom>
          <a:noFill/>
        </p:spPr>
      </p:pic>
    </p:spTree>
    <p:extLst>
      <p:ext uri="{BB962C8B-B14F-4D97-AF65-F5344CB8AC3E}">
        <p14:creationId xmlns:p14="http://schemas.microsoft.com/office/powerpoint/2010/main" xmlns="" val="1466752085"/>
      </p:ext>
    </p:extLst>
  </p:cSld>
  <p:clrMapOvr>
    <a:masterClrMapping/>
  </p:clrMapOvr>
  <p:timing>
    <p:tnLst>
      <p:par>
        <p:cTn id="1" dur="indefinite" restart="never" nodeType="tmRoot">
          <p:childTnLst>
            <p:video>
              <p:cMediaNode vol="80000" mute="1">
                <p:cTn id="2" fill="hold" display="0">
                  <p:stCondLst>
                    <p:cond delay="indefinite"/>
                  </p:stCondLst>
                </p:cTn>
                <p:tgtEl>
                  <p:spTgt spid="2"/>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B39435EC-05EA-C143-2964-E9BD476ECAEB}"/>
              </a:ext>
            </a:extLst>
          </p:cNvPr>
          <p:cNvSpPr txBox="1"/>
          <p:nvPr/>
        </p:nvSpPr>
        <p:spPr>
          <a:xfrm>
            <a:off x="177082" y="98232"/>
            <a:ext cx="7029524" cy="680610"/>
          </a:xfrm>
          <a:prstGeom prst="rect">
            <a:avLst/>
          </a:prstGeom>
          <a:noFill/>
        </p:spPr>
        <p:txBody>
          <a:bodyPr wrap="square" lIns="64429" tIns="32214" rIns="64429" bIns="32214" rtlCol="0">
            <a:spAutoFit/>
          </a:bodyPr>
          <a:lstStyle/>
          <a:p>
            <a:r>
              <a:rPr lang="ru-RU" sz="2000" b="1" dirty="0">
                <a:solidFill>
                  <a:schemeClr val="accent1">
                    <a:lumMod val="50000"/>
                  </a:schemeClr>
                </a:solidFill>
                <a:highlight>
                  <a:srgbClr val="FFFF00"/>
                </a:highlight>
                <a:latin typeface="Montserrat" pitchFamily="2" charset="0"/>
              </a:rPr>
              <a:t>МЕХАНІЗМИ ПІДТРИМКИ ОСББ </a:t>
            </a:r>
            <a:r>
              <a:rPr lang="uk-UA" sz="2000" b="1" dirty="0">
                <a:solidFill>
                  <a:schemeClr val="accent1">
                    <a:lumMod val="50000"/>
                  </a:schemeClr>
                </a:solidFill>
                <a:highlight>
                  <a:srgbClr val="FFFF00"/>
                </a:highlight>
                <a:latin typeface="Montserrat" pitchFamily="2" charset="0"/>
              </a:rPr>
              <a:t>ДЛЯ</a:t>
            </a:r>
            <a:r>
              <a:rPr lang="ru-RU" sz="2000" b="1" dirty="0">
                <a:solidFill>
                  <a:schemeClr val="accent1">
                    <a:lumMod val="50000"/>
                  </a:schemeClr>
                </a:solidFill>
                <a:highlight>
                  <a:srgbClr val="FFFF00"/>
                </a:highlight>
                <a:latin typeface="Montserrat" pitchFamily="2" charset="0"/>
              </a:rPr>
              <a:t> ЕНЕРГЕТИЧНОГО ПЕРЕХОДУ</a:t>
            </a:r>
          </a:p>
        </p:txBody>
      </p:sp>
      <p:pic>
        <p:nvPicPr>
          <p:cNvPr id="5" name="Рисунок 4">
            <a:extLst>
              <a:ext uri="{FF2B5EF4-FFF2-40B4-BE49-F238E27FC236}">
                <a16:creationId xmlns:a16="http://schemas.microsoft.com/office/drawing/2014/main" xmlns="" id="{B42700D9-1738-5AE1-E1B2-464BE29EF747}"/>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84254" y="98231"/>
            <a:ext cx="572965" cy="1140837"/>
          </a:xfrm>
          <a:prstGeom prst="rect">
            <a:avLst/>
          </a:prstGeom>
        </p:spPr>
      </p:pic>
      <p:pic>
        <p:nvPicPr>
          <p:cNvPr id="2" name="2140435143732662598">
            <a:hlinkClick r:id="" action="ppaction://media"/>
            <a:extLst>
              <a:ext uri="{FF2B5EF4-FFF2-40B4-BE49-F238E27FC236}">
                <a16:creationId xmlns:a16="http://schemas.microsoft.com/office/drawing/2014/main" xmlns="" id="{C5A256A7-2562-7D5B-7836-C658114F572E}"/>
              </a:ext>
            </a:extLst>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0" y="0"/>
            <a:ext cx="7734300" cy="5689600"/>
          </a:xfrm>
          <a:prstGeom prst="rect">
            <a:avLst/>
          </a:prstGeom>
        </p:spPr>
      </p:pic>
      <p:sp>
        <p:nvSpPr>
          <p:cNvPr id="3" name="TextBox 2">
            <a:extLst>
              <a:ext uri="{FF2B5EF4-FFF2-40B4-BE49-F238E27FC236}">
                <a16:creationId xmlns:a16="http://schemas.microsoft.com/office/drawing/2014/main" xmlns="" id="{C91B15E8-7C07-B649-26F8-525D56CEE193}"/>
              </a:ext>
            </a:extLst>
          </p:cNvPr>
          <p:cNvSpPr txBox="1"/>
          <p:nvPr/>
        </p:nvSpPr>
        <p:spPr>
          <a:xfrm>
            <a:off x="86808" y="94815"/>
            <a:ext cx="7514141" cy="588277"/>
          </a:xfrm>
          <a:prstGeom prst="rect">
            <a:avLst/>
          </a:prstGeom>
          <a:noFill/>
        </p:spPr>
        <p:txBody>
          <a:bodyPr wrap="square" lIns="64429" tIns="32214" rIns="64429" bIns="32214" rtlCol="0">
            <a:spAutoFit/>
          </a:bodyPr>
          <a:lstStyle/>
          <a:p>
            <a:pPr algn="ctr"/>
            <a:r>
              <a:rPr lang="uk-UA" sz="1700" b="1" i="1" dirty="0" smtClean="0"/>
              <a:t>ОСББ ЖИТОМИРА ДОЛУЧИЛИСЯ ДО ОСІННЬОГО САНІТАРНОГО ПРИБИРАННЯ</a:t>
            </a:r>
          </a:p>
          <a:p>
            <a:pPr algn="ctr"/>
            <a:r>
              <a:rPr lang="uk-UA" sz="1700" b="1" i="1" dirty="0" smtClean="0"/>
              <a:t>На фото ОСББ </a:t>
            </a:r>
            <a:r>
              <a:rPr lang="uk-UA" sz="1700" b="1" i="1" dirty="0" err="1" smtClean="0"/>
              <a:t>“Європа</a:t>
            </a:r>
            <a:r>
              <a:rPr lang="uk-UA" sz="1700" b="1" i="1" dirty="0" smtClean="0"/>
              <a:t> </a:t>
            </a:r>
            <a:r>
              <a:rPr lang="uk-UA" sz="1700" b="1" i="1" dirty="0" err="1" smtClean="0"/>
              <a:t>плюс”</a:t>
            </a:r>
            <a:r>
              <a:rPr lang="uk-UA" sz="1700" b="1" i="1" dirty="0" smtClean="0"/>
              <a:t>, вулиця </a:t>
            </a:r>
            <a:r>
              <a:rPr lang="uk-UA" sz="1700" b="1" i="1" dirty="0" err="1" smtClean="0"/>
              <a:t>Чуднівська</a:t>
            </a:r>
            <a:r>
              <a:rPr lang="uk-UA" sz="1700" b="1" i="1" dirty="0" smtClean="0"/>
              <a:t>, 108В</a:t>
            </a:r>
            <a:endParaRPr lang="x-none" sz="1700" b="1" i="1" dirty="0"/>
          </a:p>
        </p:txBody>
      </p:sp>
      <p:sp>
        <p:nvSpPr>
          <p:cNvPr id="9" name="Прямокутник 8">
            <a:extLst>
              <a:ext uri="{FF2B5EF4-FFF2-40B4-BE49-F238E27FC236}">
                <a16:creationId xmlns:a16="http://schemas.microsoft.com/office/drawing/2014/main" xmlns="" id="{C8E444A6-ACE3-DA56-1D5B-783B12EE87D1}"/>
              </a:ext>
            </a:extLst>
          </p:cNvPr>
          <p:cNvSpPr/>
          <p:nvPr/>
        </p:nvSpPr>
        <p:spPr>
          <a:xfrm>
            <a:off x="1" y="1369176"/>
            <a:ext cx="7734299" cy="4405791"/>
          </a:xfrm>
          <a:prstGeom prst="rect">
            <a:avLst/>
          </a:prstGeom>
          <a:gradFill>
            <a:gsLst>
              <a:gs pos="1000">
                <a:schemeClr val="tx1">
                  <a:alpha val="0"/>
                  <a:lumMod val="0"/>
                  <a:lumOff val="100000"/>
                </a:schemeClr>
              </a:gs>
              <a:gs pos="100000">
                <a:srgbClr val="015BBB">
                  <a:alpha val="58178"/>
                  <a:lumMod val="87715"/>
                  <a:lumOff val="12285"/>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4429" tIns="32214" rIns="64429" bIns="32214" rtlCol="0" anchor="ctr"/>
          <a:lstStyle/>
          <a:p>
            <a:pPr algn="ctr"/>
            <a:endParaRPr lang="ru-RU" sz="1200" dirty="0"/>
          </a:p>
        </p:txBody>
      </p:sp>
      <p:sp>
        <p:nvSpPr>
          <p:cNvPr id="20" name="TextBox 19">
            <a:extLst>
              <a:ext uri="{FF2B5EF4-FFF2-40B4-BE49-F238E27FC236}">
                <a16:creationId xmlns:a16="http://schemas.microsoft.com/office/drawing/2014/main" xmlns="" id="{DDF0436E-020B-F9CE-5EFC-3D22868A2116}"/>
              </a:ext>
            </a:extLst>
          </p:cNvPr>
          <p:cNvSpPr txBox="1"/>
          <p:nvPr/>
        </p:nvSpPr>
        <p:spPr>
          <a:xfrm>
            <a:off x="78196" y="4923578"/>
            <a:ext cx="7550366" cy="711388"/>
          </a:xfrm>
          <a:prstGeom prst="rect">
            <a:avLst/>
          </a:prstGeom>
          <a:solidFill>
            <a:schemeClr val="accent1">
              <a:lumMod val="40000"/>
              <a:lumOff val="60000"/>
            </a:schemeClr>
          </a:solidFill>
        </p:spPr>
        <p:txBody>
          <a:bodyPr wrap="square" lIns="64429" tIns="32214" rIns="64429" bIns="32214" rtlCol="0">
            <a:spAutoFit/>
          </a:bodyPr>
          <a:lstStyle/>
          <a:p>
            <a:pPr algn="ctr"/>
            <a:r>
              <a:rPr lang="uk-UA" sz="1400" cap="all" dirty="0" smtClean="0"/>
              <a:t>ОСББ </a:t>
            </a:r>
            <a:r>
              <a:rPr lang="uk-UA" sz="1400" cap="all" dirty="0" err="1" smtClean="0"/>
              <a:t>“Європа</a:t>
            </a:r>
            <a:r>
              <a:rPr lang="uk-UA" sz="1400" cap="all" dirty="0" smtClean="0"/>
              <a:t> </a:t>
            </a:r>
            <a:r>
              <a:rPr lang="uk-UA" sz="1400" cap="all" dirty="0" err="1" smtClean="0"/>
              <a:t>плюс”</a:t>
            </a:r>
            <a:r>
              <a:rPr lang="uk-UA" sz="1400" cap="all" dirty="0" smtClean="0"/>
              <a:t> </a:t>
            </a:r>
            <a:r>
              <a:rPr lang="uk-UA" sz="1400" dirty="0" smtClean="0"/>
              <a:t>ПРЕТЕНДУЄ  НА ЗВАННЯ “НАЙКРАЩА ПРИБУДИНКОВА ТЕРИТОРІЯ” </a:t>
            </a:r>
          </a:p>
          <a:p>
            <a:pPr algn="just"/>
            <a:r>
              <a:rPr lang="uk-UA" sz="1400" dirty="0" err="1" smtClean="0"/>
              <a:t>Сакури</a:t>
            </a:r>
            <a:r>
              <a:rPr lang="uk-UA" sz="1400" dirty="0" smtClean="0"/>
              <a:t>, водограй </a:t>
            </a:r>
            <a:r>
              <a:rPr lang="uk-UA" sz="1400" cap="all" dirty="0" smtClean="0"/>
              <a:t>, </a:t>
            </a:r>
            <a:r>
              <a:rPr lang="uk-UA" sz="1400" dirty="0" smtClean="0"/>
              <a:t>шовковиці, магнолія й невеличкі кущі декоративних райських яблунь та багато троянд різних сортів… </a:t>
            </a:r>
            <a:endParaRPr lang="uk-UA" sz="1400" cap="all" dirty="0"/>
          </a:p>
        </p:txBody>
      </p:sp>
      <p:pic>
        <p:nvPicPr>
          <p:cNvPr id="31746" name="Picture 2" descr="C:\Users\User\Desktop\ОСББ 2024\ЄВРОПА ПЛЮС КРАЩІ ПРАКТИКИ 2025\571084139_1115478134090726_8904569121226101961_n.jpg"/>
          <p:cNvPicPr>
            <a:picLocks noChangeAspect="1" noChangeArrowheads="1"/>
          </p:cNvPicPr>
          <p:nvPr/>
        </p:nvPicPr>
        <p:blipFill>
          <a:blip r:embed="rId6" cstate="print"/>
          <a:srcRect/>
          <a:stretch>
            <a:fillRect/>
          </a:stretch>
        </p:blipFill>
        <p:spPr bwMode="auto">
          <a:xfrm>
            <a:off x="0" y="731277"/>
            <a:ext cx="2821974" cy="2459766"/>
          </a:xfrm>
          <a:prstGeom prst="rect">
            <a:avLst/>
          </a:prstGeom>
          <a:noFill/>
        </p:spPr>
      </p:pic>
      <p:pic>
        <p:nvPicPr>
          <p:cNvPr id="31748" name="Picture 4" descr="C:\Users\User\Desktop\ОСББ 2024\ЄВРОПА ПЛЮС КРАЩІ ПРАКТИКИ 2025\569216917_1115476864090853_1448114605442249215_n.jpg"/>
          <p:cNvPicPr>
            <a:picLocks noChangeAspect="1" noChangeArrowheads="1"/>
          </p:cNvPicPr>
          <p:nvPr/>
        </p:nvPicPr>
        <p:blipFill>
          <a:blip r:embed="rId7" cstate="print"/>
          <a:srcRect/>
          <a:stretch>
            <a:fillRect/>
          </a:stretch>
        </p:blipFill>
        <p:spPr bwMode="auto">
          <a:xfrm>
            <a:off x="2563221" y="736732"/>
            <a:ext cx="2806982" cy="2446699"/>
          </a:xfrm>
          <a:prstGeom prst="rect">
            <a:avLst/>
          </a:prstGeom>
          <a:noFill/>
        </p:spPr>
      </p:pic>
      <p:pic>
        <p:nvPicPr>
          <p:cNvPr id="31750" name="Picture 6" descr="C:\Users\User\Desktop\ОСББ 2024\ЄВРОПА ПЛЮС КРАЩІ ПРАКТИКИ 2025\571127601_1115477054090834_8036545416815853641_n.jpg"/>
          <p:cNvPicPr>
            <a:picLocks noChangeAspect="1" noChangeArrowheads="1"/>
          </p:cNvPicPr>
          <p:nvPr/>
        </p:nvPicPr>
        <p:blipFill>
          <a:blip r:embed="rId8" cstate="print"/>
          <a:srcRect/>
          <a:stretch>
            <a:fillRect/>
          </a:stretch>
        </p:blipFill>
        <p:spPr bwMode="auto">
          <a:xfrm>
            <a:off x="5221293" y="779492"/>
            <a:ext cx="2513007" cy="2190457"/>
          </a:xfrm>
          <a:prstGeom prst="rect">
            <a:avLst/>
          </a:prstGeom>
          <a:noFill/>
        </p:spPr>
      </p:pic>
      <p:pic>
        <p:nvPicPr>
          <p:cNvPr id="31752" name="Picture 8" descr="https://strapi.zt-rada.gov.ua/uploads/WAR_6070_c7bc2b0aef.jpg"/>
          <p:cNvPicPr>
            <a:picLocks noChangeAspect="1" noChangeArrowheads="1"/>
          </p:cNvPicPr>
          <p:nvPr/>
        </p:nvPicPr>
        <p:blipFill>
          <a:blip r:embed="rId9" cstate="print"/>
          <a:srcRect/>
          <a:stretch>
            <a:fillRect/>
          </a:stretch>
        </p:blipFill>
        <p:spPr bwMode="auto">
          <a:xfrm>
            <a:off x="5772150" y="3073400"/>
            <a:ext cx="1838117" cy="1602581"/>
          </a:xfrm>
          <a:prstGeom prst="rect">
            <a:avLst/>
          </a:prstGeom>
          <a:noFill/>
        </p:spPr>
      </p:pic>
      <p:pic>
        <p:nvPicPr>
          <p:cNvPr id="31756" name="Picture 12" descr="https://strapi.zt-rada.gov.ua/uploads/WAR_6037_f821ec0154.jpg"/>
          <p:cNvPicPr>
            <a:picLocks noChangeAspect="1" noChangeArrowheads="1"/>
          </p:cNvPicPr>
          <p:nvPr/>
        </p:nvPicPr>
        <p:blipFill>
          <a:blip r:embed="rId10" cstate="print"/>
          <a:srcRect/>
          <a:stretch>
            <a:fillRect/>
          </a:stretch>
        </p:blipFill>
        <p:spPr bwMode="auto">
          <a:xfrm>
            <a:off x="1962150" y="3149600"/>
            <a:ext cx="1905000" cy="1660894"/>
          </a:xfrm>
          <a:prstGeom prst="rect">
            <a:avLst/>
          </a:prstGeom>
          <a:noFill/>
        </p:spPr>
      </p:pic>
      <p:pic>
        <p:nvPicPr>
          <p:cNvPr id="31758" name="Picture 14" descr="https://strapi.zt-rada.gov.ua/uploads/WAR_6057_b68fbe6c9e.jpg"/>
          <p:cNvPicPr>
            <a:picLocks noChangeAspect="1" noChangeArrowheads="1"/>
          </p:cNvPicPr>
          <p:nvPr/>
        </p:nvPicPr>
        <p:blipFill>
          <a:blip r:embed="rId11" cstate="print"/>
          <a:srcRect/>
          <a:stretch>
            <a:fillRect/>
          </a:stretch>
        </p:blipFill>
        <p:spPr bwMode="auto">
          <a:xfrm>
            <a:off x="1" y="3183880"/>
            <a:ext cx="1905192" cy="1661062"/>
          </a:xfrm>
          <a:prstGeom prst="rect">
            <a:avLst/>
          </a:prstGeom>
          <a:noFill/>
        </p:spPr>
      </p:pic>
      <p:pic>
        <p:nvPicPr>
          <p:cNvPr id="31760" name="Picture 16" descr="https://strapi.zt-rada.gov.ua/uploads/WAR_6058_74a57daf4e.jpg"/>
          <p:cNvPicPr>
            <a:picLocks noChangeAspect="1" noChangeArrowheads="1"/>
          </p:cNvPicPr>
          <p:nvPr/>
        </p:nvPicPr>
        <p:blipFill>
          <a:blip r:embed="rId12" cstate="print"/>
          <a:srcRect/>
          <a:stretch>
            <a:fillRect/>
          </a:stretch>
        </p:blipFill>
        <p:spPr bwMode="auto">
          <a:xfrm>
            <a:off x="3943350" y="3149600"/>
            <a:ext cx="1777682" cy="1549891"/>
          </a:xfrm>
          <a:prstGeom prst="rect">
            <a:avLst/>
          </a:prstGeom>
          <a:noFill/>
        </p:spPr>
      </p:pic>
    </p:spTree>
    <p:extLst>
      <p:ext uri="{BB962C8B-B14F-4D97-AF65-F5344CB8AC3E}">
        <p14:creationId xmlns:p14="http://schemas.microsoft.com/office/powerpoint/2010/main" xmlns="" val="1466752085"/>
      </p:ext>
    </p:extLst>
  </p:cSld>
  <p:clrMapOvr>
    <a:masterClrMapping/>
  </p:clrMapOvr>
  <p:timing>
    <p:tnLst>
      <p:par>
        <p:cTn id="1" dur="indefinite" restart="never" nodeType="tmRoot">
          <p:childTnLst>
            <p:video>
              <p:cMediaNode vol="80000" mute="1">
                <p:cTn id="2" fill="hold" display="0">
                  <p:stCondLst>
                    <p:cond delay="indefinite"/>
                  </p:stCondLst>
                </p:cTn>
                <p:tgtEl>
                  <p:spTgt spid="2"/>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B39435EC-05EA-C143-2964-E9BD476ECAEB}"/>
              </a:ext>
            </a:extLst>
          </p:cNvPr>
          <p:cNvSpPr txBox="1"/>
          <p:nvPr/>
        </p:nvSpPr>
        <p:spPr>
          <a:xfrm>
            <a:off x="177082" y="98232"/>
            <a:ext cx="7029524" cy="680610"/>
          </a:xfrm>
          <a:prstGeom prst="rect">
            <a:avLst/>
          </a:prstGeom>
          <a:noFill/>
        </p:spPr>
        <p:txBody>
          <a:bodyPr wrap="square" lIns="64429" tIns="32214" rIns="64429" bIns="32214" rtlCol="0">
            <a:spAutoFit/>
          </a:bodyPr>
          <a:lstStyle/>
          <a:p>
            <a:r>
              <a:rPr lang="ru-RU" sz="2000" b="1" dirty="0">
                <a:solidFill>
                  <a:schemeClr val="accent1">
                    <a:lumMod val="50000"/>
                  </a:schemeClr>
                </a:solidFill>
                <a:highlight>
                  <a:srgbClr val="FFFF00"/>
                </a:highlight>
                <a:latin typeface="Montserrat" pitchFamily="2" charset="0"/>
              </a:rPr>
              <a:t>МЕХАНІЗМИ ПІДТРИМКИ ОСББ </a:t>
            </a:r>
            <a:r>
              <a:rPr lang="uk-UA" sz="2000" b="1" dirty="0">
                <a:solidFill>
                  <a:schemeClr val="accent1">
                    <a:lumMod val="50000"/>
                  </a:schemeClr>
                </a:solidFill>
                <a:highlight>
                  <a:srgbClr val="FFFF00"/>
                </a:highlight>
                <a:latin typeface="Montserrat" pitchFamily="2" charset="0"/>
              </a:rPr>
              <a:t>ДЛЯ</a:t>
            </a:r>
            <a:r>
              <a:rPr lang="ru-RU" sz="2000" b="1" dirty="0">
                <a:solidFill>
                  <a:schemeClr val="accent1">
                    <a:lumMod val="50000"/>
                  </a:schemeClr>
                </a:solidFill>
                <a:highlight>
                  <a:srgbClr val="FFFF00"/>
                </a:highlight>
                <a:latin typeface="Montserrat" pitchFamily="2" charset="0"/>
              </a:rPr>
              <a:t> ЕНЕРГЕТИЧНОГО ПЕРЕХОДУ</a:t>
            </a:r>
          </a:p>
        </p:txBody>
      </p:sp>
      <p:pic>
        <p:nvPicPr>
          <p:cNvPr id="5" name="Рисунок 4">
            <a:extLst>
              <a:ext uri="{FF2B5EF4-FFF2-40B4-BE49-F238E27FC236}">
                <a16:creationId xmlns:a16="http://schemas.microsoft.com/office/drawing/2014/main" xmlns="" id="{B42700D9-1738-5AE1-E1B2-464BE29EF747}"/>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84254" y="98231"/>
            <a:ext cx="572965" cy="1140837"/>
          </a:xfrm>
          <a:prstGeom prst="rect">
            <a:avLst/>
          </a:prstGeom>
        </p:spPr>
      </p:pic>
      <p:pic>
        <p:nvPicPr>
          <p:cNvPr id="2" name="2140435143732662598">
            <a:hlinkClick r:id="" action="ppaction://media"/>
            <a:extLst>
              <a:ext uri="{FF2B5EF4-FFF2-40B4-BE49-F238E27FC236}">
                <a16:creationId xmlns:a16="http://schemas.microsoft.com/office/drawing/2014/main" xmlns="" id="{C5A256A7-2562-7D5B-7836-C658114F572E}"/>
              </a:ext>
            </a:extLst>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0" y="0"/>
            <a:ext cx="7734300" cy="5689600"/>
          </a:xfrm>
          <a:prstGeom prst="rect">
            <a:avLst/>
          </a:prstGeom>
        </p:spPr>
      </p:pic>
      <p:sp>
        <p:nvSpPr>
          <p:cNvPr id="3" name="TextBox 2">
            <a:extLst>
              <a:ext uri="{FF2B5EF4-FFF2-40B4-BE49-F238E27FC236}">
                <a16:creationId xmlns:a16="http://schemas.microsoft.com/office/drawing/2014/main" xmlns="" id="{C91B15E8-7C07-B649-26F8-525D56CEE193}"/>
              </a:ext>
            </a:extLst>
          </p:cNvPr>
          <p:cNvSpPr txBox="1"/>
          <p:nvPr/>
        </p:nvSpPr>
        <p:spPr>
          <a:xfrm>
            <a:off x="86808" y="94815"/>
            <a:ext cx="7514141" cy="588277"/>
          </a:xfrm>
          <a:prstGeom prst="rect">
            <a:avLst/>
          </a:prstGeom>
          <a:noFill/>
        </p:spPr>
        <p:txBody>
          <a:bodyPr wrap="square" lIns="64429" tIns="32214" rIns="64429" bIns="32214" rtlCol="0">
            <a:spAutoFit/>
          </a:bodyPr>
          <a:lstStyle/>
          <a:p>
            <a:pPr algn="ctr"/>
            <a:r>
              <a:rPr lang="uk-UA" sz="1700" b="1" i="1" dirty="0" smtClean="0"/>
              <a:t>Координація роботи щодо очищення снігу на прибудинкових територіях ОСББ м. Житомира (залучення механізованої техніки)</a:t>
            </a:r>
            <a:endParaRPr lang="x-none" sz="1700" b="1" i="1" dirty="0"/>
          </a:p>
        </p:txBody>
      </p:sp>
      <p:sp>
        <p:nvSpPr>
          <p:cNvPr id="9" name="Прямокутник 8">
            <a:extLst>
              <a:ext uri="{FF2B5EF4-FFF2-40B4-BE49-F238E27FC236}">
                <a16:creationId xmlns:a16="http://schemas.microsoft.com/office/drawing/2014/main" xmlns="" id="{C8E444A6-ACE3-DA56-1D5B-783B12EE87D1}"/>
              </a:ext>
            </a:extLst>
          </p:cNvPr>
          <p:cNvSpPr/>
          <p:nvPr/>
        </p:nvSpPr>
        <p:spPr>
          <a:xfrm>
            <a:off x="1" y="1369176"/>
            <a:ext cx="7734299" cy="4405791"/>
          </a:xfrm>
          <a:prstGeom prst="rect">
            <a:avLst/>
          </a:prstGeom>
          <a:gradFill>
            <a:gsLst>
              <a:gs pos="1000">
                <a:schemeClr val="tx1">
                  <a:alpha val="0"/>
                  <a:lumMod val="0"/>
                  <a:lumOff val="100000"/>
                </a:schemeClr>
              </a:gs>
              <a:gs pos="100000">
                <a:srgbClr val="015BBB">
                  <a:alpha val="58178"/>
                  <a:lumMod val="87715"/>
                  <a:lumOff val="12285"/>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4429" tIns="32214" rIns="64429" bIns="32214" rtlCol="0" anchor="ctr"/>
          <a:lstStyle/>
          <a:p>
            <a:pPr algn="ctr"/>
            <a:endParaRPr lang="ru-RU" sz="1200" dirty="0"/>
          </a:p>
        </p:txBody>
      </p:sp>
      <p:pic>
        <p:nvPicPr>
          <p:cNvPr id="37891" name="Picture 3"/>
          <p:cNvPicPr>
            <a:picLocks noChangeAspect="1" noChangeArrowheads="1"/>
          </p:cNvPicPr>
          <p:nvPr/>
        </p:nvPicPr>
        <p:blipFill>
          <a:blip r:embed="rId6" cstate="print"/>
          <a:srcRect/>
          <a:stretch>
            <a:fillRect/>
          </a:stretch>
        </p:blipFill>
        <p:spPr bwMode="auto">
          <a:xfrm>
            <a:off x="3714750" y="711200"/>
            <a:ext cx="2285815" cy="3124130"/>
          </a:xfrm>
          <a:prstGeom prst="rect">
            <a:avLst/>
          </a:prstGeom>
          <a:noFill/>
          <a:ln w="9525">
            <a:noFill/>
            <a:miter lim="800000"/>
            <a:headEnd/>
            <a:tailEnd/>
          </a:ln>
        </p:spPr>
      </p:pic>
      <p:pic>
        <p:nvPicPr>
          <p:cNvPr id="37896" name="Picture 8"/>
          <p:cNvPicPr>
            <a:picLocks noChangeAspect="1" noChangeArrowheads="1"/>
          </p:cNvPicPr>
          <p:nvPr/>
        </p:nvPicPr>
        <p:blipFill>
          <a:blip r:embed="rId7" cstate="print"/>
          <a:srcRect/>
          <a:stretch>
            <a:fillRect/>
          </a:stretch>
        </p:blipFill>
        <p:spPr bwMode="auto">
          <a:xfrm>
            <a:off x="0" y="711200"/>
            <a:ext cx="3714750" cy="2671762"/>
          </a:xfrm>
          <a:prstGeom prst="rect">
            <a:avLst/>
          </a:prstGeom>
          <a:noFill/>
          <a:ln w="9525">
            <a:noFill/>
            <a:miter lim="800000"/>
            <a:headEnd/>
            <a:tailEnd/>
          </a:ln>
        </p:spPr>
      </p:pic>
      <p:pic>
        <p:nvPicPr>
          <p:cNvPr id="37897" name="Picture 9"/>
          <p:cNvPicPr>
            <a:picLocks noChangeAspect="1" noChangeArrowheads="1"/>
          </p:cNvPicPr>
          <p:nvPr/>
        </p:nvPicPr>
        <p:blipFill>
          <a:blip r:embed="rId8" cstate="print"/>
          <a:srcRect/>
          <a:stretch>
            <a:fillRect/>
          </a:stretch>
        </p:blipFill>
        <p:spPr bwMode="auto">
          <a:xfrm>
            <a:off x="5962650" y="711200"/>
            <a:ext cx="1771650" cy="3149600"/>
          </a:xfrm>
          <a:prstGeom prst="rect">
            <a:avLst/>
          </a:prstGeom>
          <a:noFill/>
          <a:ln w="9525">
            <a:noFill/>
            <a:miter lim="800000"/>
            <a:headEnd/>
            <a:tailEnd/>
          </a:ln>
        </p:spPr>
      </p:pic>
      <p:pic>
        <p:nvPicPr>
          <p:cNvPr id="37898" name="Picture 10"/>
          <p:cNvPicPr>
            <a:picLocks noChangeAspect="1" noChangeArrowheads="1"/>
          </p:cNvPicPr>
          <p:nvPr/>
        </p:nvPicPr>
        <p:blipFill>
          <a:blip r:embed="rId9" cstate="print"/>
          <a:srcRect/>
          <a:stretch>
            <a:fillRect/>
          </a:stretch>
        </p:blipFill>
        <p:spPr bwMode="auto">
          <a:xfrm>
            <a:off x="1" y="2968402"/>
            <a:ext cx="2038350" cy="2721198"/>
          </a:xfrm>
          <a:prstGeom prst="rect">
            <a:avLst/>
          </a:prstGeom>
          <a:noFill/>
          <a:ln w="9525">
            <a:noFill/>
            <a:miter lim="800000"/>
            <a:headEnd/>
            <a:tailEnd/>
          </a:ln>
        </p:spPr>
      </p:pic>
      <p:pic>
        <p:nvPicPr>
          <p:cNvPr id="37899" name="Picture 11"/>
          <p:cNvPicPr>
            <a:picLocks noChangeAspect="1" noChangeArrowheads="1"/>
          </p:cNvPicPr>
          <p:nvPr/>
        </p:nvPicPr>
        <p:blipFill>
          <a:blip r:embed="rId10" cstate="print"/>
          <a:srcRect/>
          <a:stretch>
            <a:fillRect/>
          </a:stretch>
        </p:blipFill>
        <p:spPr bwMode="auto">
          <a:xfrm>
            <a:off x="2038350" y="2946400"/>
            <a:ext cx="2057400" cy="2743200"/>
          </a:xfrm>
          <a:prstGeom prst="rect">
            <a:avLst/>
          </a:prstGeom>
          <a:noFill/>
          <a:ln w="9525">
            <a:noFill/>
            <a:miter lim="800000"/>
            <a:headEnd/>
            <a:tailEnd/>
          </a:ln>
        </p:spPr>
      </p:pic>
      <p:pic>
        <p:nvPicPr>
          <p:cNvPr id="37900" name="Picture 12"/>
          <p:cNvPicPr>
            <a:picLocks noChangeAspect="1" noChangeArrowheads="1"/>
          </p:cNvPicPr>
          <p:nvPr/>
        </p:nvPicPr>
        <p:blipFill>
          <a:blip r:embed="rId11" cstate="print"/>
          <a:srcRect/>
          <a:stretch>
            <a:fillRect/>
          </a:stretch>
        </p:blipFill>
        <p:spPr bwMode="auto">
          <a:xfrm>
            <a:off x="4095750" y="3175000"/>
            <a:ext cx="1885865" cy="2514600"/>
          </a:xfrm>
          <a:prstGeom prst="rect">
            <a:avLst/>
          </a:prstGeom>
          <a:noFill/>
          <a:ln w="9525">
            <a:noFill/>
            <a:miter lim="800000"/>
            <a:headEnd/>
            <a:tailEnd/>
          </a:ln>
        </p:spPr>
      </p:pic>
      <p:pic>
        <p:nvPicPr>
          <p:cNvPr id="37901" name="Picture 13"/>
          <p:cNvPicPr>
            <a:picLocks noChangeAspect="1" noChangeArrowheads="1"/>
          </p:cNvPicPr>
          <p:nvPr/>
        </p:nvPicPr>
        <p:blipFill>
          <a:blip r:embed="rId12" cstate="print"/>
          <a:srcRect/>
          <a:stretch>
            <a:fillRect/>
          </a:stretch>
        </p:blipFill>
        <p:spPr bwMode="auto">
          <a:xfrm>
            <a:off x="5924550" y="3730498"/>
            <a:ext cx="1809750" cy="1959102"/>
          </a:xfrm>
          <a:prstGeom prst="rect">
            <a:avLst/>
          </a:prstGeom>
          <a:noFill/>
          <a:ln w="9525">
            <a:noFill/>
            <a:miter lim="800000"/>
            <a:headEnd/>
            <a:tailEnd/>
          </a:ln>
        </p:spPr>
      </p:pic>
    </p:spTree>
    <p:extLst>
      <p:ext uri="{BB962C8B-B14F-4D97-AF65-F5344CB8AC3E}">
        <p14:creationId xmlns:p14="http://schemas.microsoft.com/office/powerpoint/2010/main" xmlns="" val="1466752085"/>
      </p:ext>
    </p:extLst>
  </p:cSld>
  <p:clrMapOvr>
    <a:masterClrMapping/>
  </p:clrMapOvr>
  <p:timing>
    <p:tnLst>
      <p:par>
        <p:cTn id="1" dur="indefinite" restart="never" nodeType="tmRoot">
          <p:childTnLst>
            <p:video>
              <p:cMediaNode vol="80000" mute="1">
                <p:cTn id="2" fill="hold" display="0">
                  <p:stCondLst>
                    <p:cond delay="indefinite"/>
                  </p:stCondLst>
                </p:cTn>
                <p:tgtEl>
                  <p:spTgt spid="2"/>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B39435EC-05EA-C143-2964-E9BD476ECAEB}"/>
              </a:ext>
            </a:extLst>
          </p:cNvPr>
          <p:cNvSpPr txBox="1"/>
          <p:nvPr/>
        </p:nvSpPr>
        <p:spPr>
          <a:xfrm>
            <a:off x="177082" y="98232"/>
            <a:ext cx="7029524" cy="680610"/>
          </a:xfrm>
          <a:prstGeom prst="rect">
            <a:avLst/>
          </a:prstGeom>
          <a:noFill/>
        </p:spPr>
        <p:txBody>
          <a:bodyPr wrap="square" lIns="64429" tIns="32214" rIns="64429" bIns="32214" rtlCol="0">
            <a:spAutoFit/>
          </a:bodyPr>
          <a:lstStyle/>
          <a:p>
            <a:r>
              <a:rPr lang="ru-RU" sz="2000" b="1" dirty="0">
                <a:solidFill>
                  <a:schemeClr val="accent1">
                    <a:lumMod val="50000"/>
                  </a:schemeClr>
                </a:solidFill>
                <a:highlight>
                  <a:srgbClr val="FFFF00"/>
                </a:highlight>
                <a:latin typeface="Montserrat" pitchFamily="2" charset="0"/>
              </a:rPr>
              <a:t>МЕХАНІЗМИ ПІДТРИМКИ ОСББ </a:t>
            </a:r>
            <a:r>
              <a:rPr lang="uk-UA" sz="2000" b="1" dirty="0">
                <a:solidFill>
                  <a:schemeClr val="accent1">
                    <a:lumMod val="50000"/>
                  </a:schemeClr>
                </a:solidFill>
                <a:highlight>
                  <a:srgbClr val="FFFF00"/>
                </a:highlight>
                <a:latin typeface="Montserrat" pitchFamily="2" charset="0"/>
              </a:rPr>
              <a:t>ДЛЯ</a:t>
            </a:r>
            <a:r>
              <a:rPr lang="ru-RU" sz="2000" b="1" dirty="0">
                <a:solidFill>
                  <a:schemeClr val="accent1">
                    <a:lumMod val="50000"/>
                  </a:schemeClr>
                </a:solidFill>
                <a:highlight>
                  <a:srgbClr val="FFFF00"/>
                </a:highlight>
                <a:latin typeface="Montserrat" pitchFamily="2" charset="0"/>
              </a:rPr>
              <a:t> ЕНЕРГЕТИЧНОГО ПЕРЕХОДУ</a:t>
            </a:r>
          </a:p>
        </p:txBody>
      </p:sp>
      <p:pic>
        <p:nvPicPr>
          <p:cNvPr id="5" name="Рисунок 4">
            <a:extLst>
              <a:ext uri="{FF2B5EF4-FFF2-40B4-BE49-F238E27FC236}">
                <a16:creationId xmlns:a16="http://schemas.microsoft.com/office/drawing/2014/main" xmlns="" id="{B42700D9-1738-5AE1-E1B2-464BE29EF747}"/>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84254" y="98231"/>
            <a:ext cx="572965" cy="1140837"/>
          </a:xfrm>
          <a:prstGeom prst="rect">
            <a:avLst/>
          </a:prstGeom>
        </p:spPr>
      </p:pic>
      <p:pic>
        <p:nvPicPr>
          <p:cNvPr id="2" name="2140435143732662598">
            <a:hlinkClick r:id="" action="ppaction://media"/>
            <a:extLst>
              <a:ext uri="{FF2B5EF4-FFF2-40B4-BE49-F238E27FC236}">
                <a16:creationId xmlns:a16="http://schemas.microsoft.com/office/drawing/2014/main" xmlns="" id="{C5A256A7-2562-7D5B-7836-C658114F572E}"/>
              </a:ext>
            </a:extLst>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0" y="0"/>
            <a:ext cx="7734300" cy="5689600"/>
          </a:xfrm>
          <a:prstGeom prst="rect">
            <a:avLst/>
          </a:prstGeom>
        </p:spPr>
      </p:pic>
      <p:sp>
        <p:nvSpPr>
          <p:cNvPr id="3" name="TextBox 2">
            <a:extLst>
              <a:ext uri="{FF2B5EF4-FFF2-40B4-BE49-F238E27FC236}">
                <a16:creationId xmlns:a16="http://schemas.microsoft.com/office/drawing/2014/main" xmlns="" id="{C91B15E8-7C07-B649-26F8-525D56CEE193}"/>
              </a:ext>
            </a:extLst>
          </p:cNvPr>
          <p:cNvSpPr txBox="1"/>
          <p:nvPr/>
        </p:nvSpPr>
        <p:spPr>
          <a:xfrm>
            <a:off x="86808" y="94815"/>
            <a:ext cx="7514141" cy="588277"/>
          </a:xfrm>
          <a:prstGeom prst="rect">
            <a:avLst/>
          </a:prstGeom>
          <a:noFill/>
        </p:spPr>
        <p:txBody>
          <a:bodyPr wrap="square" lIns="64429" tIns="32214" rIns="64429" bIns="32214" rtlCol="0">
            <a:spAutoFit/>
          </a:bodyPr>
          <a:lstStyle/>
          <a:p>
            <a:pPr algn="ctr"/>
            <a:r>
              <a:rPr lang="uk-UA" sz="1700" b="1" i="1" dirty="0" smtClean="0"/>
              <a:t>Координація роботи щодо очищення снігу на прибудинкових територій ОСББ м. Житомира (залучення співвласників)</a:t>
            </a:r>
            <a:endParaRPr lang="x-none" sz="1700" b="1" i="1" dirty="0"/>
          </a:p>
        </p:txBody>
      </p:sp>
      <p:sp>
        <p:nvSpPr>
          <p:cNvPr id="9" name="Прямокутник 8">
            <a:extLst>
              <a:ext uri="{FF2B5EF4-FFF2-40B4-BE49-F238E27FC236}">
                <a16:creationId xmlns:a16="http://schemas.microsoft.com/office/drawing/2014/main" xmlns="" id="{C8E444A6-ACE3-DA56-1D5B-783B12EE87D1}"/>
              </a:ext>
            </a:extLst>
          </p:cNvPr>
          <p:cNvSpPr/>
          <p:nvPr/>
        </p:nvSpPr>
        <p:spPr>
          <a:xfrm>
            <a:off x="1" y="1369176"/>
            <a:ext cx="7734299" cy="4405791"/>
          </a:xfrm>
          <a:prstGeom prst="rect">
            <a:avLst/>
          </a:prstGeom>
          <a:gradFill>
            <a:gsLst>
              <a:gs pos="1000">
                <a:schemeClr val="tx1">
                  <a:alpha val="0"/>
                  <a:lumMod val="0"/>
                  <a:lumOff val="100000"/>
                </a:schemeClr>
              </a:gs>
              <a:gs pos="100000">
                <a:srgbClr val="015BBB">
                  <a:alpha val="58178"/>
                  <a:lumMod val="87715"/>
                  <a:lumOff val="12285"/>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4429" tIns="32214" rIns="64429" bIns="32214" rtlCol="0" anchor="ctr"/>
          <a:lstStyle/>
          <a:p>
            <a:pPr algn="ctr"/>
            <a:endParaRPr lang="ru-RU" sz="1200" dirty="0"/>
          </a:p>
        </p:txBody>
      </p:sp>
      <p:pic>
        <p:nvPicPr>
          <p:cNvPr id="38914" name="Picture 2"/>
          <p:cNvPicPr>
            <a:picLocks noChangeAspect="1" noChangeArrowheads="1"/>
          </p:cNvPicPr>
          <p:nvPr/>
        </p:nvPicPr>
        <p:blipFill>
          <a:blip r:embed="rId6" cstate="print"/>
          <a:srcRect/>
          <a:stretch>
            <a:fillRect/>
          </a:stretch>
        </p:blipFill>
        <p:spPr bwMode="auto">
          <a:xfrm>
            <a:off x="0" y="787400"/>
            <a:ext cx="2800350" cy="3733800"/>
          </a:xfrm>
          <a:prstGeom prst="rect">
            <a:avLst/>
          </a:prstGeom>
          <a:noFill/>
          <a:ln w="9525">
            <a:noFill/>
            <a:miter lim="800000"/>
            <a:headEnd/>
            <a:tailEnd/>
          </a:ln>
        </p:spPr>
      </p:pic>
      <p:pic>
        <p:nvPicPr>
          <p:cNvPr id="38915" name="Picture 3"/>
          <p:cNvPicPr>
            <a:picLocks noChangeAspect="1" noChangeArrowheads="1"/>
          </p:cNvPicPr>
          <p:nvPr/>
        </p:nvPicPr>
        <p:blipFill>
          <a:blip r:embed="rId7" cstate="print"/>
          <a:srcRect/>
          <a:stretch>
            <a:fillRect/>
          </a:stretch>
        </p:blipFill>
        <p:spPr bwMode="auto">
          <a:xfrm>
            <a:off x="2800350" y="787400"/>
            <a:ext cx="3556000" cy="2667000"/>
          </a:xfrm>
          <a:prstGeom prst="rect">
            <a:avLst/>
          </a:prstGeom>
          <a:noFill/>
          <a:ln w="9525">
            <a:noFill/>
            <a:miter lim="800000"/>
            <a:headEnd/>
            <a:tailEnd/>
          </a:ln>
        </p:spPr>
      </p:pic>
      <p:pic>
        <p:nvPicPr>
          <p:cNvPr id="38917" name="Picture 5"/>
          <p:cNvPicPr>
            <a:picLocks noChangeAspect="1" noChangeArrowheads="1"/>
          </p:cNvPicPr>
          <p:nvPr/>
        </p:nvPicPr>
        <p:blipFill>
          <a:blip r:embed="rId8" cstate="print"/>
          <a:srcRect/>
          <a:stretch>
            <a:fillRect/>
          </a:stretch>
        </p:blipFill>
        <p:spPr bwMode="auto">
          <a:xfrm>
            <a:off x="1733550" y="3302000"/>
            <a:ext cx="2971800" cy="2387600"/>
          </a:xfrm>
          <a:prstGeom prst="rect">
            <a:avLst/>
          </a:prstGeom>
          <a:noFill/>
          <a:ln w="9525">
            <a:noFill/>
            <a:miter lim="800000"/>
            <a:headEnd/>
            <a:tailEnd/>
          </a:ln>
        </p:spPr>
      </p:pic>
      <p:pic>
        <p:nvPicPr>
          <p:cNvPr id="38918" name="Picture 6"/>
          <p:cNvPicPr>
            <a:picLocks noChangeAspect="1" noChangeArrowheads="1"/>
          </p:cNvPicPr>
          <p:nvPr/>
        </p:nvPicPr>
        <p:blipFill>
          <a:blip r:embed="rId9" cstate="print"/>
          <a:srcRect/>
          <a:stretch>
            <a:fillRect/>
          </a:stretch>
        </p:blipFill>
        <p:spPr bwMode="auto">
          <a:xfrm>
            <a:off x="4705350" y="3302001"/>
            <a:ext cx="1715572" cy="2387599"/>
          </a:xfrm>
          <a:prstGeom prst="rect">
            <a:avLst/>
          </a:prstGeom>
          <a:noFill/>
          <a:ln w="9525">
            <a:noFill/>
            <a:miter lim="800000"/>
            <a:headEnd/>
            <a:tailEnd/>
          </a:ln>
        </p:spPr>
      </p:pic>
      <p:pic>
        <p:nvPicPr>
          <p:cNvPr id="38919" name="Picture 7"/>
          <p:cNvPicPr>
            <a:picLocks noChangeAspect="1" noChangeArrowheads="1"/>
          </p:cNvPicPr>
          <p:nvPr/>
        </p:nvPicPr>
        <p:blipFill>
          <a:blip r:embed="rId10" cstate="print"/>
          <a:srcRect/>
          <a:stretch>
            <a:fillRect/>
          </a:stretch>
        </p:blipFill>
        <p:spPr bwMode="auto">
          <a:xfrm>
            <a:off x="0" y="3302000"/>
            <a:ext cx="1733550" cy="2387600"/>
          </a:xfrm>
          <a:prstGeom prst="rect">
            <a:avLst/>
          </a:prstGeom>
          <a:noFill/>
          <a:ln w="9525">
            <a:noFill/>
            <a:miter lim="800000"/>
            <a:headEnd/>
            <a:tailEnd/>
          </a:ln>
        </p:spPr>
      </p:pic>
      <p:pic>
        <p:nvPicPr>
          <p:cNvPr id="38921" name="Picture 9"/>
          <p:cNvPicPr>
            <a:picLocks noChangeAspect="1" noChangeArrowheads="1"/>
          </p:cNvPicPr>
          <p:nvPr/>
        </p:nvPicPr>
        <p:blipFill>
          <a:blip r:embed="rId11" cstate="print"/>
          <a:srcRect/>
          <a:stretch>
            <a:fillRect/>
          </a:stretch>
        </p:blipFill>
        <p:spPr bwMode="auto">
          <a:xfrm>
            <a:off x="6076951" y="787400"/>
            <a:ext cx="1657350" cy="2528887"/>
          </a:xfrm>
          <a:prstGeom prst="rect">
            <a:avLst/>
          </a:prstGeom>
          <a:noFill/>
          <a:ln w="9525">
            <a:noFill/>
            <a:miter lim="800000"/>
            <a:headEnd/>
            <a:tailEnd/>
          </a:ln>
        </p:spPr>
      </p:pic>
      <p:pic>
        <p:nvPicPr>
          <p:cNvPr id="38922" name="Picture 10"/>
          <p:cNvPicPr>
            <a:picLocks noChangeAspect="1" noChangeArrowheads="1"/>
          </p:cNvPicPr>
          <p:nvPr/>
        </p:nvPicPr>
        <p:blipFill>
          <a:blip r:embed="rId12" cstate="print"/>
          <a:srcRect/>
          <a:stretch>
            <a:fillRect/>
          </a:stretch>
        </p:blipFill>
        <p:spPr bwMode="auto">
          <a:xfrm>
            <a:off x="6260606" y="3302000"/>
            <a:ext cx="1473694" cy="2387600"/>
          </a:xfrm>
          <a:prstGeom prst="rect">
            <a:avLst/>
          </a:prstGeom>
          <a:noFill/>
          <a:ln w="9525">
            <a:noFill/>
            <a:miter lim="800000"/>
            <a:headEnd/>
            <a:tailEnd/>
          </a:ln>
        </p:spPr>
      </p:pic>
    </p:spTree>
    <p:extLst>
      <p:ext uri="{BB962C8B-B14F-4D97-AF65-F5344CB8AC3E}">
        <p14:creationId xmlns:p14="http://schemas.microsoft.com/office/powerpoint/2010/main" xmlns="" val="1466752085"/>
      </p:ext>
    </p:extLst>
  </p:cSld>
  <p:clrMapOvr>
    <a:masterClrMapping/>
  </p:clrMapOvr>
  <p:timing>
    <p:tnLst>
      <p:par>
        <p:cTn id="1" dur="indefinite" restart="never" nodeType="tmRoot">
          <p:childTnLst>
            <p:video>
              <p:cMediaNode vol="80000" mute="1">
                <p:cTn id="2" fill="hold" display="0">
                  <p:stCondLst>
                    <p:cond delay="indefinite"/>
                  </p:stCondLst>
                </p:cTn>
                <p:tgtEl>
                  <p:spTgt spid="2"/>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B39435EC-05EA-C143-2964-E9BD476ECAEB}"/>
              </a:ext>
            </a:extLst>
          </p:cNvPr>
          <p:cNvSpPr txBox="1"/>
          <p:nvPr/>
        </p:nvSpPr>
        <p:spPr>
          <a:xfrm>
            <a:off x="177082" y="98232"/>
            <a:ext cx="7029524" cy="680610"/>
          </a:xfrm>
          <a:prstGeom prst="rect">
            <a:avLst/>
          </a:prstGeom>
          <a:noFill/>
        </p:spPr>
        <p:txBody>
          <a:bodyPr wrap="square" lIns="64429" tIns="32214" rIns="64429" bIns="32214" rtlCol="0">
            <a:spAutoFit/>
          </a:bodyPr>
          <a:lstStyle/>
          <a:p>
            <a:r>
              <a:rPr lang="ru-RU" sz="2000" b="1" dirty="0">
                <a:solidFill>
                  <a:schemeClr val="accent1">
                    <a:lumMod val="50000"/>
                  </a:schemeClr>
                </a:solidFill>
                <a:highlight>
                  <a:srgbClr val="FFFF00"/>
                </a:highlight>
                <a:latin typeface="Montserrat" pitchFamily="2" charset="0"/>
              </a:rPr>
              <a:t>МЕХАНІЗМИ ПІДТРИМКИ ОСББ </a:t>
            </a:r>
            <a:r>
              <a:rPr lang="uk-UA" sz="2000" b="1" dirty="0">
                <a:solidFill>
                  <a:schemeClr val="accent1">
                    <a:lumMod val="50000"/>
                  </a:schemeClr>
                </a:solidFill>
                <a:highlight>
                  <a:srgbClr val="FFFF00"/>
                </a:highlight>
                <a:latin typeface="Montserrat" pitchFamily="2" charset="0"/>
              </a:rPr>
              <a:t>ДЛЯ</a:t>
            </a:r>
            <a:r>
              <a:rPr lang="ru-RU" sz="2000" b="1" dirty="0">
                <a:solidFill>
                  <a:schemeClr val="accent1">
                    <a:lumMod val="50000"/>
                  </a:schemeClr>
                </a:solidFill>
                <a:highlight>
                  <a:srgbClr val="FFFF00"/>
                </a:highlight>
                <a:latin typeface="Montserrat" pitchFamily="2" charset="0"/>
              </a:rPr>
              <a:t> ЕНЕРГЕТИЧНОГО ПЕРЕХОДУ</a:t>
            </a:r>
          </a:p>
        </p:txBody>
      </p:sp>
      <p:pic>
        <p:nvPicPr>
          <p:cNvPr id="5" name="Рисунок 4">
            <a:extLst>
              <a:ext uri="{FF2B5EF4-FFF2-40B4-BE49-F238E27FC236}">
                <a16:creationId xmlns:a16="http://schemas.microsoft.com/office/drawing/2014/main" xmlns="" id="{B42700D9-1738-5AE1-E1B2-464BE29EF747}"/>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84254" y="98231"/>
            <a:ext cx="572965" cy="1140837"/>
          </a:xfrm>
          <a:prstGeom prst="rect">
            <a:avLst/>
          </a:prstGeom>
        </p:spPr>
      </p:pic>
      <p:pic>
        <p:nvPicPr>
          <p:cNvPr id="2" name="2140435143732662598">
            <a:hlinkClick r:id="" action="ppaction://media"/>
            <a:extLst>
              <a:ext uri="{FF2B5EF4-FFF2-40B4-BE49-F238E27FC236}">
                <a16:creationId xmlns:a16="http://schemas.microsoft.com/office/drawing/2014/main" xmlns="" id="{C5A256A7-2562-7D5B-7836-C658114F572E}"/>
              </a:ext>
            </a:extLst>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0" y="0"/>
            <a:ext cx="7734300" cy="5689600"/>
          </a:xfrm>
          <a:prstGeom prst="rect">
            <a:avLst/>
          </a:prstGeom>
        </p:spPr>
      </p:pic>
      <p:sp>
        <p:nvSpPr>
          <p:cNvPr id="3" name="TextBox 2">
            <a:extLst>
              <a:ext uri="{FF2B5EF4-FFF2-40B4-BE49-F238E27FC236}">
                <a16:creationId xmlns:a16="http://schemas.microsoft.com/office/drawing/2014/main" xmlns="" id="{C91B15E8-7C07-B649-26F8-525D56CEE193}"/>
              </a:ext>
            </a:extLst>
          </p:cNvPr>
          <p:cNvSpPr txBox="1"/>
          <p:nvPr/>
        </p:nvSpPr>
        <p:spPr>
          <a:xfrm>
            <a:off x="86808" y="94815"/>
            <a:ext cx="7514141" cy="326667"/>
          </a:xfrm>
          <a:prstGeom prst="rect">
            <a:avLst/>
          </a:prstGeom>
          <a:noFill/>
        </p:spPr>
        <p:txBody>
          <a:bodyPr wrap="square" lIns="64429" tIns="32214" rIns="64429" bIns="32214" rtlCol="0">
            <a:spAutoFit/>
          </a:bodyPr>
          <a:lstStyle/>
          <a:p>
            <a:pPr algn="ctr"/>
            <a:r>
              <a:rPr lang="uk-UA" sz="1700" b="1" i="1" dirty="0" smtClean="0"/>
              <a:t>Координація роботи щодо очищення від бурульок з дахів будинків ОСББ</a:t>
            </a:r>
            <a:endParaRPr lang="x-none" sz="1700" b="1" i="1" dirty="0"/>
          </a:p>
        </p:txBody>
      </p:sp>
      <p:sp>
        <p:nvSpPr>
          <p:cNvPr id="9" name="Прямокутник 8">
            <a:extLst>
              <a:ext uri="{FF2B5EF4-FFF2-40B4-BE49-F238E27FC236}">
                <a16:creationId xmlns:a16="http://schemas.microsoft.com/office/drawing/2014/main" xmlns="" id="{C8E444A6-ACE3-DA56-1D5B-783B12EE87D1}"/>
              </a:ext>
            </a:extLst>
          </p:cNvPr>
          <p:cNvSpPr/>
          <p:nvPr/>
        </p:nvSpPr>
        <p:spPr>
          <a:xfrm>
            <a:off x="1" y="1369176"/>
            <a:ext cx="7734299" cy="4405791"/>
          </a:xfrm>
          <a:prstGeom prst="rect">
            <a:avLst/>
          </a:prstGeom>
          <a:gradFill>
            <a:gsLst>
              <a:gs pos="1000">
                <a:schemeClr val="tx1">
                  <a:alpha val="0"/>
                  <a:lumMod val="0"/>
                  <a:lumOff val="100000"/>
                </a:schemeClr>
              </a:gs>
              <a:gs pos="100000">
                <a:srgbClr val="015BBB">
                  <a:alpha val="58178"/>
                  <a:lumMod val="87715"/>
                  <a:lumOff val="12285"/>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4429" tIns="32214" rIns="64429" bIns="32214" rtlCol="0" anchor="ctr"/>
          <a:lstStyle/>
          <a:p>
            <a:pPr algn="ctr"/>
            <a:endParaRPr lang="ru-RU" sz="1200" dirty="0"/>
          </a:p>
        </p:txBody>
      </p:sp>
      <p:pic>
        <p:nvPicPr>
          <p:cNvPr id="39938" name="Picture 2"/>
          <p:cNvPicPr>
            <a:picLocks noChangeAspect="1" noChangeArrowheads="1"/>
          </p:cNvPicPr>
          <p:nvPr/>
        </p:nvPicPr>
        <p:blipFill>
          <a:blip r:embed="rId6" cstate="print"/>
          <a:srcRect/>
          <a:stretch>
            <a:fillRect/>
          </a:stretch>
        </p:blipFill>
        <p:spPr bwMode="auto">
          <a:xfrm>
            <a:off x="0" y="787400"/>
            <a:ext cx="2800350" cy="3733931"/>
          </a:xfrm>
          <a:prstGeom prst="rect">
            <a:avLst/>
          </a:prstGeom>
          <a:noFill/>
          <a:ln w="9525">
            <a:noFill/>
            <a:miter lim="800000"/>
            <a:headEnd/>
            <a:tailEnd/>
          </a:ln>
        </p:spPr>
      </p:pic>
      <p:pic>
        <p:nvPicPr>
          <p:cNvPr id="39939" name="Picture 3"/>
          <p:cNvPicPr>
            <a:picLocks noChangeAspect="1" noChangeArrowheads="1"/>
          </p:cNvPicPr>
          <p:nvPr/>
        </p:nvPicPr>
        <p:blipFill>
          <a:blip r:embed="rId7" cstate="print"/>
          <a:srcRect/>
          <a:stretch>
            <a:fillRect/>
          </a:stretch>
        </p:blipFill>
        <p:spPr bwMode="auto">
          <a:xfrm>
            <a:off x="4857750" y="711199"/>
            <a:ext cx="2876550" cy="3835533"/>
          </a:xfrm>
          <a:prstGeom prst="rect">
            <a:avLst/>
          </a:prstGeom>
          <a:noFill/>
          <a:ln w="9525">
            <a:noFill/>
            <a:miter lim="800000"/>
            <a:headEnd/>
            <a:tailEnd/>
          </a:ln>
        </p:spPr>
      </p:pic>
      <p:pic>
        <p:nvPicPr>
          <p:cNvPr id="39941" name="Picture 5" descr="ОБЕРЕЖНО, КРИЖАНІ БУРУЛЬКИ! | № 9 &quot;ДЕСНЯНОЧКА&quot;"/>
          <p:cNvPicPr>
            <a:picLocks noChangeAspect="1" noChangeArrowheads="1"/>
          </p:cNvPicPr>
          <p:nvPr/>
        </p:nvPicPr>
        <p:blipFill>
          <a:blip r:embed="rId8" cstate="print"/>
          <a:srcRect/>
          <a:stretch>
            <a:fillRect/>
          </a:stretch>
        </p:blipFill>
        <p:spPr bwMode="auto">
          <a:xfrm>
            <a:off x="2724150" y="1320005"/>
            <a:ext cx="2133600" cy="2144713"/>
          </a:xfrm>
          <a:prstGeom prst="rect">
            <a:avLst/>
          </a:prstGeom>
          <a:noFill/>
        </p:spPr>
      </p:pic>
    </p:spTree>
    <p:extLst>
      <p:ext uri="{BB962C8B-B14F-4D97-AF65-F5344CB8AC3E}">
        <p14:creationId xmlns:p14="http://schemas.microsoft.com/office/powerpoint/2010/main" xmlns="" val="1466752085"/>
      </p:ext>
    </p:extLst>
  </p:cSld>
  <p:clrMapOvr>
    <a:masterClrMapping/>
  </p:clrMapOvr>
  <p:timing>
    <p:tnLst>
      <p:par>
        <p:cTn id="1" dur="indefinite" restart="never" nodeType="tmRoot">
          <p:childTnLst>
            <p:video>
              <p:cMediaNode vol="80000" mute="1">
                <p:cTn id="2" fill="hold" display="0">
                  <p:stCondLst>
                    <p:cond delay="indefinite"/>
                  </p:stCondLst>
                </p:cTn>
                <p:tgtEl>
                  <p:spTgt spid="2"/>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241133" y="5225524"/>
            <a:ext cx="83820" cy="162560"/>
          </a:xfrm>
          <a:prstGeom prst="rect">
            <a:avLst/>
          </a:prstGeom>
        </p:spPr>
        <p:txBody>
          <a:bodyPr vert="horz" wrap="square" lIns="0" tIns="12700" rIns="0" bIns="0" rtlCol="0">
            <a:spAutoFit/>
          </a:bodyPr>
          <a:lstStyle/>
          <a:p>
            <a:pPr marL="12700">
              <a:lnSpc>
                <a:spcPct val="100000"/>
              </a:lnSpc>
              <a:spcBef>
                <a:spcPts val="100"/>
              </a:spcBef>
            </a:pPr>
            <a:r>
              <a:rPr sz="900" b="1" dirty="0">
                <a:solidFill>
                  <a:srgbClr val="FFFFFF"/>
                </a:solidFill>
                <a:latin typeface="Calibri"/>
                <a:cs typeface="Calibri"/>
              </a:rPr>
              <a:t>1</a:t>
            </a:r>
            <a:endParaRPr sz="900">
              <a:latin typeface="Calibri"/>
              <a:cs typeface="Calibri"/>
            </a:endParaRPr>
          </a:p>
        </p:txBody>
      </p:sp>
      <p:sp>
        <p:nvSpPr>
          <p:cNvPr id="60" name="object 60"/>
          <p:cNvSpPr/>
          <p:nvPr/>
        </p:nvSpPr>
        <p:spPr>
          <a:xfrm>
            <a:off x="6351689"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92" name="object 92"/>
          <p:cNvSpPr/>
          <p:nvPr/>
        </p:nvSpPr>
        <p:spPr>
          <a:xfrm>
            <a:off x="1247546"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94" name="object 94"/>
          <p:cNvSpPr/>
          <p:nvPr/>
        </p:nvSpPr>
        <p:spPr>
          <a:xfrm>
            <a:off x="1247546"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01" name="object 101"/>
          <p:cNvSpPr/>
          <p:nvPr/>
        </p:nvSpPr>
        <p:spPr>
          <a:xfrm>
            <a:off x="1690090"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03" name="object 103"/>
          <p:cNvSpPr/>
          <p:nvPr/>
        </p:nvSpPr>
        <p:spPr>
          <a:xfrm>
            <a:off x="1690090"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76" name="object 176"/>
          <p:cNvSpPr txBox="1">
            <a:spLocks noGrp="1"/>
          </p:cNvSpPr>
          <p:nvPr>
            <p:ph type="body" idx="1"/>
          </p:nvPr>
        </p:nvSpPr>
        <p:spPr>
          <a:xfrm>
            <a:off x="361950" y="406400"/>
            <a:ext cx="7239000" cy="5070619"/>
          </a:xfrm>
          <a:prstGeom prst="rect">
            <a:avLst/>
          </a:prstGeom>
        </p:spPr>
        <p:txBody>
          <a:bodyPr vert="horz" wrap="square" lIns="0" tIns="27940" rIns="0" bIns="0" rtlCol="0">
            <a:spAutoFit/>
          </a:bodyPr>
          <a:lstStyle/>
          <a:p>
            <a:pPr marL="342900" lvl="0" indent="-342900" algn="just" fontAlgn="auto">
              <a:spcBef>
                <a:spcPct val="20000"/>
              </a:spcBef>
              <a:spcAft>
                <a:spcPts val="0"/>
              </a:spcAft>
              <a:buFont typeface="Wingdings" pitchFamily="2" charset="2"/>
              <a:buChar char="ü"/>
              <a:defRPr/>
            </a:pPr>
            <a:r>
              <a:rPr lang="uk-UA" sz="1200" b="1" dirty="0" smtClean="0">
                <a:solidFill>
                  <a:schemeClr val="tx2">
                    <a:lumMod val="75000"/>
                  </a:schemeClr>
                </a:solidFill>
                <a:latin typeface="Times New Roman" pitchFamily="18" charset="0"/>
                <a:cs typeface="Times New Roman" pitchFamily="18" charset="0"/>
              </a:rPr>
              <a:t>За 20</a:t>
            </a:r>
            <a:r>
              <a:rPr lang="en-US" sz="1200" b="1" dirty="0" smtClean="0">
                <a:solidFill>
                  <a:schemeClr val="tx2">
                    <a:lumMod val="75000"/>
                  </a:schemeClr>
                </a:solidFill>
                <a:latin typeface="Times New Roman" pitchFamily="18" charset="0"/>
                <a:cs typeface="Times New Roman" pitchFamily="18" charset="0"/>
              </a:rPr>
              <a:t>2</a:t>
            </a:r>
            <a:r>
              <a:rPr lang="uk-UA" sz="1200" b="1" dirty="0" smtClean="0">
                <a:solidFill>
                  <a:schemeClr val="tx2">
                    <a:lumMod val="75000"/>
                  </a:schemeClr>
                </a:solidFill>
                <a:latin typeface="Times New Roman" pitchFamily="18" charset="0"/>
                <a:cs typeface="Times New Roman" pitchFamily="18" charset="0"/>
              </a:rPr>
              <a:t>4-2025 роки </a:t>
            </a:r>
            <a:r>
              <a:rPr lang="uk-UA" sz="1200" dirty="0" smtClean="0">
                <a:solidFill>
                  <a:schemeClr val="tx2">
                    <a:lumMod val="75000"/>
                  </a:schemeClr>
                </a:solidFill>
                <a:latin typeface="Times New Roman" pitchFamily="18" charset="0"/>
                <a:cs typeface="Times New Roman" pitchFamily="18" charset="0"/>
              </a:rPr>
              <a:t>надано </a:t>
            </a:r>
            <a:r>
              <a:rPr lang="uk-UA" sz="1200" b="1" dirty="0" smtClean="0">
                <a:solidFill>
                  <a:schemeClr val="tx2">
                    <a:lumMod val="75000"/>
                  </a:schemeClr>
                </a:solidFill>
                <a:latin typeface="Times New Roman" pitchFamily="18" charset="0"/>
                <a:cs typeface="Times New Roman" pitchFamily="18" charset="0"/>
              </a:rPr>
              <a:t>3238 консультацій.</a:t>
            </a:r>
            <a:endParaRPr lang="en-US" sz="1200" b="1" dirty="0" smtClean="0">
              <a:solidFill>
                <a:schemeClr val="tx2">
                  <a:lumMod val="75000"/>
                </a:schemeClr>
              </a:solidFill>
              <a:latin typeface="Times New Roman" pitchFamily="18" charset="0"/>
              <a:cs typeface="Times New Roman" pitchFamily="18" charset="0"/>
            </a:endParaRPr>
          </a:p>
          <a:p>
            <a:pPr marL="342900" lvl="0" indent="-342900" algn="just" fontAlgn="auto">
              <a:spcBef>
                <a:spcPct val="20000"/>
              </a:spcBef>
              <a:spcAft>
                <a:spcPts val="0"/>
              </a:spcAft>
              <a:buFont typeface="Wingdings" pitchFamily="2" charset="2"/>
              <a:buChar char="ü"/>
              <a:defRPr/>
            </a:pPr>
            <a:r>
              <a:rPr lang="uk-UA" sz="1200" dirty="0" smtClean="0">
                <a:solidFill>
                  <a:schemeClr val="tx2">
                    <a:lumMod val="75000"/>
                  </a:schemeClr>
                </a:solidFill>
                <a:latin typeface="Times New Roman" pitchFamily="18" charset="0"/>
                <a:cs typeface="Times New Roman" pitchFamily="18" charset="0"/>
              </a:rPr>
              <a:t>Проведено </a:t>
            </a:r>
            <a:r>
              <a:rPr lang="uk-UA" sz="1200" b="1" dirty="0" smtClean="0">
                <a:solidFill>
                  <a:schemeClr val="tx2">
                    <a:lumMod val="75000"/>
                  </a:schemeClr>
                </a:solidFill>
                <a:latin typeface="Times New Roman" pitchFamily="18" charset="0"/>
                <a:cs typeface="Times New Roman" pitchFamily="18" charset="0"/>
              </a:rPr>
              <a:t>61 установчих, загальних  та інформаційних зборів </a:t>
            </a:r>
            <a:r>
              <a:rPr lang="uk-UA" sz="1200" dirty="0" smtClean="0">
                <a:solidFill>
                  <a:schemeClr val="tx2">
                    <a:lumMod val="75000"/>
                  </a:schemeClr>
                </a:solidFill>
                <a:latin typeface="Times New Roman" pitchFamily="18" charset="0"/>
                <a:cs typeface="Times New Roman" pitchFamily="18" charset="0"/>
              </a:rPr>
              <a:t>з співвласниками багатоквартирних будинків з питань створення та функціонування ОСББ.</a:t>
            </a:r>
          </a:p>
          <a:p>
            <a:pPr marL="342900" lvl="0" indent="-342900" algn="just" fontAlgn="auto">
              <a:spcBef>
                <a:spcPct val="20000"/>
              </a:spcBef>
              <a:spcAft>
                <a:spcPts val="0"/>
              </a:spcAft>
              <a:buFont typeface="Wingdings" pitchFamily="2" charset="2"/>
              <a:buChar char="ü"/>
              <a:defRPr/>
            </a:pPr>
            <a:r>
              <a:rPr lang="uk-UA" sz="1200" dirty="0" smtClean="0">
                <a:solidFill>
                  <a:schemeClr val="tx2">
                    <a:lumMod val="75000"/>
                  </a:schemeClr>
                </a:solidFill>
                <a:latin typeface="Times New Roman" pitchFamily="18" charset="0"/>
                <a:cs typeface="Times New Roman" pitchFamily="18" charset="0"/>
              </a:rPr>
              <a:t>Підготовлено </a:t>
            </a:r>
            <a:r>
              <a:rPr lang="uk-UA" sz="1200" b="1" dirty="0" smtClean="0">
                <a:solidFill>
                  <a:schemeClr val="tx2">
                    <a:lumMod val="75000"/>
                  </a:schemeClr>
                </a:solidFill>
                <a:latin typeface="Times New Roman" pitchFamily="18" charset="0"/>
                <a:cs typeface="Times New Roman" pitchFamily="18" charset="0"/>
              </a:rPr>
              <a:t>43 пакетів документів </a:t>
            </a:r>
            <a:r>
              <a:rPr lang="uk-UA" sz="1200" dirty="0" smtClean="0">
                <a:solidFill>
                  <a:schemeClr val="tx2">
                    <a:lumMod val="75000"/>
                  </a:schemeClr>
                </a:solidFill>
                <a:latin typeface="Times New Roman" pitchFamily="18" charset="0"/>
                <a:cs typeface="Times New Roman" pitchFamily="18" charset="0"/>
              </a:rPr>
              <a:t>до державної реєстрації ОСББ.</a:t>
            </a:r>
            <a:endParaRPr lang="en-US" sz="1200" kern="1200" dirty="0" smtClean="0">
              <a:solidFill>
                <a:schemeClr val="tx2">
                  <a:lumMod val="75000"/>
                </a:schemeClr>
              </a:solidFill>
              <a:latin typeface="Times New Roman" pitchFamily="18" charset="0"/>
              <a:cs typeface="Times New Roman"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sz="1200" b="1" kern="1200" dirty="0" smtClean="0">
                <a:solidFill>
                  <a:schemeClr val="tx2">
                    <a:lumMod val="75000"/>
                  </a:schemeClr>
                </a:solidFill>
                <a:latin typeface="Times New Roman" pitchFamily="18" charset="0"/>
                <a:cs typeface="Times New Roman" pitchFamily="18" charset="0"/>
              </a:rPr>
              <a:t>Взято участь у виїзних комісіях</a:t>
            </a:r>
            <a:r>
              <a:rPr lang="uk-UA" sz="1200" kern="1200" dirty="0" smtClean="0">
                <a:solidFill>
                  <a:schemeClr val="tx2">
                    <a:lumMod val="75000"/>
                  </a:schemeClr>
                </a:solidFill>
                <a:latin typeface="Times New Roman" pitchFamily="18" charset="0"/>
                <a:cs typeface="Times New Roman" pitchFamily="18" charset="0"/>
              </a:rPr>
              <a:t> та робочих групах з питань діяльності та функціонування ОСББ.</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sz="1200" kern="1200" dirty="0" smtClean="0">
                <a:solidFill>
                  <a:schemeClr val="tx2">
                    <a:lumMod val="75000"/>
                  </a:schemeClr>
                </a:solidFill>
                <a:latin typeface="Times New Roman" pitchFamily="18" charset="0"/>
                <a:cs typeface="Times New Roman" pitchFamily="18" charset="0"/>
              </a:rPr>
              <a:t>Опрацьовано та прийнято 18 пакетів документів від ОСББ - учасників програми «</a:t>
            </a:r>
            <a:r>
              <a:rPr lang="uk-UA" sz="1200" kern="1200" dirty="0" err="1" smtClean="0">
                <a:solidFill>
                  <a:schemeClr val="tx2">
                    <a:lumMod val="75000"/>
                  </a:schemeClr>
                </a:solidFill>
                <a:latin typeface="Times New Roman" pitchFamily="18" charset="0"/>
                <a:cs typeface="Times New Roman" pitchFamily="18" charset="0"/>
              </a:rPr>
              <a:t>Енергодім</a:t>
            </a:r>
            <a:r>
              <a:rPr lang="uk-UA" sz="1200" kern="1200" dirty="0" smtClean="0">
                <a:solidFill>
                  <a:schemeClr val="tx2">
                    <a:lumMod val="75000"/>
                  </a:schemeClr>
                </a:solidFill>
                <a:latin typeface="Times New Roman" pitchFamily="18" charset="0"/>
                <a:cs typeface="Times New Roman" pitchFamily="18" charset="0"/>
              </a:rPr>
              <a:t>» для надання фінансової допомоги з бюджету ЖМТГ (відшкодування частини від вартості виконаних робіт на заходи </a:t>
            </a:r>
            <a:r>
              <a:rPr lang="uk-UA" sz="1200" kern="1200" dirty="0" err="1" smtClean="0">
                <a:solidFill>
                  <a:schemeClr val="tx2">
                    <a:lumMod val="75000"/>
                  </a:schemeClr>
                </a:solidFill>
                <a:latin typeface="Times New Roman" pitchFamily="18" charset="0"/>
                <a:cs typeface="Times New Roman" pitchFamily="18" charset="0"/>
              </a:rPr>
              <a:t>енергоефективності</a:t>
            </a:r>
            <a:r>
              <a:rPr lang="uk-UA" sz="1200" kern="1200" dirty="0" smtClean="0">
                <a:solidFill>
                  <a:schemeClr val="tx2">
                    <a:lumMod val="75000"/>
                  </a:schemeClr>
                </a:solidFill>
                <a:latin typeface="Times New Roman" pitchFamily="18" charset="0"/>
                <a:cs typeface="Times New Roman" pitchFamily="18" charset="0"/>
              </a:rPr>
              <a:t>).</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sz="1200" kern="1200" dirty="0" smtClean="0">
                <a:solidFill>
                  <a:schemeClr val="tx2">
                    <a:lumMod val="75000"/>
                  </a:schemeClr>
                </a:solidFill>
                <a:latin typeface="Times New Roman" pitchFamily="18" charset="0"/>
                <a:cs typeface="Times New Roman" pitchFamily="18" charset="0"/>
              </a:rPr>
              <a:t>Супровід ОСББ в місцевих програмах підтримки (участь ОСББ в програмі </a:t>
            </a:r>
            <a:r>
              <a:rPr lang="uk-UA" sz="1200" kern="1200" dirty="0" err="1" smtClean="0">
                <a:solidFill>
                  <a:schemeClr val="tx2">
                    <a:lumMod val="75000"/>
                  </a:schemeClr>
                </a:solidFill>
                <a:latin typeface="Times New Roman" pitchFamily="18" charset="0"/>
                <a:cs typeface="Times New Roman" pitchFamily="18" charset="0"/>
              </a:rPr>
              <a:t>співфінансування</a:t>
            </a:r>
            <a:r>
              <a:rPr lang="uk-UA" sz="1200" kern="1200" dirty="0" smtClean="0">
                <a:solidFill>
                  <a:schemeClr val="tx2">
                    <a:lumMod val="75000"/>
                  </a:schemeClr>
                </a:solidFill>
                <a:latin typeface="Times New Roman" pitchFamily="18" charset="0"/>
                <a:cs typeface="Times New Roman" pitchFamily="18" charset="0"/>
              </a:rPr>
              <a:t> 70/30 капітальних ремонтів ліфтів та мереж освітлення, а також виконання заходів щодо видалення засохлих, пошкоджених дерев, обрізання крон дерев на прибудинкових територіях багатоквартирних будинків)</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sz="1200" kern="1200" dirty="0" smtClean="0">
                <a:solidFill>
                  <a:schemeClr val="tx2">
                    <a:lumMod val="75000"/>
                  </a:schemeClr>
                </a:solidFill>
                <a:latin typeface="Times New Roman" pitchFamily="18" charset="0"/>
                <a:cs typeface="Times New Roman" pitchFamily="18" charset="0"/>
              </a:rPr>
              <a:t>Чітка координація діяльності ОСББ в умовах воєнного стану (режим 24/7) (Організація та ведення профільного </a:t>
            </a:r>
            <a:r>
              <a:rPr lang="uk-UA" sz="1200" kern="1200" dirty="0" err="1" smtClean="0">
                <a:solidFill>
                  <a:schemeClr val="tx2">
                    <a:lumMod val="75000"/>
                  </a:schemeClr>
                </a:solidFill>
                <a:latin typeface="Times New Roman" pitchFamily="18" charset="0"/>
                <a:cs typeface="Times New Roman" pitchFamily="18" charset="0"/>
              </a:rPr>
              <a:t>чату</a:t>
            </a:r>
            <a:r>
              <a:rPr lang="uk-UA" sz="1200" kern="1200" dirty="0" smtClean="0">
                <a:solidFill>
                  <a:schemeClr val="tx2">
                    <a:lumMod val="75000"/>
                  </a:schemeClr>
                </a:solidFill>
                <a:latin typeface="Times New Roman" pitchFamily="18" charset="0"/>
                <a:cs typeface="Times New Roman" pitchFamily="18" charset="0"/>
              </a:rPr>
              <a:t> для голів правлінь ОСББ, де забезпечується миттєве інформування та безперебійна комунікація з  головами правлінь ОСББ у позаробочий час, вихідні дні для вирішення аварійних та надзвичайних ситуацій, координація дій під час </a:t>
            </a:r>
            <a:r>
              <a:rPr lang="uk-UA" sz="1200" kern="1200" dirty="0" smtClean="0">
                <a:solidFill>
                  <a:schemeClr val="tx2">
                    <a:lumMod val="75000"/>
                  </a:schemeClr>
                </a:solidFill>
                <a:latin typeface="Times New Roman" pitchFamily="18" charset="0"/>
                <a:cs typeface="Times New Roman" pitchFamily="18" charset="0"/>
              </a:rPr>
              <a:t>тривог)</a:t>
            </a:r>
            <a:endParaRPr lang="uk-UA" sz="1200" kern="1200" dirty="0" smtClean="0">
              <a:solidFill>
                <a:schemeClr val="tx2">
                  <a:lumMod val="75000"/>
                </a:schemeClr>
              </a:solidFill>
              <a:latin typeface="Times New Roman" pitchFamily="18" charset="0"/>
              <a:cs typeface="Times New Roman"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sz="1200" kern="1200" dirty="0" smtClean="0">
                <a:solidFill>
                  <a:schemeClr val="tx2">
                    <a:lumMod val="75000"/>
                  </a:schemeClr>
                </a:solidFill>
                <a:latin typeface="Times New Roman" pitchFamily="18" charset="0"/>
                <a:cs typeface="Times New Roman" pitchFamily="18" charset="0"/>
              </a:rPr>
              <a:t>Проведено вчасну та якісну підготовка ОСББ до проходження сталого зимово-опалювального періоду.</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sz="1200" kern="1200" dirty="0" smtClean="0">
                <a:solidFill>
                  <a:schemeClr val="tx2">
                    <a:lumMod val="75000"/>
                  </a:schemeClr>
                </a:solidFill>
                <a:latin typeface="Times New Roman" pitchFamily="18" charset="0"/>
                <a:cs typeface="Times New Roman" pitchFamily="18" charset="0"/>
              </a:rPr>
              <a:t>Взято участь у виїзних обстеженнях фактичного місця проживання громадян ВПО, яким надається адресна соціальна допомога на оренду житла та складено 75 актів.</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sz="1200" kern="1200" dirty="0" smtClean="0">
                <a:solidFill>
                  <a:schemeClr val="tx2">
                    <a:lumMod val="75000"/>
                  </a:schemeClr>
                </a:solidFill>
                <a:latin typeface="Times New Roman" pitchFamily="18" charset="0"/>
                <a:cs typeface="Times New Roman" pitchFamily="18" charset="0"/>
              </a:rPr>
              <a:t>В рамках співпраці з Житомирським ОМТЦК та СП було проведено роботу щодо оповіщення військовозобов’язаних та резервістів головами правлінь ОСББ.</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sz="1200" dirty="0" smtClean="0">
                <a:solidFill>
                  <a:schemeClr val="tx2">
                    <a:lumMod val="75000"/>
                  </a:schemeClr>
                </a:solidFill>
                <a:latin typeface="Times New Roman" pitchFamily="18" charset="0"/>
                <a:cs typeface="Times New Roman" pitchFamily="18" charset="0"/>
              </a:rPr>
              <a:t>Для ОСББ було організовано та проведено семінари, </a:t>
            </a:r>
            <a:r>
              <a:rPr lang="uk-UA" sz="1200" dirty="0" err="1" smtClean="0">
                <a:solidFill>
                  <a:schemeClr val="tx2">
                    <a:lumMod val="75000"/>
                  </a:schemeClr>
                </a:solidFill>
                <a:latin typeface="Times New Roman" pitchFamily="18" charset="0"/>
                <a:cs typeface="Times New Roman" pitchFamily="18" charset="0"/>
              </a:rPr>
              <a:t>вебінари</a:t>
            </a:r>
            <a:r>
              <a:rPr lang="uk-UA" sz="1200" b="1" dirty="0" smtClean="0">
                <a:solidFill>
                  <a:schemeClr val="tx2">
                    <a:lumMod val="75000"/>
                  </a:schemeClr>
                </a:solidFill>
                <a:latin typeface="Times New Roman" pitchFamily="18" charset="0"/>
                <a:cs typeface="Times New Roman" pitchFamily="18" charset="0"/>
              </a:rPr>
              <a:t> </a:t>
            </a:r>
            <a:r>
              <a:rPr lang="uk-UA" sz="1200" dirty="0" smtClean="0">
                <a:solidFill>
                  <a:schemeClr val="tx2">
                    <a:lumMod val="75000"/>
                  </a:schemeClr>
                </a:solidFill>
                <a:latin typeface="Times New Roman" pitchFamily="18" charset="0"/>
                <a:cs typeface="Times New Roman" pitchFamily="18" charset="0"/>
              </a:rPr>
              <a:t>та тренінги з питань управління багатоквартирними будинками в умовах воєнного стану: практичні поради та юридичні роз’яснення поточної діяльності ОСББ; впровадження </a:t>
            </a:r>
            <a:r>
              <a:rPr lang="uk-UA" sz="1200" dirty="0" err="1" smtClean="0">
                <a:solidFill>
                  <a:schemeClr val="tx2">
                    <a:lumMod val="75000"/>
                  </a:schemeClr>
                </a:solidFill>
                <a:latin typeface="Times New Roman" pitchFamily="18" charset="0"/>
                <a:cs typeface="Times New Roman" pitchFamily="18" charset="0"/>
              </a:rPr>
              <a:t>енергоефективних</a:t>
            </a:r>
            <a:r>
              <a:rPr lang="uk-UA" sz="1200" dirty="0" smtClean="0">
                <a:solidFill>
                  <a:schemeClr val="tx2">
                    <a:lumMod val="75000"/>
                  </a:schemeClr>
                </a:solidFill>
                <a:latin typeface="Times New Roman" pitchFamily="18" charset="0"/>
                <a:cs typeface="Times New Roman" pitchFamily="18" charset="0"/>
              </a:rPr>
              <a:t> заходів в житловому секторі; ефективної діяльності ОСББ в умовах сучасних законодавчих змін тощо.</a:t>
            </a:r>
            <a:endParaRPr lang="uk-UA" sz="1200" b="1" kern="1200" dirty="0" smtClean="0">
              <a:solidFill>
                <a:schemeClr val="tx2">
                  <a:lumMod val="75000"/>
                </a:schemeClr>
              </a:solidFill>
              <a:latin typeface="Times New Roman" pitchFamily="18" charset="0"/>
              <a:cs typeface="Times New Roman" pitchFamily="18" charset="0"/>
            </a:endParaRPr>
          </a:p>
          <a:p>
            <a:pPr marL="12700">
              <a:lnSpc>
                <a:spcPct val="100000"/>
              </a:lnSpc>
              <a:spcBef>
                <a:spcPts val="220"/>
              </a:spcBef>
              <a:tabLst>
                <a:tab pos="351790" algn="l"/>
              </a:tabLst>
            </a:pPr>
            <a:r>
              <a:rPr b="1" baseline="-5208" dirty="0">
                <a:solidFill>
                  <a:schemeClr val="tx2">
                    <a:lumMod val="75000"/>
                  </a:schemeClr>
                </a:solidFill>
                <a:latin typeface="Times New Roman" pitchFamily="18" charset="0"/>
                <a:cs typeface="Times New Roman" pitchFamily="18" charset="0"/>
              </a:rPr>
              <a:t>	</a:t>
            </a:r>
            <a:endParaRPr dirty="0">
              <a:solidFill>
                <a:schemeClr val="tx2">
                  <a:lumMod val="75000"/>
                </a:schemeClr>
              </a:solidFill>
              <a:latin typeface="Times New Roman" pitchFamily="18" charset="0"/>
              <a:cs typeface="Times New Roman" pitchFamily="18" charset="0"/>
            </a:endParaRPr>
          </a:p>
        </p:txBody>
      </p:sp>
      <p:sp>
        <p:nvSpPr>
          <p:cNvPr id="179" name="object 179"/>
          <p:cNvSpPr txBox="1">
            <a:spLocks noGrp="1"/>
          </p:cNvSpPr>
          <p:nvPr>
            <p:ph type="title"/>
          </p:nvPr>
        </p:nvSpPr>
        <p:spPr>
          <a:xfrm>
            <a:off x="514350" y="101600"/>
            <a:ext cx="6553200" cy="330200"/>
          </a:xfrm>
          <a:prstGeom prst="rect">
            <a:avLst/>
          </a:prstGeom>
        </p:spPr>
        <p:txBody>
          <a:bodyPr vert="horz" wrap="square" lIns="0" tIns="12700" rIns="0" bIns="0" rtlCol="0">
            <a:spAutoFit/>
          </a:bodyPr>
          <a:lstStyle/>
          <a:p>
            <a:pPr marL="12700" algn="ctr">
              <a:lnSpc>
                <a:spcPct val="100000"/>
              </a:lnSpc>
              <a:spcBef>
                <a:spcPts val="100"/>
              </a:spcBef>
            </a:pPr>
            <a:r>
              <a:rPr lang="uk-UA" dirty="0" smtClean="0">
                <a:solidFill>
                  <a:schemeClr val="tx1"/>
                </a:solidFill>
                <a:latin typeface="Times New Roman" pitchFamily="18" charset="0"/>
                <a:cs typeface="Times New Roman" pitchFamily="18" charset="0"/>
              </a:rPr>
              <a:t>Діяльність управління муніципального розвитку</a:t>
            </a:r>
            <a:endParaRPr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p:nvPr/>
        </p:nvPicPr>
        <p:blipFill>
          <a:blip r:embed="rId2" cstate="print"/>
          <a:srcRect l="28220" t="76710" r="15660" b="14744"/>
          <a:stretch>
            <a:fillRect/>
          </a:stretch>
        </p:blipFill>
        <p:spPr bwMode="auto">
          <a:xfrm>
            <a:off x="0" y="4902200"/>
            <a:ext cx="7734300" cy="635000"/>
          </a:xfrm>
          <a:prstGeom prst="rect">
            <a:avLst/>
          </a:prstGeom>
          <a:noFill/>
          <a:ln w="9525">
            <a:noFill/>
            <a:miter lim="800000"/>
            <a:headEnd/>
            <a:tailEnd/>
          </a:ln>
        </p:spPr>
      </p:pic>
      <p:pic>
        <p:nvPicPr>
          <p:cNvPr id="21509" name="Picture 5" descr="C:\Users\User\Desktop\Без имени.png"/>
          <p:cNvPicPr>
            <a:picLocks noChangeAspect="1" noChangeArrowheads="1"/>
          </p:cNvPicPr>
          <p:nvPr/>
        </p:nvPicPr>
        <p:blipFill>
          <a:blip r:embed="rId3" cstate="print"/>
          <a:srcRect/>
          <a:stretch>
            <a:fillRect/>
          </a:stretch>
        </p:blipFill>
        <p:spPr bwMode="auto">
          <a:xfrm>
            <a:off x="0" y="0"/>
            <a:ext cx="7734300" cy="5375888"/>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Диаграмма 3"/>
          <p:cNvGraphicFramePr/>
          <p:nvPr/>
        </p:nvGraphicFramePr>
        <p:xfrm>
          <a:off x="133350" y="177800"/>
          <a:ext cx="7600950" cy="5410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p:cNvSpPr/>
          <p:nvPr/>
        </p:nvSpPr>
        <p:spPr>
          <a:xfrm>
            <a:off x="285750" y="101600"/>
            <a:ext cx="7086600" cy="896054"/>
          </a:xfrm>
          <a:prstGeom prst="rect">
            <a:avLst/>
          </a:prstGeom>
        </p:spPr>
        <p:txBody>
          <a:bodyPr wrap="square" lIns="64429" tIns="32214" rIns="64429" bIns="32214">
            <a:spAutoFit/>
          </a:bodyPr>
          <a:lstStyle/>
          <a:p>
            <a:pPr algn="ctr"/>
            <a:r>
              <a:rPr lang="uk-UA" b="1" dirty="0" smtClean="0">
                <a:latin typeface="Times New Roman" pitchFamily="18" charset="0"/>
                <a:cs typeface="Times New Roman" pitchFamily="18" charset="0"/>
              </a:rPr>
              <a:t>Фінансова підтримка з бюджету ЖМТГ у 2024-2025 роках ОСББ,  які беруть участь у Програмі підтримки </a:t>
            </a:r>
            <a:r>
              <a:rPr lang="uk-UA" b="1" dirty="0" err="1" smtClean="0">
                <a:latin typeface="Times New Roman" pitchFamily="18" charset="0"/>
                <a:cs typeface="Times New Roman" pitchFamily="18" charset="0"/>
              </a:rPr>
              <a:t>енергомодернізації</a:t>
            </a:r>
            <a:r>
              <a:rPr lang="uk-UA" b="1" dirty="0" smtClean="0">
                <a:latin typeface="Times New Roman" pitchFamily="18" charset="0"/>
                <a:cs typeface="Times New Roman" pitchFamily="18" charset="0"/>
              </a:rPr>
              <a:t> багатоквартирних будинків «</a:t>
            </a:r>
            <a:r>
              <a:rPr lang="uk-UA" b="1" dirty="0" err="1" smtClean="0">
                <a:latin typeface="Times New Roman" pitchFamily="18" charset="0"/>
                <a:cs typeface="Times New Roman" pitchFamily="18" charset="0"/>
              </a:rPr>
              <a:t>Енергодім</a:t>
            </a:r>
            <a:r>
              <a:rPr lang="uk-UA" b="1" dirty="0" smtClean="0">
                <a:latin typeface="Times New Roman" pitchFamily="18" charset="0"/>
                <a:cs typeface="Times New Roman" pitchFamily="18" charset="0"/>
              </a:rPr>
              <a:t>» </a:t>
            </a:r>
            <a:endParaRPr lang="ru-RU" dirty="0"/>
          </a:p>
        </p:txBody>
      </p:sp>
      <p:sp>
        <p:nvSpPr>
          <p:cNvPr id="6" name="Прямоугольник 5"/>
          <p:cNvSpPr/>
          <p:nvPr/>
        </p:nvSpPr>
        <p:spPr>
          <a:xfrm>
            <a:off x="5691277" y="1709596"/>
            <a:ext cx="1329789" cy="714953"/>
          </a:xfrm>
          <a:prstGeom prst="rect">
            <a:avLst/>
          </a:prstGeom>
        </p:spPr>
        <p:txBody>
          <a:bodyPr wrap="square" lIns="64429" tIns="32214" rIns="64429" bIns="32214">
            <a:spAutoFit/>
          </a:bodyPr>
          <a:lstStyle/>
          <a:p>
            <a:r>
              <a:rPr lang="uk-UA" sz="2300" dirty="0" smtClean="0">
                <a:solidFill>
                  <a:schemeClr val="accent3">
                    <a:lumMod val="50000"/>
                  </a:schemeClr>
                </a:solidFill>
                <a:latin typeface="Times New Roman" pitchFamily="18" charset="0"/>
                <a:cs typeface="Times New Roman" pitchFamily="18" charset="0"/>
              </a:rPr>
              <a:t/>
            </a:r>
            <a:br>
              <a:rPr lang="uk-UA" sz="2300" dirty="0" smtClean="0">
                <a:solidFill>
                  <a:schemeClr val="accent3">
                    <a:lumMod val="50000"/>
                  </a:schemeClr>
                </a:solidFill>
                <a:latin typeface="Times New Roman" pitchFamily="18" charset="0"/>
                <a:cs typeface="Times New Roman" pitchFamily="18" charset="0"/>
              </a:rPr>
            </a:br>
            <a:endParaRPr lang="ru-RU" dirty="0"/>
          </a:p>
        </p:txBody>
      </p:sp>
      <p:graphicFrame>
        <p:nvGraphicFramePr>
          <p:cNvPr id="9" name="Схема 8"/>
          <p:cNvGraphicFramePr/>
          <p:nvPr/>
        </p:nvGraphicFramePr>
        <p:xfrm>
          <a:off x="1289050" y="1126066"/>
          <a:ext cx="5156200" cy="34374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Прямоугольник 7"/>
          <p:cNvSpPr/>
          <p:nvPr/>
        </p:nvSpPr>
        <p:spPr>
          <a:xfrm>
            <a:off x="285750" y="4597400"/>
            <a:ext cx="7086600" cy="619055"/>
          </a:xfrm>
          <a:prstGeom prst="rect">
            <a:avLst/>
          </a:prstGeom>
        </p:spPr>
        <p:txBody>
          <a:bodyPr wrap="square" lIns="64429" tIns="32214" rIns="64429" bIns="32214">
            <a:spAutoFit/>
          </a:bodyPr>
          <a:lstStyle/>
          <a:p>
            <a:pPr algn="ctr"/>
            <a:r>
              <a:rPr lang="uk-UA" b="1" dirty="0" smtClean="0">
                <a:latin typeface="Times New Roman" pitchFamily="18" charset="0"/>
                <a:cs typeface="Times New Roman" pitchFamily="18" charset="0"/>
              </a:rPr>
              <a:t>Участь ОСББ у програмі </a:t>
            </a:r>
            <a:r>
              <a:rPr lang="uk-UA" b="1" dirty="0" err="1" smtClean="0">
                <a:latin typeface="Times New Roman" pitchFamily="18" charset="0"/>
                <a:cs typeface="Times New Roman" pitchFamily="18" charset="0"/>
              </a:rPr>
              <a:t>“Енергодім”</a:t>
            </a:r>
            <a:r>
              <a:rPr lang="uk-UA" b="1" dirty="0" smtClean="0">
                <a:latin typeface="Times New Roman" pitchFamily="18" charset="0"/>
                <a:cs typeface="Times New Roman" pitchFamily="18" charset="0"/>
              </a:rPr>
              <a:t> та отримання грантів – це пряме залучення інвестицій у розвиток громади</a:t>
            </a:r>
            <a:endParaRPr lang="ru-RU" dirty="0"/>
          </a:p>
        </p:txBody>
      </p:sp>
    </p:spTree>
    <p:extLst>
      <p:ext uri="{BB962C8B-B14F-4D97-AF65-F5344CB8AC3E}">
        <p14:creationId xmlns="" xmlns:p14="http://schemas.microsoft.com/office/powerpoint/2010/main" val="32197108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bject 20"/>
          <p:cNvSpPr/>
          <p:nvPr/>
        </p:nvSpPr>
        <p:spPr>
          <a:xfrm>
            <a:off x="5612549"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22" name="object 22"/>
          <p:cNvSpPr/>
          <p:nvPr/>
        </p:nvSpPr>
        <p:spPr>
          <a:xfrm>
            <a:off x="5612549"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29" name="object 29"/>
          <p:cNvSpPr/>
          <p:nvPr/>
        </p:nvSpPr>
        <p:spPr>
          <a:xfrm>
            <a:off x="6055093"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31" name="object 31"/>
          <p:cNvSpPr/>
          <p:nvPr/>
        </p:nvSpPr>
        <p:spPr>
          <a:xfrm>
            <a:off x="6055093"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181" name="object 181"/>
          <p:cNvSpPr txBox="1"/>
          <p:nvPr/>
        </p:nvSpPr>
        <p:spPr>
          <a:xfrm>
            <a:off x="438150" y="406400"/>
            <a:ext cx="6934200" cy="5593839"/>
          </a:xfrm>
          <a:prstGeom prst="rect">
            <a:avLst/>
          </a:prstGeom>
        </p:spPr>
        <p:txBody>
          <a:bodyPr vert="horz" wrap="square" lIns="0" tIns="15240" rIns="0" bIns="0" rtlCol="0">
            <a:spAutoFit/>
          </a:bodyPr>
          <a:lstStyle/>
          <a:p>
            <a:r>
              <a:rPr lang="uk-UA" sz="1200" b="1" dirty="0" smtClean="0">
                <a:latin typeface="Times New Roman" pitchFamily="18" charset="0"/>
                <a:cs typeface="Times New Roman" pitchFamily="18" charset="0"/>
              </a:rPr>
              <a:t>«Актуальні аспекти створення та функціонування ОСББ»</a:t>
            </a:r>
          </a:p>
          <a:p>
            <a:r>
              <a:rPr lang="uk-UA" sz="1200" dirty="0" smtClean="0"/>
              <a:t>- </a:t>
            </a:r>
            <a:r>
              <a:rPr lang="uk-UA" sz="1200" dirty="0" smtClean="0">
                <a:latin typeface="Times New Roman" pitchFamily="18" charset="0"/>
                <a:cs typeface="Times New Roman" pitchFamily="18" charset="0"/>
              </a:rPr>
              <a:t>Створення ОСББ: алгоритм дій від ініціативи до реєстрації; </a:t>
            </a:r>
            <a:endParaRPr lang="ru-RU" sz="1200" dirty="0" smtClean="0">
              <a:latin typeface="Times New Roman" pitchFamily="18" charset="0"/>
              <a:cs typeface="Times New Roman" pitchFamily="18" charset="0"/>
            </a:endParaRPr>
          </a:p>
          <a:p>
            <a:r>
              <a:rPr lang="uk-UA" sz="1200" dirty="0" smtClean="0">
                <a:latin typeface="Times New Roman" pitchFamily="18" charset="0"/>
                <a:cs typeface="Times New Roman" pitchFamily="18" charset="0"/>
              </a:rPr>
              <a:t>- Проведення загальних зборів ОСББ: необхідна кількість голосів та правила оформлення прийнятих рішень;</a:t>
            </a:r>
            <a:endParaRPr lang="ru-RU" sz="1200" dirty="0" smtClean="0">
              <a:latin typeface="Times New Roman" pitchFamily="18" charset="0"/>
              <a:cs typeface="Times New Roman" pitchFamily="18" charset="0"/>
            </a:endParaRPr>
          </a:p>
          <a:p>
            <a:r>
              <a:rPr lang="uk-UA" sz="1200" dirty="0" smtClean="0">
                <a:latin typeface="Times New Roman" pitchFamily="18" charset="0"/>
                <a:cs typeface="Times New Roman" pitchFamily="18" charset="0"/>
              </a:rPr>
              <a:t>- Актуалізація статутів ОСББ у зв’язку з законодавчими змінами;  </a:t>
            </a:r>
            <a:endParaRPr lang="ru-RU" sz="1200" dirty="0" smtClean="0">
              <a:latin typeface="Times New Roman" pitchFamily="18" charset="0"/>
              <a:cs typeface="Times New Roman" pitchFamily="18" charset="0"/>
            </a:endParaRPr>
          </a:p>
          <a:p>
            <a:r>
              <a:rPr lang="uk-UA" sz="1200" dirty="0" smtClean="0">
                <a:latin typeface="Times New Roman" pitchFamily="18" charset="0"/>
                <a:cs typeface="Times New Roman" pitchFamily="18" charset="0"/>
              </a:rPr>
              <a:t>- Практичні поради для змін до Статуту ОСББ, що працюватимуть на користь Об’єднання.</a:t>
            </a:r>
            <a:endParaRPr lang="ru-RU" sz="1200" dirty="0" smtClean="0">
              <a:latin typeface="Times New Roman" pitchFamily="18" charset="0"/>
              <a:cs typeface="Times New Roman" pitchFamily="18" charset="0"/>
            </a:endParaRPr>
          </a:p>
          <a:p>
            <a:r>
              <a:rPr lang="uk-UA" sz="1200" b="1" dirty="0" smtClean="0">
                <a:latin typeface="Times New Roman" pitchFamily="18" charset="0"/>
                <a:cs typeface="Times New Roman" pitchFamily="18" charset="0"/>
              </a:rPr>
              <a:t>« Управління багатоквартирними будинками в умовах воєнного стану: практичні поради та юридичні роз'яснення»</a:t>
            </a:r>
          </a:p>
          <a:p>
            <a:r>
              <a:rPr lang="uk-UA" sz="1200" b="1" dirty="0" smtClean="0">
                <a:latin typeface="Times New Roman" pitchFamily="18" charset="0"/>
                <a:cs typeface="Times New Roman" pitchFamily="18" charset="0"/>
              </a:rPr>
              <a:t>- </a:t>
            </a:r>
            <a:r>
              <a:rPr lang="uk-UA" sz="1200" dirty="0" smtClean="0">
                <a:latin typeface="Times New Roman" pitchFamily="18" charset="0"/>
                <a:cs typeface="Times New Roman" pitchFamily="18" charset="0"/>
              </a:rPr>
              <a:t>Особливості прийняття рішень у багатоквартирному будинку під час військового стану.</a:t>
            </a:r>
          </a:p>
          <a:p>
            <a:pPr indent="-228600"/>
            <a:r>
              <a:rPr lang="uk-UA" sz="1200" dirty="0" smtClean="0">
                <a:latin typeface="Times New Roman" pitchFamily="18" charset="0"/>
                <a:cs typeface="Times New Roman" pitchFamily="18" charset="0"/>
              </a:rPr>
              <a:t>- Робота з боржниками. Основні механізми щодо покращення платіжної дисципліни співвласників під час війни. </a:t>
            </a:r>
            <a:endParaRPr lang="ru-RU" sz="1200" dirty="0" smtClean="0">
              <a:latin typeface="Times New Roman" pitchFamily="18" charset="0"/>
              <a:cs typeface="Times New Roman" pitchFamily="18" charset="0"/>
            </a:endParaRPr>
          </a:p>
          <a:p>
            <a:pPr indent="-228600"/>
            <a:r>
              <a:rPr lang="uk-UA" sz="1200" dirty="0" smtClean="0">
                <a:latin typeface="Times New Roman" pitchFamily="18" charset="0"/>
                <a:cs typeface="Times New Roman" pitchFamily="18" charset="0"/>
              </a:rPr>
              <a:t>- Особливості стягнення заборгованості з деяких категорій боржників.</a:t>
            </a:r>
            <a:endParaRPr lang="ru-RU" sz="1200" dirty="0" smtClean="0">
              <a:latin typeface="Times New Roman" pitchFamily="18" charset="0"/>
              <a:cs typeface="Times New Roman" pitchFamily="18" charset="0"/>
            </a:endParaRPr>
          </a:p>
          <a:p>
            <a:pPr indent="-228600"/>
            <a:r>
              <a:rPr lang="uk-UA" sz="1200" dirty="0" smtClean="0">
                <a:latin typeface="Times New Roman" pitchFamily="18" charset="0"/>
                <a:cs typeface="Times New Roman" pitchFamily="18" charset="0"/>
              </a:rPr>
              <a:t>- Функціонування ОСББ в умовах війни: як продовжувати управління будинком, коли тимчасово відсутній керівник?</a:t>
            </a:r>
            <a:endParaRPr lang="ru-RU" sz="1200" dirty="0" smtClean="0">
              <a:latin typeface="Times New Roman" pitchFamily="18" charset="0"/>
              <a:cs typeface="Times New Roman" pitchFamily="18" charset="0"/>
            </a:endParaRPr>
          </a:p>
          <a:p>
            <a:pPr indent="-228600"/>
            <a:r>
              <a:rPr lang="uk-UA" sz="1200" dirty="0" smtClean="0">
                <a:latin typeface="Times New Roman" pitchFamily="18" charset="0"/>
                <a:cs typeface="Times New Roman" pitchFamily="18" charset="0"/>
              </a:rPr>
              <a:t> </a:t>
            </a:r>
            <a:r>
              <a:rPr lang="uk-UA" sz="1200" b="1" dirty="0" smtClean="0">
                <a:latin typeface="Times New Roman" pitchFamily="18" charset="0"/>
                <a:cs typeface="Times New Roman" pitchFamily="18" charset="0"/>
              </a:rPr>
              <a:t>«Порядок та умови укладання договорів з виконавцями комунальних послуг, підрядними організаціями, </a:t>
            </a:r>
            <a:r>
              <a:rPr lang="uk-UA" sz="1200" b="1" dirty="0" err="1" smtClean="0">
                <a:latin typeface="Times New Roman" pitchFamily="18" charset="0"/>
                <a:cs typeface="Times New Roman" pitchFamily="18" charset="0"/>
              </a:rPr>
              <a:t>інтернет-провайдерами</a:t>
            </a:r>
            <a:r>
              <a:rPr lang="uk-UA" sz="1200" b="1" dirty="0" smtClean="0">
                <a:latin typeface="Times New Roman" pitchFamily="18" charset="0"/>
                <a:cs typeface="Times New Roman" pitchFamily="18" charset="0"/>
              </a:rPr>
              <a:t> та рекламодавцями»</a:t>
            </a:r>
          </a:p>
          <a:p>
            <a:r>
              <a:rPr lang="uk-UA" sz="1200" dirty="0" smtClean="0"/>
              <a:t>- </a:t>
            </a:r>
            <a:r>
              <a:rPr lang="uk-UA" sz="1200" dirty="0" smtClean="0">
                <a:latin typeface="Times New Roman" pitchFamily="18" charset="0"/>
                <a:cs typeface="Times New Roman" pitchFamily="18" charset="0"/>
              </a:rPr>
              <a:t>Моделі договірних відносин на комунальні послуги та їх особливості</a:t>
            </a:r>
            <a:endParaRPr lang="ru-RU" sz="1200" dirty="0" smtClean="0">
              <a:latin typeface="Times New Roman" pitchFamily="18" charset="0"/>
              <a:cs typeface="Times New Roman" pitchFamily="18" charset="0"/>
            </a:endParaRPr>
          </a:p>
          <a:p>
            <a:pPr>
              <a:buFontTx/>
              <a:buChar char="-"/>
            </a:pPr>
            <a:r>
              <a:rPr lang="uk-UA" sz="1200" dirty="0" smtClean="0">
                <a:latin typeface="Times New Roman" pitchFamily="18" charset="0"/>
                <a:cs typeface="Times New Roman" pitchFamily="18" charset="0"/>
              </a:rPr>
              <a:t> Порядок укладання/припинення договорів про надання комунальних послуг</a:t>
            </a:r>
            <a:endParaRPr lang="ru-RU" sz="1200" dirty="0" smtClean="0">
              <a:latin typeface="Times New Roman" pitchFamily="18" charset="0"/>
              <a:cs typeface="Times New Roman" pitchFamily="18" charset="0"/>
            </a:endParaRPr>
          </a:p>
          <a:p>
            <a:pPr>
              <a:buFontTx/>
              <a:buChar char="-"/>
            </a:pPr>
            <a:r>
              <a:rPr lang="uk-UA" sz="1200" dirty="0" smtClean="0">
                <a:latin typeface="Times New Roman" pitchFamily="18" charset="0"/>
                <a:cs typeface="Times New Roman" pitchFamily="18" charset="0"/>
              </a:rPr>
              <a:t> Укладання договорів з провайдерами телекомунікаційних послуг: що варто </a:t>
            </a:r>
            <a:r>
              <a:rPr lang="uk-UA" sz="1200" dirty="0" err="1" smtClean="0">
                <a:latin typeface="Times New Roman" pitchFamily="18" charset="0"/>
                <a:cs typeface="Times New Roman" pitchFamily="18" charset="0"/>
              </a:rPr>
              <a:t>пам</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ятати</a:t>
            </a:r>
            <a:r>
              <a:rPr lang="ru-RU" sz="1200" dirty="0" smtClean="0">
                <a:latin typeface="Times New Roman" pitchFamily="18" charset="0"/>
                <a:cs typeface="Times New Roman" pitchFamily="18" charset="0"/>
              </a:rPr>
              <a:t>?</a:t>
            </a:r>
          </a:p>
          <a:p>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Розм</a:t>
            </a:r>
            <a:r>
              <a:rPr lang="uk-UA" sz="1200" dirty="0" err="1" smtClean="0">
                <a:latin typeface="Times New Roman" pitchFamily="18" charset="0"/>
                <a:cs typeface="Times New Roman" pitchFamily="18" charset="0"/>
              </a:rPr>
              <a:t>іщення</a:t>
            </a:r>
            <a:r>
              <a:rPr lang="uk-UA" sz="1200" dirty="0" smtClean="0">
                <a:latin typeface="Times New Roman" pitchFamily="18" charset="0"/>
                <a:cs typeface="Times New Roman" pitchFamily="18" charset="0"/>
              </a:rPr>
              <a:t> зовнішньої реклами на фасаді багатоквартирного будинку: чи потрібна згода співвласників?</a:t>
            </a:r>
            <a:endParaRPr lang="ru-RU" sz="1200" dirty="0" smtClean="0">
              <a:latin typeface="Times New Roman" pitchFamily="18" charset="0"/>
              <a:cs typeface="Times New Roman" pitchFamily="18" charset="0"/>
            </a:endParaRPr>
          </a:p>
          <a:p>
            <a:r>
              <a:rPr lang="uk-UA" sz="1200" b="1" dirty="0" smtClean="0">
                <a:latin typeface="Times New Roman" pitchFamily="18" charset="0"/>
                <a:cs typeface="Times New Roman" pitchFamily="18" charset="0"/>
              </a:rPr>
              <a:t>«Відповідальність ОСББ за відсутність доступу до укриттів або їхнє </a:t>
            </a:r>
            <a:r>
              <a:rPr lang="uk-UA" sz="1200" b="1" dirty="0" err="1" smtClean="0">
                <a:latin typeface="Times New Roman" pitchFamily="18" charset="0"/>
                <a:cs typeface="Times New Roman" pitchFamily="18" charset="0"/>
              </a:rPr>
              <a:t>необлаштування</a:t>
            </a:r>
            <a:r>
              <a:rPr lang="uk-UA" sz="1200" b="1" dirty="0" smtClean="0">
                <a:latin typeface="Times New Roman" pitchFamily="18" charset="0"/>
                <a:cs typeface="Times New Roman" pitchFamily="18" charset="0"/>
              </a:rPr>
              <a:t>»</a:t>
            </a:r>
          </a:p>
          <a:p>
            <a:r>
              <a:rPr lang="uk-UA" sz="1200" b="1" dirty="0" smtClean="0"/>
              <a:t>- </a:t>
            </a:r>
            <a:r>
              <a:rPr lang="uk-UA" sz="1200" dirty="0" smtClean="0">
                <a:latin typeface="Times New Roman" pitchFamily="18" charset="0"/>
                <a:cs typeface="Times New Roman" pitchFamily="18" charset="0"/>
              </a:rPr>
              <a:t>Види захисних споруд цивільного захисту, облік об’єктів фонду захисних споруд</a:t>
            </a:r>
            <a:endParaRPr lang="ru-RU" sz="1200" dirty="0" smtClean="0">
              <a:latin typeface="Times New Roman" pitchFamily="18" charset="0"/>
              <a:cs typeface="Times New Roman" pitchFamily="18" charset="0"/>
            </a:endParaRPr>
          </a:p>
          <a:p>
            <a:pPr algn="just"/>
            <a:r>
              <a:rPr lang="uk-UA" sz="1200" dirty="0" smtClean="0">
                <a:latin typeface="Times New Roman" pitchFamily="18" charset="0"/>
                <a:cs typeface="Times New Roman" pitchFamily="18" charset="0"/>
              </a:rPr>
              <a:t>- Аналіз Закону України «Про внесення змін до Кодексу України про адміністративні правопорушення та Кримінального кодексу України щодо запровадження відповідальності за порушення вимог щодо утримання та експлуатації об’єктів фонду захисних споруд цивільного захисту»</a:t>
            </a:r>
            <a:endParaRPr lang="ru-RU" sz="1200" dirty="0" smtClean="0">
              <a:latin typeface="Times New Roman" pitchFamily="18" charset="0"/>
              <a:cs typeface="Times New Roman" pitchFamily="18" charset="0"/>
            </a:endParaRPr>
          </a:p>
          <a:p>
            <a:r>
              <a:rPr lang="uk-UA" sz="1200" b="1" dirty="0" err="1" smtClean="0">
                <a:latin typeface="Times New Roman" pitchFamily="18" charset="0"/>
                <a:cs typeface="Times New Roman" pitchFamily="18" charset="0"/>
              </a:rPr>
              <a:t>Енергоефективне</a:t>
            </a:r>
            <a:r>
              <a:rPr lang="uk-UA" sz="1200" b="1" dirty="0" smtClean="0">
                <a:latin typeface="Times New Roman" pitchFamily="18" charset="0"/>
                <a:cs typeface="Times New Roman" pitchFamily="18" charset="0"/>
              </a:rPr>
              <a:t> управління будинком</a:t>
            </a:r>
            <a:r>
              <a:rPr lang="uk-UA" sz="1200" dirty="0" smtClean="0">
                <a:latin typeface="Times New Roman" pitchFamily="18" charset="0"/>
                <a:cs typeface="Times New Roman" pitchFamily="18" charset="0"/>
              </a:rPr>
              <a:t>.</a:t>
            </a:r>
          </a:p>
          <a:p>
            <a:pPr marL="12700">
              <a:lnSpc>
                <a:spcPct val="100000"/>
              </a:lnSpc>
              <a:spcBef>
                <a:spcPts val="120"/>
              </a:spcBef>
              <a:tabLst>
                <a:tab pos="340360" algn="l"/>
              </a:tabLst>
            </a:pPr>
            <a:r>
              <a:rPr lang="uk-UA" sz="1200" dirty="0" smtClean="0">
                <a:latin typeface="Times New Roman" pitchFamily="18" charset="0"/>
                <a:cs typeface="Times New Roman" pitchFamily="18" charset="0"/>
              </a:rPr>
              <a:t>Щодо нових механізмів сталого фінансування </a:t>
            </a:r>
            <a:r>
              <a:rPr lang="uk-UA" sz="1200" dirty="0" err="1" smtClean="0">
                <a:latin typeface="Times New Roman" pitchFamily="18" charset="0"/>
                <a:cs typeface="Times New Roman" pitchFamily="18" charset="0"/>
              </a:rPr>
              <a:t>енергоефективності</a:t>
            </a:r>
            <a:r>
              <a:rPr lang="uk-UA" sz="1200" dirty="0" smtClean="0">
                <a:latin typeface="Times New Roman" pitchFamily="18" charset="0"/>
                <a:cs typeface="Times New Roman" pitchFamily="18" charset="0"/>
              </a:rPr>
              <a:t>.</a:t>
            </a:r>
          </a:p>
          <a:p>
            <a:pPr marL="12700">
              <a:lnSpc>
                <a:spcPct val="100000"/>
              </a:lnSpc>
              <a:spcBef>
                <a:spcPts val="120"/>
              </a:spcBef>
              <a:tabLst>
                <a:tab pos="340360" algn="l"/>
              </a:tabLst>
            </a:pPr>
            <a:r>
              <a:rPr lang="uk-UA" sz="1200" dirty="0" smtClean="0">
                <a:latin typeface="Times New Roman" pitchFamily="18" charset="0"/>
                <a:cs typeface="Times New Roman" pitchFamily="18" charset="0"/>
              </a:rPr>
              <a:t>Участь в державних та міських програмах тощо</a:t>
            </a:r>
          </a:p>
          <a:p>
            <a:pPr marL="12700">
              <a:spcBef>
                <a:spcPts val="120"/>
              </a:spcBef>
              <a:tabLst>
                <a:tab pos="340360" algn="l"/>
              </a:tabLst>
            </a:pPr>
            <a:r>
              <a:rPr lang="uk-UA" sz="1200" b="1" dirty="0" smtClean="0">
                <a:latin typeface="Times New Roman" pitchFamily="18" charset="0"/>
                <a:cs typeface="Times New Roman" pitchFamily="18" charset="0"/>
              </a:rPr>
              <a:t/>
            </a:r>
            <a:br>
              <a:rPr lang="uk-UA" sz="1200" b="1" dirty="0" smtClean="0">
                <a:latin typeface="Times New Roman" pitchFamily="18" charset="0"/>
                <a:cs typeface="Times New Roman" pitchFamily="18" charset="0"/>
              </a:rPr>
            </a:br>
            <a:endParaRPr lang="uk-UA" sz="1200" b="1" dirty="0" smtClean="0">
              <a:latin typeface="Times New Roman" pitchFamily="18" charset="0"/>
              <a:cs typeface="Times New Roman" pitchFamily="18" charset="0"/>
            </a:endParaRPr>
          </a:p>
        </p:txBody>
      </p:sp>
      <p:sp>
        <p:nvSpPr>
          <p:cNvPr id="204" name="object 204"/>
          <p:cNvSpPr txBox="1">
            <a:spLocks noGrp="1"/>
          </p:cNvSpPr>
          <p:nvPr>
            <p:ph type="title"/>
          </p:nvPr>
        </p:nvSpPr>
        <p:spPr>
          <a:xfrm>
            <a:off x="514350" y="101600"/>
            <a:ext cx="5708650" cy="320601"/>
          </a:xfrm>
          <a:prstGeom prst="rect">
            <a:avLst/>
          </a:prstGeom>
        </p:spPr>
        <p:txBody>
          <a:bodyPr vert="horz" wrap="square" lIns="0" tIns="12700" rIns="0" bIns="0" rtlCol="0">
            <a:spAutoFit/>
          </a:bodyPr>
          <a:lstStyle/>
          <a:p>
            <a:pPr marL="12700">
              <a:lnSpc>
                <a:spcPct val="100000"/>
              </a:lnSpc>
              <a:spcBef>
                <a:spcPts val="100"/>
              </a:spcBef>
            </a:pPr>
            <a:r>
              <a:rPr lang="uk-UA" spc="-5" dirty="0" smtClean="0">
                <a:solidFill>
                  <a:schemeClr val="tx1"/>
                </a:solidFill>
                <a:latin typeface="Times New Roman" pitchFamily="18" charset="0"/>
                <a:cs typeface="Times New Roman" pitchFamily="18" charset="0"/>
              </a:rPr>
              <a:t>Проведення семінарів та навчань для ОСББ</a:t>
            </a:r>
            <a:endParaRPr sz="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bject 20"/>
          <p:cNvSpPr/>
          <p:nvPr/>
        </p:nvSpPr>
        <p:spPr>
          <a:xfrm>
            <a:off x="5612549"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22" name="object 22"/>
          <p:cNvSpPr/>
          <p:nvPr/>
        </p:nvSpPr>
        <p:spPr>
          <a:xfrm>
            <a:off x="5612549"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29" name="object 29"/>
          <p:cNvSpPr/>
          <p:nvPr/>
        </p:nvSpPr>
        <p:spPr>
          <a:xfrm>
            <a:off x="6055093"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31" name="object 31"/>
          <p:cNvSpPr/>
          <p:nvPr/>
        </p:nvSpPr>
        <p:spPr>
          <a:xfrm>
            <a:off x="6055093"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204" name="object 204"/>
          <p:cNvSpPr txBox="1">
            <a:spLocks noGrp="1"/>
          </p:cNvSpPr>
          <p:nvPr>
            <p:ph type="title"/>
          </p:nvPr>
        </p:nvSpPr>
        <p:spPr>
          <a:xfrm>
            <a:off x="209550" y="101600"/>
            <a:ext cx="7010400" cy="628377"/>
          </a:xfrm>
          <a:prstGeom prst="rect">
            <a:avLst/>
          </a:prstGeom>
        </p:spPr>
        <p:txBody>
          <a:bodyPr vert="horz" wrap="square" lIns="0" tIns="12700" rIns="0" bIns="0" rtlCol="0">
            <a:spAutoFit/>
          </a:bodyPr>
          <a:lstStyle/>
          <a:p>
            <a:pPr marL="12700" algn="ctr">
              <a:lnSpc>
                <a:spcPct val="100000"/>
              </a:lnSpc>
              <a:spcBef>
                <a:spcPts val="100"/>
              </a:spcBef>
            </a:pPr>
            <a:r>
              <a:rPr lang="uk-UA" kern="1200" dirty="0" smtClean="0">
                <a:solidFill>
                  <a:schemeClr val="tx2">
                    <a:lumMod val="75000"/>
                  </a:schemeClr>
                </a:solidFill>
                <a:latin typeface="Times New Roman" pitchFamily="18" charset="0"/>
                <a:cs typeface="Times New Roman" pitchFamily="18" charset="0"/>
              </a:rPr>
              <a:t>Підготовка </a:t>
            </a:r>
            <a:r>
              <a:rPr lang="uk-UA" kern="1200" dirty="0" smtClean="0">
                <a:solidFill>
                  <a:schemeClr val="tx2">
                    <a:lumMod val="75000"/>
                  </a:schemeClr>
                </a:solidFill>
                <a:latin typeface="Times New Roman" pitchFamily="18" charset="0"/>
                <a:cs typeface="Times New Roman" pitchFamily="18" charset="0"/>
              </a:rPr>
              <a:t>ОСББ до проходження сталого зимово-опалювального </a:t>
            </a:r>
            <a:r>
              <a:rPr lang="uk-UA" kern="1200" dirty="0" smtClean="0">
                <a:solidFill>
                  <a:schemeClr val="tx2">
                    <a:lumMod val="75000"/>
                  </a:schemeClr>
                </a:solidFill>
                <a:latin typeface="Times New Roman" pitchFamily="18" charset="0"/>
                <a:cs typeface="Times New Roman" pitchFamily="18" charset="0"/>
              </a:rPr>
              <a:t>періоду в умовах війни</a:t>
            </a:r>
            <a:endParaRPr sz="800" dirty="0">
              <a:solidFill>
                <a:schemeClr val="tx1"/>
              </a:solidFill>
              <a:latin typeface="Times New Roman" pitchFamily="18" charset="0"/>
              <a:cs typeface="Times New Roman" pitchFamily="18" charset="0"/>
            </a:endParaRPr>
          </a:p>
        </p:txBody>
      </p:sp>
      <p:pic>
        <p:nvPicPr>
          <p:cNvPr id="1026" name="Picture 2" descr="У Житомирі обговорили підготовку ОСББ до опалювального сезону 2025–2026 в умовах війни"/>
          <p:cNvPicPr>
            <a:picLocks noChangeAspect="1" noChangeArrowheads="1"/>
          </p:cNvPicPr>
          <p:nvPr/>
        </p:nvPicPr>
        <p:blipFill>
          <a:blip r:embed="rId2" cstate="print"/>
          <a:srcRect/>
          <a:stretch>
            <a:fillRect/>
          </a:stretch>
        </p:blipFill>
        <p:spPr bwMode="auto">
          <a:xfrm>
            <a:off x="133350" y="787401"/>
            <a:ext cx="3124200" cy="2411882"/>
          </a:xfrm>
          <a:prstGeom prst="rect">
            <a:avLst/>
          </a:prstGeom>
          <a:noFill/>
        </p:spPr>
      </p:pic>
      <p:pic>
        <p:nvPicPr>
          <p:cNvPr id="1028" name="Picture 4" descr="https://strapi.zt-rada.gov.ua/uploads/photo_2025_05_22_08_50_17_59c990e838.jpg"/>
          <p:cNvPicPr>
            <a:picLocks noChangeAspect="1" noChangeArrowheads="1"/>
          </p:cNvPicPr>
          <p:nvPr/>
        </p:nvPicPr>
        <p:blipFill>
          <a:blip r:embed="rId3" cstate="print"/>
          <a:srcRect/>
          <a:stretch>
            <a:fillRect/>
          </a:stretch>
        </p:blipFill>
        <p:spPr bwMode="auto">
          <a:xfrm>
            <a:off x="3638550" y="787400"/>
            <a:ext cx="3124200" cy="2343150"/>
          </a:xfrm>
          <a:prstGeom prst="rect">
            <a:avLst/>
          </a:prstGeom>
          <a:noFill/>
        </p:spPr>
      </p:pic>
      <p:pic>
        <p:nvPicPr>
          <p:cNvPr id="1030" name="Picture 6" descr="https://strapi.zt-rada.gov.ua/uploads/photo_2025_05_22_08_50_10_6f3c4ab2cc.jpg"/>
          <p:cNvPicPr>
            <a:picLocks noChangeAspect="1" noChangeArrowheads="1"/>
          </p:cNvPicPr>
          <p:nvPr/>
        </p:nvPicPr>
        <p:blipFill>
          <a:blip r:embed="rId4" cstate="print"/>
          <a:srcRect/>
          <a:stretch>
            <a:fillRect/>
          </a:stretch>
        </p:blipFill>
        <p:spPr bwMode="auto">
          <a:xfrm>
            <a:off x="133350" y="3225800"/>
            <a:ext cx="3124200" cy="2431658"/>
          </a:xfrm>
          <a:prstGeom prst="rect">
            <a:avLst/>
          </a:prstGeom>
          <a:noFill/>
        </p:spPr>
      </p:pic>
      <p:pic>
        <p:nvPicPr>
          <p:cNvPr id="1032" name="Picture 8" descr="https://strapi.zt-rada.gov.ua/uploads/photo_2025_05_22_08_50_22_7e7e32ba74.jpg"/>
          <p:cNvPicPr>
            <a:picLocks noChangeAspect="1" noChangeArrowheads="1"/>
          </p:cNvPicPr>
          <p:nvPr/>
        </p:nvPicPr>
        <p:blipFill>
          <a:blip r:embed="rId5" cstate="print"/>
          <a:srcRect/>
          <a:stretch>
            <a:fillRect/>
          </a:stretch>
        </p:blipFill>
        <p:spPr bwMode="auto">
          <a:xfrm>
            <a:off x="3638550" y="3175000"/>
            <a:ext cx="1885950" cy="2514600"/>
          </a:xfrm>
          <a:prstGeom prst="rect">
            <a:avLst/>
          </a:prstGeom>
          <a:noFill/>
        </p:spPr>
      </p:pic>
      <p:sp>
        <p:nvSpPr>
          <p:cNvPr id="13" name="Прямоугольник 12"/>
          <p:cNvSpPr/>
          <p:nvPr/>
        </p:nvSpPr>
        <p:spPr>
          <a:xfrm>
            <a:off x="5619750" y="3073400"/>
            <a:ext cx="2114550" cy="2292935"/>
          </a:xfrm>
          <a:prstGeom prst="rect">
            <a:avLst/>
          </a:prstGeom>
        </p:spPr>
        <p:txBody>
          <a:bodyPr wrap="square">
            <a:spAutoFit/>
          </a:bodyPr>
          <a:lstStyle/>
          <a:p>
            <a:pPr algn="ctr"/>
            <a:r>
              <a:rPr lang="uk-UA" sz="1300" dirty="0" smtClean="0">
                <a:latin typeface="Times New Roman" pitchFamily="18" charset="0"/>
                <a:cs typeface="Times New Roman" pitchFamily="18" charset="0"/>
              </a:rPr>
              <a:t>Організовано наради з головами правлінь ОСББ, ініційована УМР за участю </a:t>
            </a:r>
            <a:r>
              <a:rPr lang="uk-UA" sz="1300" dirty="0" err="1" smtClean="0">
                <a:latin typeface="Times New Roman" pitchFamily="18" charset="0"/>
                <a:cs typeface="Times New Roman" pitchFamily="18" charset="0"/>
              </a:rPr>
              <a:t>КП</a:t>
            </a:r>
            <a:r>
              <a:rPr lang="uk-UA" sz="1300" dirty="0" smtClean="0">
                <a:latin typeface="Times New Roman" pitchFamily="18" charset="0"/>
                <a:cs typeface="Times New Roman" pitchFamily="18" charset="0"/>
              </a:rPr>
              <a:t> “ЖТКЕ” щодо заходів по запобіганню </a:t>
            </a:r>
            <a:r>
              <a:rPr lang="uk-UA" sz="1300" dirty="0" smtClean="0">
                <a:latin typeface="Times New Roman" pitchFamily="18" charset="0"/>
                <a:cs typeface="Times New Roman" pitchFamily="18" charset="0"/>
              </a:rPr>
              <a:t>заморожуванню систем опалення у будівлях на території м. </a:t>
            </a:r>
            <a:r>
              <a:rPr lang="uk-UA" sz="1300" dirty="0" smtClean="0">
                <a:latin typeface="Times New Roman" pitchFamily="18" charset="0"/>
                <a:cs typeface="Times New Roman" pitchFamily="18" charset="0"/>
              </a:rPr>
              <a:t>Житомира </a:t>
            </a:r>
            <a:r>
              <a:rPr lang="uk-UA" sz="1300" dirty="0" smtClean="0">
                <a:latin typeface="Times New Roman" pitchFamily="18" charset="0"/>
                <a:cs typeface="Times New Roman" pitchFamily="18" charset="0"/>
              </a:rPr>
              <a:t>при відсутності електропостачання, </a:t>
            </a:r>
            <a:r>
              <a:rPr lang="uk-UA" sz="1300" dirty="0" smtClean="0">
                <a:latin typeface="Times New Roman" pitchFamily="18" charset="0"/>
                <a:cs typeface="Times New Roman" pitchFamily="18" charset="0"/>
              </a:rPr>
              <a:t>аварій в </a:t>
            </a:r>
            <a:r>
              <a:rPr lang="uk-UA" sz="1300" dirty="0" smtClean="0">
                <a:latin typeface="Times New Roman" pitchFamily="18" charset="0"/>
                <a:cs typeface="Times New Roman" pitchFamily="18" charset="0"/>
              </a:rPr>
              <a:t>опалювальному періоді</a:t>
            </a:r>
            <a:endParaRPr lang="uk-UA" sz="13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694998" y="5070172"/>
            <a:ext cx="45085" cy="91440"/>
          </a:xfrm>
          <a:custGeom>
            <a:avLst/>
            <a:gdLst/>
            <a:ahLst/>
            <a:cxnLst/>
            <a:rect l="l" t="t" r="r" b="b"/>
            <a:pathLst>
              <a:path w="45084" h="91439">
                <a:moveTo>
                  <a:pt x="44996" y="0"/>
                </a:moveTo>
                <a:lnTo>
                  <a:pt x="37807" y="4241"/>
                </a:lnTo>
                <a:lnTo>
                  <a:pt x="35966" y="4241"/>
                </a:lnTo>
                <a:lnTo>
                  <a:pt x="35966" y="5321"/>
                </a:lnTo>
                <a:lnTo>
                  <a:pt x="0" y="26581"/>
                </a:lnTo>
                <a:lnTo>
                  <a:pt x="35966" y="26581"/>
                </a:lnTo>
                <a:lnTo>
                  <a:pt x="35966" y="91313"/>
                </a:lnTo>
                <a:lnTo>
                  <a:pt x="44996" y="91313"/>
                </a:lnTo>
                <a:lnTo>
                  <a:pt x="44996" y="0"/>
                </a:lnTo>
                <a:close/>
              </a:path>
            </a:pathLst>
          </a:custGeom>
          <a:solidFill>
            <a:srgbClr val="F04C23"/>
          </a:solidFill>
        </p:spPr>
        <p:txBody>
          <a:bodyPr wrap="square" lIns="0" tIns="0" rIns="0" bIns="0" rtlCol="0"/>
          <a:lstStyle/>
          <a:p>
            <a:endParaRPr/>
          </a:p>
        </p:txBody>
      </p:sp>
      <p:sp>
        <p:nvSpPr>
          <p:cNvPr id="3" name="object 3"/>
          <p:cNvSpPr/>
          <p:nvPr/>
        </p:nvSpPr>
        <p:spPr>
          <a:xfrm>
            <a:off x="451975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sz="1200"/>
          </a:p>
        </p:txBody>
      </p:sp>
      <p:sp>
        <p:nvSpPr>
          <p:cNvPr id="4" name="object 4"/>
          <p:cNvSpPr/>
          <p:nvPr/>
        </p:nvSpPr>
        <p:spPr>
          <a:xfrm>
            <a:off x="4519752"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sz="1200"/>
          </a:p>
        </p:txBody>
      </p:sp>
      <p:sp>
        <p:nvSpPr>
          <p:cNvPr id="5" name="object 5"/>
          <p:cNvSpPr/>
          <p:nvPr/>
        </p:nvSpPr>
        <p:spPr>
          <a:xfrm>
            <a:off x="451975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sz="1200"/>
          </a:p>
        </p:txBody>
      </p:sp>
      <p:sp>
        <p:nvSpPr>
          <p:cNvPr id="6" name="object 6"/>
          <p:cNvSpPr/>
          <p:nvPr/>
        </p:nvSpPr>
        <p:spPr>
          <a:xfrm>
            <a:off x="4519752"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sz="1200"/>
          </a:p>
        </p:txBody>
      </p:sp>
      <p:sp>
        <p:nvSpPr>
          <p:cNvPr id="7" name="object 7"/>
          <p:cNvSpPr/>
          <p:nvPr/>
        </p:nvSpPr>
        <p:spPr>
          <a:xfrm>
            <a:off x="451975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sz="1200"/>
          </a:p>
        </p:txBody>
      </p:sp>
      <p:sp>
        <p:nvSpPr>
          <p:cNvPr id="8" name="object 8"/>
          <p:cNvSpPr/>
          <p:nvPr/>
        </p:nvSpPr>
        <p:spPr>
          <a:xfrm>
            <a:off x="4561725"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sz="1200"/>
          </a:p>
        </p:txBody>
      </p:sp>
      <p:sp>
        <p:nvSpPr>
          <p:cNvPr id="9" name="object 9"/>
          <p:cNvSpPr/>
          <p:nvPr/>
        </p:nvSpPr>
        <p:spPr>
          <a:xfrm>
            <a:off x="4592307"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sz="1200"/>
          </a:p>
        </p:txBody>
      </p:sp>
      <p:sp>
        <p:nvSpPr>
          <p:cNvPr id="10" name="object 10"/>
          <p:cNvSpPr/>
          <p:nvPr/>
        </p:nvSpPr>
        <p:spPr>
          <a:xfrm>
            <a:off x="4622025"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sz="1200"/>
          </a:p>
        </p:txBody>
      </p:sp>
      <p:sp>
        <p:nvSpPr>
          <p:cNvPr id="11" name="object 11"/>
          <p:cNvSpPr/>
          <p:nvPr/>
        </p:nvSpPr>
        <p:spPr>
          <a:xfrm>
            <a:off x="4561725"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sz="1200"/>
          </a:p>
        </p:txBody>
      </p:sp>
      <p:sp>
        <p:nvSpPr>
          <p:cNvPr id="12" name="object 12"/>
          <p:cNvSpPr/>
          <p:nvPr/>
        </p:nvSpPr>
        <p:spPr>
          <a:xfrm>
            <a:off x="4592307"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sz="1200"/>
          </a:p>
        </p:txBody>
      </p:sp>
      <p:sp>
        <p:nvSpPr>
          <p:cNvPr id="13" name="object 13"/>
          <p:cNvSpPr/>
          <p:nvPr/>
        </p:nvSpPr>
        <p:spPr>
          <a:xfrm>
            <a:off x="4622025"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sz="1200"/>
          </a:p>
        </p:txBody>
      </p:sp>
      <p:sp>
        <p:nvSpPr>
          <p:cNvPr id="14" name="object 14"/>
          <p:cNvSpPr/>
          <p:nvPr/>
        </p:nvSpPr>
        <p:spPr>
          <a:xfrm>
            <a:off x="6828205" y="4969929"/>
            <a:ext cx="102870" cy="191770"/>
          </a:xfrm>
          <a:custGeom>
            <a:avLst/>
            <a:gdLst/>
            <a:ahLst/>
            <a:cxnLst/>
            <a:rect l="l" t="t" r="r" b="b"/>
            <a:pathLst>
              <a:path w="102870" h="191770">
                <a:moveTo>
                  <a:pt x="102361" y="0"/>
                </a:moveTo>
                <a:lnTo>
                  <a:pt x="0" y="0"/>
                </a:lnTo>
                <a:lnTo>
                  <a:pt x="0" y="191566"/>
                </a:lnTo>
                <a:lnTo>
                  <a:pt x="102361" y="191566"/>
                </a:lnTo>
                <a:lnTo>
                  <a:pt x="102361" y="131394"/>
                </a:lnTo>
                <a:lnTo>
                  <a:pt x="24841" y="131394"/>
                </a:lnTo>
                <a:lnTo>
                  <a:pt x="19075" y="125361"/>
                </a:lnTo>
                <a:lnTo>
                  <a:pt x="19075" y="110464"/>
                </a:lnTo>
                <a:lnTo>
                  <a:pt x="24841" y="104432"/>
                </a:lnTo>
                <a:lnTo>
                  <a:pt x="102361" y="104432"/>
                </a:lnTo>
                <a:lnTo>
                  <a:pt x="102361" y="91579"/>
                </a:lnTo>
                <a:lnTo>
                  <a:pt x="24841" y="91579"/>
                </a:lnTo>
                <a:lnTo>
                  <a:pt x="19075" y="85547"/>
                </a:lnTo>
                <a:lnTo>
                  <a:pt x="19075" y="70650"/>
                </a:lnTo>
                <a:lnTo>
                  <a:pt x="24841" y="64617"/>
                </a:lnTo>
                <a:lnTo>
                  <a:pt x="102361" y="64617"/>
                </a:lnTo>
                <a:lnTo>
                  <a:pt x="102361" y="54508"/>
                </a:lnTo>
                <a:lnTo>
                  <a:pt x="24841" y="54508"/>
                </a:lnTo>
                <a:lnTo>
                  <a:pt x="19075" y="48463"/>
                </a:lnTo>
                <a:lnTo>
                  <a:pt x="19075" y="33578"/>
                </a:lnTo>
                <a:lnTo>
                  <a:pt x="24841" y="27546"/>
                </a:lnTo>
                <a:lnTo>
                  <a:pt x="102361" y="27546"/>
                </a:lnTo>
                <a:lnTo>
                  <a:pt x="102361"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1" y="104432"/>
                </a:moveTo>
                <a:lnTo>
                  <a:pt x="77533" y="104432"/>
                </a:lnTo>
                <a:lnTo>
                  <a:pt x="83299" y="110464"/>
                </a:lnTo>
                <a:lnTo>
                  <a:pt x="83299" y="125361"/>
                </a:lnTo>
                <a:lnTo>
                  <a:pt x="77533" y="131394"/>
                </a:lnTo>
                <a:lnTo>
                  <a:pt x="102361" y="131394"/>
                </a:lnTo>
                <a:lnTo>
                  <a:pt x="102361"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1" y="64617"/>
                </a:moveTo>
                <a:lnTo>
                  <a:pt x="77533" y="64617"/>
                </a:lnTo>
                <a:lnTo>
                  <a:pt x="83299" y="70650"/>
                </a:lnTo>
                <a:lnTo>
                  <a:pt x="83299" y="85547"/>
                </a:lnTo>
                <a:lnTo>
                  <a:pt x="77533" y="91579"/>
                </a:lnTo>
                <a:lnTo>
                  <a:pt x="102361" y="91579"/>
                </a:lnTo>
                <a:lnTo>
                  <a:pt x="102361"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1" y="27546"/>
                </a:moveTo>
                <a:lnTo>
                  <a:pt x="77533" y="27546"/>
                </a:lnTo>
                <a:lnTo>
                  <a:pt x="83299" y="33578"/>
                </a:lnTo>
                <a:lnTo>
                  <a:pt x="83299" y="48463"/>
                </a:lnTo>
                <a:lnTo>
                  <a:pt x="77533" y="54508"/>
                </a:lnTo>
                <a:lnTo>
                  <a:pt x="102361" y="54508"/>
                </a:lnTo>
                <a:lnTo>
                  <a:pt x="102361" y="27546"/>
                </a:lnTo>
                <a:close/>
              </a:path>
            </a:pathLst>
          </a:custGeom>
          <a:solidFill>
            <a:srgbClr val="F04C23"/>
          </a:solidFill>
        </p:spPr>
        <p:txBody>
          <a:bodyPr wrap="square" lIns="0" tIns="0" rIns="0" bIns="0" rtlCol="0"/>
          <a:lstStyle/>
          <a:p>
            <a:endParaRPr/>
          </a:p>
        </p:txBody>
      </p:sp>
      <p:sp>
        <p:nvSpPr>
          <p:cNvPr id="15" name="object 15"/>
          <p:cNvSpPr/>
          <p:nvPr/>
        </p:nvSpPr>
        <p:spPr>
          <a:xfrm>
            <a:off x="5564911"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sz="1200"/>
          </a:p>
        </p:txBody>
      </p:sp>
      <p:sp>
        <p:nvSpPr>
          <p:cNvPr id="16" name="object 16"/>
          <p:cNvSpPr/>
          <p:nvPr/>
        </p:nvSpPr>
        <p:spPr>
          <a:xfrm>
            <a:off x="5564911"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sz="1200"/>
          </a:p>
        </p:txBody>
      </p:sp>
      <p:sp>
        <p:nvSpPr>
          <p:cNvPr id="17" name="object 17"/>
          <p:cNvSpPr/>
          <p:nvPr/>
        </p:nvSpPr>
        <p:spPr>
          <a:xfrm>
            <a:off x="5564911"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sz="1200"/>
          </a:p>
        </p:txBody>
      </p:sp>
      <p:sp>
        <p:nvSpPr>
          <p:cNvPr id="18" name="object 18"/>
          <p:cNvSpPr/>
          <p:nvPr/>
        </p:nvSpPr>
        <p:spPr>
          <a:xfrm>
            <a:off x="5564911"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sz="1200"/>
          </a:p>
        </p:txBody>
      </p:sp>
      <p:sp>
        <p:nvSpPr>
          <p:cNvPr id="19" name="object 19"/>
          <p:cNvSpPr/>
          <p:nvPr/>
        </p:nvSpPr>
        <p:spPr>
          <a:xfrm>
            <a:off x="5564911"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sz="1200"/>
          </a:p>
        </p:txBody>
      </p:sp>
      <p:sp>
        <p:nvSpPr>
          <p:cNvPr id="20" name="object 20"/>
          <p:cNvSpPr/>
          <p:nvPr/>
        </p:nvSpPr>
        <p:spPr>
          <a:xfrm>
            <a:off x="5612549"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21" name="object 21"/>
          <p:cNvSpPr/>
          <p:nvPr/>
        </p:nvSpPr>
        <p:spPr>
          <a:xfrm>
            <a:off x="5643321"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sz="1200"/>
          </a:p>
        </p:txBody>
      </p:sp>
      <p:sp>
        <p:nvSpPr>
          <p:cNvPr id="22" name="object 22"/>
          <p:cNvSpPr/>
          <p:nvPr/>
        </p:nvSpPr>
        <p:spPr>
          <a:xfrm>
            <a:off x="5612549"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23" name="object 23"/>
          <p:cNvSpPr/>
          <p:nvPr/>
        </p:nvSpPr>
        <p:spPr>
          <a:xfrm>
            <a:off x="5643321"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sz="1200"/>
          </a:p>
        </p:txBody>
      </p:sp>
      <p:sp>
        <p:nvSpPr>
          <p:cNvPr id="24" name="object 24"/>
          <p:cNvSpPr/>
          <p:nvPr/>
        </p:nvSpPr>
        <p:spPr>
          <a:xfrm>
            <a:off x="6007468"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sz="1200"/>
          </a:p>
        </p:txBody>
      </p:sp>
      <p:sp>
        <p:nvSpPr>
          <p:cNvPr id="25" name="object 25"/>
          <p:cNvSpPr/>
          <p:nvPr/>
        </p:nvSpPr>
        <p:spPr>
          <a:xfrm>
            <a:off x="6007468"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sz="1200"/>
          </a:p>
        </p:txBody>
      </p:sp>
      <p:sp>
        <p:nvSpPr>
          <p:cNvPr id="26" name="object 26"/>
          <p:cNvSpPr/>
          <p:nvPr/>
        </p:nvSpPr>
        <p:spPr>
          <a:xfrm>
            <a:off x="6007468"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sz="1200"/>
          </a:p>
        </p:txBody>
      </p:sp>
      <p:sp>
        <p:nvSpPr>
          <p:cNvPr id="27" name="object 27"/>
          <p:cNvSpPr/>
          <p:nvPr/>
        </p:nvSpPr>
        <p:spPr>
          <a:xfrm>
            <a:off x="6007468"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sz="1200"/>
          </a:p>
        </p:txBody>
      </p:sp>
      <p:sp>
        <p:nvSpPr>
          <p:cNvPr id="28" name="object 28"/>
          <p:cNvSpPr/>
          <p:nvPr/>
        </p:nvSpPr>
        <p:spPr>
          <a:xfrm>
            <a:off x="6007468"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sz="1200"/>
          </a:p>
        </p:txBody>
      </p:sp>
      <p:sp>
        <p:nvSpPr>
          <p:cNvPr id="29" name="object 29"/>
          <p:cNvSpPr/>
          <p:nvPr/>
        </p:nvSpPr>
        <p:spPr>
          <a:xfrm>
            <a:off x="6055093"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30" name="object 30"/>
          <p:cNvSpPr/>
          <p:nvPr/>
        </p:nvSpPr>
        <p:spPr>
          <a:xfrm>
            <a:off x="6085865"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31" name="object 31"/>
          <p:cNvSpPr/>
          <p:nvPr/>
        </p:nvSpPr>
        <p:spPr>
          <a:xfrm>
            <a:off x="6055093"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32" name="object 32"/>
          <p:cNvSpPr/>
          <p:nvPr/>
        </p:nvSpPr>
        <p:spPr>
          <a:xfrm>
            <a:off x="6085865"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33" name="object 33"/>
          <p:cNvSpPr/>
          <p:nvPr/>
        </p:nvSpPr>
        <p:spPr>
          <a:xfrm>
            <a:off x="4622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sz="1200"/>
          </a:p>
        </p:txBody>
      </p:sp>
      <p:sp>
        <p:nvSpPr>
          <p:cNvPr id="34" name="object 34"/>
          <p:cNvSpPr/>
          <p:nvPr/>
        </p:nvSpPr>
        <p:spPr>
          <a:xfrm>
            <a:off x="4638084"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sz="1200"/>
          </a:p>
        </p:txBody>
      </p:sp>
      <p:sp>
        <p:nvSpPr>
          <p:cNvPr id="35" name="object 35"/>
          <p:cNvSpPr/>
          <p:nvPr/>
        </p:nvSpPr>
        <p:spPr>
          <a:xfrm>
            <a:off x="4622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sz="1200"/>
          </a:p>
        </p:txBody>
      </p:sp>
      <p:sp>
        <p:nvSpPr>
          <p:cNvPr id="36" name="object 36"/>
          <p:cNvSpPr/>
          <p:nvPr/>
        </p:nvSpPr>
        <p:spPr>
          <a:xfrm>
            <a:off x="4670640"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37" name="object 37"/>
          <p:cNvSpPr/>
          <p:nvPr/>
        </p:nvSpPr>
        <p:spPr>
          <a:xfrm>
            <a:off x="4692421"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38" name="object 38"/>
          <p:cNvSpPr/>
          <p:nvPr/>
        </p:nvSpPr>
        <p:spPr>
          <a:xfrm>
            <a:off x="471420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sz="1200"/>
          </a:p>
        </p:txBody>
      </p:sp>
      <p:sp>
        <p:nvSpPr>
          <p:cNvPr id="39" name="object 39"/>
          <p:cNvSpPr/>
          <p:nvPr/>
        </p:nvSpPr>
        <p:spPr>
          <a:xfrm>
            <a:off x="4746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sz="1200"/>
          </a:p>
        </p:txBody>
      </p:sp>
      <p:sp>
        <p:nvSpPr>
          <p:cNvPr id="40" name="object 40"/>
          <p:cNvSpPr/>
          <p:nvPr/>
        </p:nvSpPr>
        <p:spPr>
          <a:xfrm>
            <a:off x="6925081"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37" y="198069"/>
                </a:moveTo>
                <a:lnTo>
                  <a:pt x="66001" y="198069"/>
                </a:lnTo>
                <a:lnTo>
                  <a:pt x="66001" y="218058"/>
                </a:lnTo>
                <a:lnTo>
                  <a:pt x="74637" y="218058"/>
                </a:lnTo>
                <a:lnTo>
                  <a:pt x="74637" y="198069"/>
                </a:lnTo>
                <a:close/>
              </a:path>
              <a:path w="140970" h="254000">
                <a:moveTo>
                  <a:pt x="101993" y="198069"/>
                </a:moveTo>
                <a:lnTo>
                  <a:pt x="93370" y="198069"/>
                </a:lnTo>
                <a:lnTo>
                  <a:pt x="93370"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37" y="172859"/>
                </a:moveTo>
                <a:lnTo>
                  <a:pt x="66001" y="172859"/>
                </a:lnTo>
                <a:lnTo>
                  <a:pt x="66001" y="192849"/>
                </a:lnTo>
                <a:lnTo>
                  <a:pt x="74637" y="192849"/>
                </a:lnTo>
                <a:lnTo>
                  <a:pt x="74637" y="172859"/>
                </a:lnTo>
                <a:close/>
              </a:path>
              <a:path w="140970" h="254000">
                <a:moveTo>
                  <a:pt x="101993" y="172859"/>
                </a:moveTo>
                <a:lnTo>
                  <a:pt x="93370" y="172859"/>
                </a:lnTo>
                <a:lnTo>
                  <a:pt x="93370"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37" y="148577"/>
                </a:moveTo>
                <a:lnTo>
                  <a:pt x="66001" y="148577"/>
                </a:lnTo>
                <a:lnTo>
                  <a:pt x="66001" y="168567"/>
                </a:lnTo>
                <a:lnTo>
                  <a:pt x="74637" y="168567"/>
                </a:lnTo>
                <a:lnTo>
                  <a:pt x="74637" y="148577"/>
                </a:lnTo>
                <a:close/>
              </a:path>
              <a:path w="140970" h="254000">
                <a:moveTo>
                  <a:pt x="101993" y="148577"/>
                </a:moveTo>
                <a:lnTo>
                  <a:pt x="93370" y="148577"/>
                </a:lnTo>
                <a:lnTo>
                  <a:pt x="93370"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37" y="123913"/>
                </a:moveTo>
                <a:lnTo>
                  <a:pt x="66001" y="123913"/>
                </a:lnTo>
                <a:lnTo>
                  <a:pt x="66001" y="143903"/>
                </a:lnTo>
                <a:lnTo>
                  <a:pt x="74637" y="143903"/>
                </a:lnTo>
                <a:lnTo>
                  <a:pt x="74637" y="123913"/>
                </a:lnTo>
                <a:close/>
              </a:path>
              <a:path w="140970" h="254000">
                <a:moveTo>
                  <a:pt x="101993" y="123913"/>
                </a:moveTo>
                <a:lnTo>
                  <a:pt x="93370" y="123913"/>
                </a:lnTo>
                <a:lnTo>
                  <a:pt x="93370"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37" y="97294"/>
                </a:moveTo>
                <a:lnTo>
                  <a:pt x="66001" y="97294"/>
                </a:lnTo>
                <a:lnTo>
                  <a:pt x="66001" y="117284"/>
                </a:lnTo>
                <a:lnTo>
                  <a:pt x="74637" y="117284"/>
                </a:lnTo>
                <a:lnTo>
                  <a:pt x="74637" y="97294"/>
                </a:lnTo>
                <a:close/>
              </a:path>
              <a:path w="140970" h="254000">
                <a:moveTo>
                  <a:pt x="101993" y="97294"/>
                </a:moveTo>
                <a:lnTo>
                  <a:pt x="93370" y="97294"/>
                </a:lnTo>
                <a:lnTo>
                  <a:pt x="93370"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37" y="71627"/>
                </a:moveTo>
                <a:lnTo>
                  <a:pt x="66001" y="71627"/>
                </a:lnTo>
                <a:lnTo>
                  <a:pt x="66001" y="91617"/>
                </a:lnTo>
                <a:lnTo>
                  <a:pt x="74637" y="91617"/>
                </a:lnTo>
                <a:lnTo>
                  <a:pt x="74637" y="71627"/>
                </a:lnTo>
                <a:close/>
              </a:path>
              <a:path w="140970" h="254000">
                <a:moveTo>
                  <a:pt x="101993" y="71627"/>
                </a:moveTo>
                <a:lnTo>
                  <a:pt x="93370" y="71627"/>
                </a:lnTo>
                <a:lnTo>
                  <a:pt x="93370"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37" y="45948"/>
                </a:moveTo>
                <a:lnTo>
                  <a:pt x="66001" y="45948"/>
                </a:lnTo>
                <a:lnTo>
                  <a:pt x="66001" y="65938"/>
                </a:lnTo>
                <a:lnTo>
                  <a:pt x="74637" y="65938"/>
                </a:lnTo>
                <a:lnTo>
                  <a:pt x="74637" y="45948"/>
                </a:lnTo>
                <a:close/>
              </a:path>
              <a:path w="140970" h="254000">
                <a:moveTo>
                  <a:pt x="101993" y="45948"/>
                </a:moveTo>
                <a:lnTo>
                  <a:pt x="93370" y="45948"/>
                </a:lnTo>
                <a:lnTo>
                  <a:pt x="93370"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37" y="18630"/>
                </a:moveTo>
                <a:lnTo>
                  <a:pt x="66001" y="18630"/>
                </a:lnTo>
                <a:lnTo>
                  <a:pt x="66001" y="38620"/>
                </a:lnTo>
                <a:lnTo>
                  <a:pt x="74637" y="38620"/>
                </a:lnTo>
                <a:lnTo>
                  <a:pt x="74637" y="18630"/>
                </a:lnTo>
                <a:close/>
              </a:path>
              <a:path w="140970" h="254000">
                <a:moveTo>
                  <a:pt x="101993" y="18630"/>
                </a:moveTo>
                <a:lnTo>
                  <a:pt x="93370" y="18630"/>
                </a:lnTo>
                <a:lnTo>
                  <a:pt x="93370"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41" name="object 41"/>
          <p:cNvSpPr/>
          <p:nvPr/>
        </p:nvSpPr>
        <p:spPr>
          <a:xfrm>
            <a:off x="5429567"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sz="1200"/>
          </a:p>
        </p:txBody>
      </p:sp>
      <p:sp>
        <p:nvSpPr>
          <p:cNvPr id="42" name="object 42"/>
          <p:cNvSpPr/>
          <p:nvPr/>
        </p:nvSpPr>
        <p:spPr>
          <a:xfrm>
            <a:off x="542956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sz="1200"/>
          </a:p>
        </p:txBody>
      </p:sp>
      <p:sp>
        <p:nvSpPr>
          <p:cNvPr id="43" name="object 43"/>
          <p:cNvSpPr/>
          <p:nvPr/>
        </p:nvSpPr>
        <p:spPr>
          <a:xfrm>
            <a:off x="5429567"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sz="1200"/>
          </a:p>
        </p:txBody>
      </p:sp>
      <p:sp>
        <p:nvSpPr>
          <p:cNvPr id="44" name="object 44"/>
          <p:cNvSpPr/>
          <p:nvPr/>
        </p:nvSpPr>
        <p:spPr>
          <a:xfrm>
            <a:off x="542956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sz="1200"/>
          </a:p>
        </p:txBody>
      </p:sp>
      <p:sp>
        <p:nvSpPr>
          <p:cNvPr id="45" name="object 45"/>
          <p:cNvSpPr/>
          <p:nvPr/>
        </p:nvSpPr>
        <p:spPr>
          <a:xfrm>
            <a:off x="5429567"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sz="1200"/>
          </a:p>
        </p:txBody>
      </p:sp>
      <p:sp>
        <p:nvSpPr>
          <p:cNvPr id="46" name="object 46"/>
          <p:cNvSpPr/>
          <p:nvPr/>
        </p:nvSpPr>
        <p:spPr>
          <a:xfrm>
            <a:off x="5483517"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sz="1200"/>
          </a:p>
        </p:txBody>
      </p:sp>
      <p:sp>
        <p:nvSpPr>
          <p:cNvPr id="47" name="object 47"/>
          <p:cNvSpPr/>
          <p:nvPr/>
        </p:nvSpPr>
        <p:spPr>
          <a:xfrm>
            <a:off x="5542000" y="5089969"/>
            <a:ext cx="28575" cy="20320"/>
          </a:xfrm>
          <a:custGeom>
            <a:avLst/>
            <a:gdLst/>
            <a:ahLst/>
            <a:cxnLst/>
            <a:rect l="l" t="t" r="r" b="b"/>
            <a:pathLst>
              <a:path w="28575" h="20320">
                <a:moveTo>
                  <a:pt x="28194" y="0"/>
                </a:moveTo>
                <a:lnTo>
                  <a:pt x="0" y="0"/>
                </a:lnTo>
                <a:lnTo>
                  <a:pt x="0" y="19989"/>
                </a:lnTo>
                <a:lnTo>
                  <a:pt x="28194" y="19989"/>
                </a:lnTo>
                <a:lnTo>
                  <a:pt x="28194" y="0"/>
                </a:lnTo>
                <a:close/>
              </a:path>
            </a:pathLst>
          </a:custGeom>
          <a:solidFill>
            <a:srgbClr val="77B743"/>
          </a:solidFill>
        </p:spPr>
        <p:txBody>
          <a:bodyPr wrap="square" lIns="0" tIns="0" rIns="0" bIns="0" rtlCol="0"/>
          <a:lstStyle/>
          <a:p>
            <a:endParaRPr sz="1200"/>
          </a:p>
        </p:txBody>
      </p:sp>
      <p:sp>
        <p:nvSpPr>
          <p:cNvPr id="48" name="object 48"/>
          <p:cNvSpPr/>
          <p:nvPr/>
        </p:nvSpPr>
        <p:spPr>
          <a:xfrm>
            <a:off x="5483517"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sz="1200"/>
          </a:p>
        </p:txBody>
      </p:sp>
      <p:sp>
        <p:nvSpPr>
          <p:cNvPr id="49" name="object 49"/>
          <p:cNvSpPr/>
          <p:nvPr/>
        </p:nvSpPr>
        <p:spPr>
          <a:xfrm>
            <a:off x="5542000" y="5044731"/>
            <a:ext cx="28575" cy="20320"/>
          </a:xfrm>
          <a:custGeom>
            <a:avLst/>
            <a:gdLst/>
            <a:ahLst/>
            <a:cxnLst/>
            <a:rect l="l" t="t" r="r" b="b"/>
            <a:pathLst>
              <a:path w="28575" h="20320">
                <a:moveTo>
                  <a:pt x="28194" y="0"/>
                </a:moveTo>
                <a:lnTo>
                  <a:pt x="0" y="0"/>
                </a:lnTo>
                <a:lnTo>
                  <a:pt x="0" y="19989"/>
                </a:lnTo>
                <a:lnTo>
                  <a:pt x="28194" y="19989"/>
                </a:lnTo>
                <a:lnTo>
                  <a:pt x="28194" y="0"/>
                </a:lnTo>
                <a:close/>
              </a:path>
            </a:pathLst>
          </a:custGeom>
          <a:solidFill>
            <a:srgbClr val="77B743"/>
          </a:solidFill>
        </p:spPr>
        <p:txBody>
          <a:bodyPr wrap="square" lIns="0" tIns="0" rIns="0" bIns="0" rtlCol="0"/>
          <a:lstStyle/>
          <a:p>
            <a:endParaRPr sz="1200"/>
          </a:p>
        </p:txBody>
      </p:sp>
      <p:sp>
        <p:nvSpPr>
          <p:cNvPr id="50" name="object 50"/>
          <p:cNvSpPr/>
          <p:nvPr/>
        </p:nvSpPr>
        <p:spPr>
          <a:xfrm>
            <a:off x="496542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sz="1200"/>
          </a:p>
        </p:txBody>
      </p:sp>
      <p:sp>
        <p:nvSpPr>
          <p:cNvPr id="51" name="object 51"/>
          <p:cNvSpPr/>
          <p:nvPr/>
        </p:nvSpPr>
        <p:spPr>
          <a:xfrm>
            <a:off x="4965420"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sz="1200"/>
          </a:p>
        </p:txBody>
      </p:sp>
      <p:sp>
        <p:nvSpPr>
          <p:cNvPr id="52" name="object 52"/>
          <p:cNvSpPr/>
          <p:nvPr/>
        </p:nvSpPr>
        <p:spPr>
          <a:xfrm>
            <a:off x="496542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sz="1200"/>
          </a:p>
        </p:txBody>
      </p:sp>
      <p:sp>
        <p:nvSpPr>
          <p:cNvPr id="53" name="object 53"/>
          <p:cNvSpPr/>
          <p:nvPr/>
        </p:nvSpPr>
        <p:spPr>
          <a:xfrm>
            <a:off x="5015268"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sz="1200"/>
          </a:p>
        </p:txBody>
      </p:sp>
      <p:sp>
        <p:nvSpPr>
          <p:cNvPr id="54" name="object 54"/>
          <p:cNvSpPr/>
          <p:nvPr/>
        </p:nvSpPr>
        <p:spPr>
          <a:xfrm>
            <a:off x="5043093"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sz="1200"/>
          </a:p>
        </p:txBody>
      </p:sp>
      <p:sp>
        <p:nvSpPr>
          <p:cNvPr id="55" name="object 55"/>
          <p:cNvSpPr/>
          <p:nvPr/>
        </p:nvSpPr>
        <p:spPr>
          <a:xfrm>
            <a:off x="5070932"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sz="1200"/>
          </a:p>
        </p:txBody>
      </p:sp>
      <p:sp>
        <p:nvSpPr>
          <p:cNvPr id="56" name="object 56"/>
          <p:cNvSpPr/>
          <p:nvPr/>
        </p:nvSpPr>
        <p:spPr>
          <a:xfrm>
            <a:off x="7273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57" name="object 57"/>
          <p:cNvSpPr/>
          <p:nvPr/>
        </p:nvSpPr>
        <p:spPr>
          <a:xfrm>
            <a:off x="7273887" y="5098719"/>
            <a:ext cx="31115" cy="21590"/>
          </a:xfrm>
          <a:custGeom>
            <a:avLst/>
            <a:gdLst/>
            <a:ahLst/>
            <a:cxnLst/>
            <a:rect l="l" t="t" r="r" b="b"/>
            <a:pathLst>
              <a:path w="31115"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58" name="object 58"/>
          <p:cNvSpPr/>
          <p:nvPr/>
        </p:nvSpPr>
        <p:spPr>
          <a:xfrm>
            <a:off x="7273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59" name="object 59"/>
          <p:cNvSpPr/>
          <p:nvPr/>
        </p:nvSpPr>
        <p:spPr>
          <a:xfrm>
            <a:off x="7332688"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60" name="object 60"/>
          <p:cNvSpPr/>
          <p:nvPr/>
        </p:nvSpPr>
        <p:spPr>
          <a:xfrm>
            <a:off x="7376376" y="5098338"/>
            <a:ext cx="38735" cy="22225"/>
          </a:xfrm>
          <a:custGeom>
            <a:avLst/>
            <a:gdLst/>
            <a:ahLst/>
            <a:cxnLst/>
            <a:rect l="l" t="t" r="r" b="b"/>
            <a:pathLst>
              <a:path w="38734"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61" name="object 61"/>
          <p:cNvSpPr/>
          <p:nvPr/>
        </p:nvSpPr>
        <p:spPr>
          <a:xfrm>
            <a:off x="4320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sz="1200"/>
          </a:p>
        </p:txBody>
      </p:sp>
      <p:sp>
        <p:nvSpPr>
          <p:cNvPr id="62" name="object 62"/>
          <p:cNvSpPr/>
          <p:nvPr/>
        </p:nvSpPr>
        <p:spPr>
          <a:xfrm>
            <a:off x="6155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sz="1200"/>
          </a:p>
        </p:txBody>
      </p:sp>
      <p:sp>
        <p:nvSpPr>
          <p:cNvPr id="63" name="object 63"/>
          <p:cNvSpPr/>
          <p:nvPr/>
        </p:nvSpPr>
        <p:spPr>
          <a:xfrm>
            <a:off x="5218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64" name="object 64"/>
          <p:cNvSpPr/>
          <p:nvPr/>
        </p:nvSpPr>
        <p:spPr>
          <a:xfrm>
            <a:off x="7527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5" name="object 65"/>
          <p:cNvSpPr/>
          <p:nvPr/>
        </p:nvSpPr>
        <p:spPr>
          <a:xfrm>
            <a:off x="6603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6" name="object 66"/>
          <p:cNvSpPr/>
          <p:nvPr/>
        </p:nvSpPr>
        <p:spPr>
          <a:xfrm>
            <a:off x="5091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sz="1200"/>
          </a:p>
        </p:txBody>
      </p:sp>
      <p:sp>
        <p:nvSpPr>
          <p:cNvPr id="67" name="object 67"/>
          <p:cNvSpPr/>
          <p:nvPr/>
        </p:nvSpPr>
        <p:spPr>
          <a:xfrm>
            <a:off x="7399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68" name="object 68"/>
          <p:cNvSpPr/>
          <p:nvPr/>
        </p:nvSpPr>
        <p:spPr>
          <a:xfrm>
            <a:off x="6368320"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sz="1200"/>
          </a:p>
        </p:txBody>
      </p:sp>
      <p:sp>
        <p:nvSpPr>
          <p:cNvPr id="69" name="object 69"/>
          <p:cNvSpPr/>
          <p:nvPr/>
        </p:nvSpPr>
        <p:spPr>
          <a:xfrm>
            <a:off x="6500145"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sz="1200"/>
          </a:p>
        </p:txBody>
      </p:sp>
      <p:sp>
        <p:nvSpPr>
          <p:cNvPr id="70" name="object 70"/>
          <p:cNvSpPr/>
          <p:nvPr/>
        </p:nvSpPr>
        <p:spPr>
          <a:xfrm>
            <a:off x="4793766" y="4959546"/>
            <a:ext cx="140627" cy="201942"/>
          </a:xfrm>
          <a:prstGeom prst="rect">
            <a:avLst/>
          </a:prstGeom>
          <a:blipFill>
            <a:blip r:embed="rId2" cstate="print"/>
            <a:stretch>
              <a:fillRect/>
            </a:stretch>
          </a:blipFill>
        </p:spPr>
        <p:txBody>
          <a:bodyPr wrap="square" lIns="0" tIns="0" rIns="0" bIns="0" rtlCol="0"/>
          <a:lstStyle/>
          <a:p>
            <a:endParaRPr sz="1200"/>
          </a:p>
        </p:txBody>
      </p:sp>
      <p:sp>
        <p:nvSpPr>
          <p:cNvPr id="71" name="object 71"/>
          <p:cNvSpPr/>
          <p:nvPr/>
        </p:nvSpPr>
        <p:spPr>
          <a:xfrm>
            <a:off x="5716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sz="1200"/>
          </a:p>
        </p:txBody>
      </p:sp>
      <p:sp>
        <p:nvSpPr>
          <p:cNvPr id="72" name="object 72"/>
          <p:cNvSpPr/>
          <p:nvPr/>
        </p:nvSpPr>
        <p:spPr>
          <a:xfrm>
            <a:off x="5872313"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sz="1200"/>
          </a:p>
        </p:txBody>
      </p:sp>
      <p:sp>
        <p:nvSpPr>
          <p:cNvPr id="73" name="object 73"/>
          <p:cNvSpPr/>
          <p:nvPr/>
        </p:nvSpPr>
        <p:spPr>
          <a:xfrm>
            <a:off x="7102223" y="4950885"/>
            <a:ext cx="140627" cy="210604"/>
          </a:xfrm>
          <a:prstGeom prst="rect">
            <a:avLst/>
          </a:prstGeom>
          <a:blipFill>
            <a:blip r:embed="rId3" cstate="print"/>
            <a:stretch>
              <a:fillRect/>
            </a:stretch>
          </a:blipFill>
        </p:spPr>
        <p:txBody>
          <a:bodyPr wrap="square" lIns="0" tIns="0" rIns="0" bIns="0" rtlCol="0"/>
          <a:lstStyle/>
          <a:p>
            <a:endParaRPr/>
          </a:p>
        </p:txBody>
      </p:sp>
      <p:sp>
        <p:nvSpPr>
          <p:cNvPr id="74" name="object 74"/>
          <p:cNvSpPr/>
          <p:nvPr/>
        </p:nvSpPr>
        <p:spPr>
          <a:xfrm>
            <a:off x="69202"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65" y="104432"/>
                </a:lnTo>
                <a:lnTo>
                  <a:pt x="44818" y="110464"/>
                </a:lnTo>
                <a:lnTo>
                  <a:pt x="44818" y="125361"/>
                </a:lnTo>
                <a:lnTo>
                  <a:pt x="39065" y="131394"/>
                </a:lnTo>
                <a:lnTo>
                  <a:pt x="63309" y="131394"/>
                </a:lnTo>
                <a:lnTo>
                  <a:pt x="57556" y="125361"/>
                </a:lnTo>
                <a:lnTo>
                  <a:pt x="57556"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65" y="64617"/>
                </a:lnTo>
                <a:lnTo>
                  <a:pt x="44818" y="70650"/>
                </a:lnTo>
                <a:lnTo>
                  <a:pt x="44818" y="85547"/>
                </a:lnTo>
                <a:lnTo>
                  <a:pt x="39065" y="91579"/>
                </a:lnTo>
                <a:lnTo>
                  <a:pt x="63309" y="91579"/>
                </a:lnTo>
                <a:lnTo>
                  <a:pt x="57556" y="85547"/>
                </a:lnTo>
                <a:lnTo>
                  <a:pt x="57556"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65" y="27546"/>
                </a:lnTo>
                <a:lnTo>
                  <a:pt x="44818" y="33578"/>
                </a:lnTo>
                <a:lnTo>
                  <a:pt x="44818" y="48463"/>
                </a:lnTo>
                <a:lnTo>
                  <a:pt x="39065" y="54508"/>
                </a:lnTo>
                <a:lnTo>
                  <a:pt x="63309" y="54508"/>
                </a:lnTo>
                <a:lnTo>
                  <a:pt x="57556" y="48463"/>
                </a:lnTo>
                <a:lnTo>
                  <a:pt x="57556"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75" name="object 75"/>
          <p:cNvSpPr/>
          <p:nvPr/>
        </p:nvSpPr>
        <p:spPr>
          <a:xfrm>
            <a:off x="166090"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70" h="254000">
                <a:moveTo>
                  <a:pt x="47256" y="198069"/>
                </a:moveTo>
                <a:lnTo>
                  <a:pt x="38620" y="198069"/>
                </a:lnTo>
                <a:lnTo>
                  <a:pt x="38620" y="218058"/>
                </a:lnTo>
                <a:lnTo>
                  <a:pt x="47256" y="218058"/>
                </a:lnTo>
                <a:lnTo>
                  <a:pt x="47256" y="198069"/>
                </a:lnTo>
                <a:close/>
              </a:path>
              <a:path w="140970" h="254000">
                <a:moveTo>
                  <a:pt x="74625" y="198069"/>
                </a:moveTo>
                <a:lnTo>
                  <a:pt x="65989" y="198069"/>
                </a:lnTo>
                <a:lnTo>
                  <a:pt x="65989"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56" y="172859"/>
                </a:moveTo>
                <a:lnTo>
                  <a:pt x="38620" y="172859"/>
                </a:lnTo>
                <a:lnTo>
                  <a:pt x="38620" y="192849"/>
                </a:lnTo>
                <a:lnTo>
                  <a:pt x="47256" y="192849"/>
                </a:lnTo>
                <a:lnTo>
                  <a:pt x="47256" y="172859"/>
                </a:lnTo>
                <a:close/>
              </a:path>
              <a:path w="140970" h="254000">
                <a:moveTo>
                  <a:pt x="74625" y="172859"/>
                </a:moveTo>
                <a:lnTo>
                  <a:pt x="65989" y="172859"/>
                </a:lnTo>
                <a:lnTo>
                  <a:pt x="65989"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56" y="148577"/>
                </a:moveTo>
                <a:lnTo>
                  <a:pt x="38620" y="148577"/>
                </a:lnTo>
                <a:lnTo>
                  <a:pt x="38620" y="168567"/>
                </a:lnTo>
                <a:lnTo>
                  <a:pt x="47256" y="168567"/>
                </a:lnTo>
                <a:lnTo>
                  <a:pt x="47256" y="148577"/>
                </a:lnTo>
                <a:close/>
              </a:path>
              <a:path w="140970" h="254000">
                <a:moveTo>
                  <a:pt x="74625" y="148577"/>
                </a:moveTo>
                <a:lnTo>
                  <a:pt x="65989" y="148577"/>
                </a:lnTo>
                <a:lnTo>
                  <a:pt x="65989"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56" y="123913"/>
                </a:moveTo>
                <a:lnTo>
                  <a:pt x="38620" y="123913"/>
                </a:lnTo>
                <a:lnTo>
                  <a:pt x="38620" y="143903"/>
                </a:lnTo>
                <a:lnTo>
                  <a:pt x="47256" y="143903"/>
                </a:lnTo>
                <a:lnTo>
                  <a:pt x="47256" y="123913"/>
                </a:lnTo>
                <a:close/>
              </a:path>
              <a:path w="140970" h="254000">
                <a:moveTo>
                  <a:pt x="74625" y="123913"/>
                </a:moveTo>
                <a:lnTo>
                  <a:pt x="65989" y="123913"/>
                </a:lnTo>
                <a:lnTo>
                  <a:pt x="65989"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56" y="97294"/>
                </a:moveTo>
                <a:lnTo>
                  <a:pt x="38620" y="97294"/>
                </a:lnTo>
                <a:lnTo>
                  <a:pt x="38620" y="117284"/>
                </a:lnTo>
                <a:lnTo>
                  <a:pt x="47256" y="117284"/>
                </a:lnTo>
                <a:lnTo>
                  <a:pt x="47256" y="97294"/>
                </a:lnTo>
                <a:close/>
              </a:path>
              <a:path w="140970" h="254000">
                <a:moveTo>
                  <a:pt x="74625" y="97294"/>
                </a:moveTo>
                <a:lnTo>
                  <a:pt x="65989" y="97294"/>
                </a:lnTo>
                <a:lnTo>
                  <a:pt x="65989"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56" y="71627"/>
                </a:moveTo>
                <a:lnTo>
                  <a:pt x="38620" y="71627"/>
                </a:lnTo>
                <a:lnTo>
                  <a:pt x="38620" y="91617"/>
                </a:lnTo>
                <a:lnTo>
                  <a:pt x="47256" y="91617"/>
                </a:lnTo>
                <a:lnTo>
                  <a:pt x="47256" y="71627"/>
                </a:lnTo>
                <a:close/>
              </a:path>
              <a:path w="140970" h="254000">
                <a:moveTo>
                  <a:pt x="74625" y="71627"/>
                </a:moveTo>
                <a:lnTo>
                  <a:pt x="65989" y="71627"/>
                </a:lnTo>
                <a:lnTo>
                  <a:pt x="65989"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56" y="45948"/>
                </a:moveTo>
                <a:lnTo>
                  <a:pt x="38620" y="45948"/>
                </a:lnTo>
                <a:lnTo>
                  <a:pt x="38620" y="65938"/>
                </a:lnTo>
                <a:lnTo>
                  <a:pt x="47256" y="65938"/>
                </a:lnTo>
                <a:lnTo>
                  <a:pt x="47256" y="45948"/>
                </a:lnTo>
                <a:close/>
              </a:path>
              <a:path w="140970" h="254000">
                <a:moveTo>
                  <a:pt x="74625" y="45948"/>
                </a:moveTo>
                <a:lnTo>
                  <a:pt x="65989" y="45948"/>
                </a:lnTo>
                <a:lnTo>
                  <a:pt x="65989"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56" y="18630"/>
                </a:moveTo>
                <a:lnTo>
                  <a:pt x="38620" y="18630"/>
                </a:lnTo>
                <a:lnTo>
                  <a:pt x="38620" y="38620"/>
                </a:lnTo>
                <a:lnTo>
                  <a:pt x="47256" y="38620"/>
                </a:lnTo>
                <a:lnTo>
                  <a:pt x="47256" y="18630"/>
                </a:lnTo>
                <a:close/>
              </a:path>
              <a:path w="140970" h="254000">
                <a:moveTo>
                  <a:pt x="74625" y="18630"/>
                </a:moveTo>
                <a:lnTo>
                  <a:pt x="65989" y="18630"/>
                </a:lnTo>
                <a:lnTo>
                  <a:pt x="65989"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sz="1200"/>
          </a:p>
        </p:txBody>
      </p:sp>
      <p:sp>
        <p:nvSpPr>
          <p:cNvPr id="76" name="object 76"/>
          <p:cNvSpPr/>
          <p:nvPr/>
        </p:nvSpPr>
        <p:spPr>
          <a:xfrm>
            <a:off x="514883"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sz="1200"/>
          </a:p>
        </p:txBody>
      </p:sp>
      <p:sp>
        <p:nvSpPr>
          <p:cNvPr id="77" name="object 77"/>
          <p:cNvSpPr/>
          <p:nvPr/>
        </p:nvSpPr>
        <p:spPr>
          <a:xfrm>
            <a:off x="514883" y="5098719"/>
            <a:ext cx="31115" cy="21590"/>
          </a:xfrm>
          <a:custGeom>
            <a:avLst/>
            <a:gdLst/>
            <a:ahLst/>
            <a:cxnLst/>
            <a:rect l="l" t="t" r="r" b="b"/>
            <a:pathLst>
              <a:path w="31115"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sz="1200"/>
          </a:p>
        </p:txBody>
      </p:sp>
      <p:sp>
        <p:nvSpPr>
          <p:cNvPr id="78" name="object 78"/>
          <p:cNvSpPr/>
          <p:nvPr/>
        </p:nvSpPr>
        <p:spPr>
          <a:xfrm>
            <a:off x="514883"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sz="1200"/>
          </a:p>
        </p:txBody>
      </p:sp>
      <p:sp>
        <p:nvSpPr>
          <p:cNvPr id="79" name="object 79"/>
          <p:cNvSpPr/>
          <p:nvPr/>
        </p:nvSpPr>
        <p:spPr>
          <a:xfrm>
            <a:off x="573684"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sz="1200"/>
          </a:p>
        </p:txBody>
      </p:sp>
      <p:sp>
        <p:nvSpPr>
          <p:cNvPr id="80" name="object 80"/>
          <p:cNvSpPr/>
          <p:nvPr/>
        </p:nvSpPr>
        <p:spPr>
          <a:xfrm>
            <a:off x="617372" y="5098338"/>
            <a:ext cx="38735" cy="22225"/>
          </a:xfrm>
          <a:custGeom>
            <a:avLst/>
            <a:gdLst/>
            <a:ahLst/>
            <a:cxnLst/>
            <a:rect l="l" t="t" r="r" b="b"/>
            <a:pathLst>
              <a:path w="38734"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sz="1200"/>
          </a:p>
        </p:txBody>
      </p:sp>
      <p:sp>
        <p:nvSpPr>
          <p:cNvPr id="81" name="object 81"/>
          <p:cNvSpPr/>
          <p:nvPr/>
        </p:nvSpPr>
        <p:spPr>
          <a:xfrm>
            <a:off x="768402"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sz="1200"/>
          </a:p>
        </p:txBody>
      </p:sp>
      <p:sp>
        <p:nvSpPr>
          <p:cNvPr id="82" name="object 82"/>
          <p:cNvSpPr/>
          <p:nvPr/>
        </p:nvSpPr>
        <p:spPr>
          <a:xfrm>
            <a:off x="0" y="4959596"/>
            <a:ext cx="57785" cy="201930"/>
          </a:xfrm>
          <a:custGeom>
            <a:avLst/>
            <a:gdLst/>
            <a:ahLst/>
            <a:cxnLst/>
            <a:rect l="l" t="t" r="r" b="b"/>
            <a:pathLst>
              <a:path w="57785" h="201929">
                <a:moveTo>
                  <a:pt x="0" y="0"/>
                </a:moveTo>
                <a:lnTo>
                  <a:pt x="0" y="201891"/>
                </a:lnTo>
                <a:lnTo>
                  <a:pt x="21132" y="201891"/>
                </a:lnTo>
                <a:lnTo>
                  <a:pt x="21132" y="20624"/>
                </a:lnTo>
                <a:lnTo>
                  <a:pt x="57581" y="20624"/>
                </a:lnTo>
                <a:lnTo>
                  <a:pt x="0" y="0"/>
                </a:lnTo>
                <a:close/>
              </a:path>
            </a:pathLst>
          </a:custGeom>
          <a:solidFill>
            <a:srgbClr val="095F56"/>
          </a:solidFill>
        </p:spPr>
        <p:txBody>
          <a:bodyPr wrap="square" lIns="0" tIns="0" rIns="0" bIns="0" rtlCol="0"/>
          <a:lstStyle/>
          <a:p>
            <a:endParaRPr/>
          </a:p>
        </p:txBody>
      </p:sp>
      <p:sp>
        <p:nvSpPr>
          <p:cNvPr id="83" name="object 83"/>
          <p:cNvSpPr/>
          <p:nvPr/>
        </p:nvSpPr>
        <p:spPr>
          <a:xfrm>
            <a:off x="640951"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sz="1200"/>
          </a:p>
        </p:txBody>
      </p:sp>
      <p:sp>
        <p:nvSpPr>
          <p:cNvPr id="84" name="object 84"/>
          <p:cNvSpPr/>
          <p:nvPr/>
        </p:nvSpPr>
        <p:spPr>
          <a:xfrm>
            <a:off x="343223" y="4950885"/>
            <a:ext cx="140627" cy="210604"/>
          </a:xfrm>
          <a:prstGeom prst="rect">
            <a:avLst/>
          </a:prstGeom>
          <a:blipFill>
            <a:blip r:embed="rId4" cstate="print"/>
            <a:stretch>
              <a:fillRect/>
            </a:stretch>
          </a:blipFill>
        </p:spPr>
        <p:txBody>
          <a:bodyPr wrap="square" lIns="0" tIns="0" rIns="0" bIns="0" rtlCol="0"/>
          <a:lstStyle/>
          <a:p>
            <a:endParaRPr sz="1200"/>
          </a:p>
        </p:txBody>
      </p:sp>
      <p:sp>
        <p:nvSpPr>
          <p:cNvPr id="85" name="object 85"/>
          <p:cNvSpPr/>
          <p:nvPr/>
        </p:nvSpPr>
        <p:spPr>
          <a:xfrm>
            <a:off x="1135761" y="5137454"/>
            <a:ext cx="102870" cy="0"/>
          </a:xfrm>
          <a:custGeom>
            <a:avLst/>
            <a:gdLst/>
            <a:ahLst/>
            <a:cxnLst/>
            <a:rect l="l" t="t" r="r" b="b"/>
            <a:pathLst>
              <a:path w="102869">
                <a:moveTo>
                  <a:pt x="0" y="0"/>
                </a:moveTo>
                <a:lnTo>
                  <a:pt x="102349" y="0"/>
                </a:lnTo>
              </a:path>
            </a:pathLst>
          </a:custGeom>
          <a:ln w="46990">
            <a:solidFill>
              <a:srgbClr val="095F56"/>
            </a:solidFill>
          </a:ln>
        </p:spPr>
        <p:txBody>
          <a:bodyPr wrap="square" lIns="0" tIns="0" rIns="0" bIns="0" rtlCol="0"/>
          <a:lstStyle/>
          <a:p>
            <a:endParaRPr sz="1200"/>
          </a:p>
        </p:txBody>
      </p:sp>
      <p:sp>
        <p:nvSpPr>
          <p:cNvPr id="86" name="object 86"/>
          <p:cNvSpPr/>
          <p:nvPr/>
        </p:nvSpPr>
        <p:spPr>
          <a:xfrm>
            <a:off x="1135761"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sz="1200"/>
          </a:p>
        </p:txBody>
      </p:sp>
      <p:sp>
        <p:nvSpPr>
          <p:cNvPr id="87" name="object 87"/>
          <p:cNvSpPr/>
          <p:nvPr/>
        </p:nvSpPr>
        <p:spPr>
          <a:xfrm>
            <a:off x="1135761"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sz="1200"/>
          </a:p>
        </p:txBody>
      </p:sp>
      <p:sp>
        <p:nvSpPr>
          <p:cNvPr id="88" name="object 88"/>
          <p:cNvSpPr/>
          <p:nvPr/>
        </p:nvSpPr>
        <p:spPr>
          <a:xfrm>
            <a:off x="1135761"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sz="1200"/>
          </a:p>
        </p:txBody>
      </p:sp>
      <p:sp>
        <p:nvSpPr>
          <p:cNvPr id="89" name="object 89"/>
          <p:cNvSpPr/>
          <p:nvPr/>
        </p:nvSpPr>
        <p:spPr>
          <a:xfrm>
            <a:off x="1135761"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sz="1200"/>
          </a:p>
        </p:txBody>
      </p:sp>
      <p:sp>
        <p:nvSpPr>
          <p:cNvPr id="90" name="object 90"/>
          <p:cNvSpPr/>
          <p:nvPr/>
        </p:nvSpPr>
        <p:spPr>
          <a:xfrm>
            <a:off x="1177721"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sz="1200"/>
          </a:p>
        </p:txBody>
      </p:sp>
      <p:sp>
        <p:nvSpPr>
          <p:cNvPr id="91" name="object 91"/>
          <p:cNvSpPr/>
          <p:nvPr/>
        </p:nvSpPr>
        <p:spPr>
          <a:xfrm>
            <a:off x="1208303" y="5062931"/>
            <a:ext cx="14604" cy="50800"/>
          </a:xfrm>
          <a:custGeom>
            <a:avLst/>
            <a:gdLst/>
            <a:ahLst/>
            <a:cxnLst/>
            <a:rect l="l" t="t" r="r" b="b"/>
            <a:pathLst>
              <a:path w="14605"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sz="1200"/>
          </a:p>
        </p:txBody>
      </p:sp>
      <p:sp>
        <p:nvSpPr>
          <p:cNvPr id="92" name="object 92"/>
          <p:cNvSpPr/>
          <p:nvPr/>
        </p:nvSpPr>
        <p:spPr>
          <a:xfrm>
            <a:off x="1238021" y="5062931"/>
            <a:ext cx="27305" cy="43815"/>
          </a:xfrm>
          <a:custGeom>
            <a:avLst/>
            <a:gdLst/>
            <a:ahLst/>
            <a:cxnLst/>
            <a:rect l="l" t="t" r="r" b="b"/>
            <a:pathLst>
              <a:path w="27305"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sz="1200"/>
          </a:p>
        </p:txBody>
      </p:sp>
      <p:sp>
        <p:nvSpPr>
          <p:cNvPr id="93" name="object 93"/>
          <p:cNvSpPr/>
          <p:nvPr/>
        </p:nvSpPr>
        <p:spPr>
          <a:xfrm>
            <a:off x="1177721"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sz="1200"/>
          </a:p>
        </p:txBody>
      </p:sp>
      <p:sp>
        <p:nvSpPr>
          <p:cNvPr id="94" name="object 94"/>
          <p:cNvSpPr/>
          <p:nvPr/>
        </p:nvSpPr>
        <p:spPr>
          <a:xfrm>
            <a:off x="1208303" y="4986718"/>
            <a:ext cx="14604" cy="50800"/>
          </a:xfrm>
          <a:custGeom>
            <a:avLst/>
            <a:gdLst/>
            <a:ahLst/>
            <a:cxnLst/>
            <a:rect l="l" t="t" r="r" b="b"/>
            <a:pathLst>
              <a:path w="14605"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sz="1200"/>
          </a:p>
        </p:txBody>
      </p:sp>
      <p:sp>
        <p:nvSpPr>
          <p:cNvPr id="95" name="object 95"/>
          <p:cNvSpPr/>
          <p:nvPr/>
        </p:nvSpPr>
        <p:spPr>
          <a:xfrm>
            <a:off x="1238021" y="4986718"/>
            <a:ext cx="27305" cy="50800"/>
          </a:xfrm>
          <a:custGeom>
            <a:avLst/>
            <a:gdLst/>
            <a:ahLst/>
            <a:cxnLst/>
            <a:rect l="l" t="t" r="r" b="b"/>
            <a:pathLst>
              <a:path w="27305"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sz="1200"/>
          </a:p>
        </p:txBody>
      </p:sp>
      <p:sp>
        <p:nvSpPr>
          <p:cNvPr id="96" name="object 96"/>
          <p:cNvSpPr/>
          <p:nvPr/>
        </p:nvSpPr>
        <p:spPr>
          <a:xfrm>
            <a:off x="3444201"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sz="1200"/>
          </a:p>
        </p:txBody>
      </p:sp>
      <p:sp>
        <p:nvSpPr>
          <p:cNvPr id="97" name="object 97"/>
          <p:cNvSpPr/>
          <p:nvPr/>
        </p:nvSpPr>
        <p:spPr>
          <a:xfrm>
            <a:off x="2180920"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sz="1200"/>
          </a:p>
        </p:txBody>
      </p:sp>
      <p:sp>
        <p:nvSpPr>
          <p:cNvPr id="98" name="object 98"/>
          <p:cNvSpPr/>
          <p:nvPr/>
        </p:nvSpPr>
        <p:spPr>
          <a:xfrm>
            <a:off x="2180920"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sz="1200"/>
          </a:p>
        </p:txBody>
      </p:sp>
      <p:sp>
        <p:nvSpPr>
          <p:cNvPr id="99" name="object 99"/>
          <p:cNvSpPr/>
          <p:nvPr/>
        </p:nvSpPr>
        <p:spPr>
          <a:xfrm>
            <a:off x="2180920"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sz="1200"/>
          </a:p>
        </p:txBody>
      </p:sp>
      <p:sp>
        <p:nvSpPr>
          <p:cNvPr id="100" name="object 100"/>
          <p:cNvSpPr/>
          <p:nvPr/>
        </p:nvSpPr>
        <p:spPr>
          <a:xfrm>
            <a:off x="2180920"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sz="1200"/>
          </a:p>
        </p:txBody>
      </p:sp>
      <p:sp>
        <p:nvSpPr>
          <p:cNvPr id="101" name="object 101"/>
          <p:cNvSpPr/>
          <p:nvPr/>
        </p:nvSpPr>
        <p:spPr>
          <a:xfrm>
            <a:off x="2180920"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sz="1200"/>
          </a:p>
        </p:txBody>
      </p:sp>
      <p:sp>
        <p:nvSpPr>
          <p:cNvPr id="102" name="object 102"/>
          <p:cNvSpPr/>
          <p:nvPr/>
        </p:nvSpPr>
        <p:spPr>
          <a:xfrm>
            <a:off x="2228545"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103" name="object 103"/>
          <p:cNvSpPr/>
          <p:nvPr/>
        </p:nvSpPr>
        <p:spPr>
          <a:xfrm>
            <a:off x="2259317"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sz="1200"/>
          </a:p>
        </p:txBody>
      </p:sp>
      <p:sp>
        <p:nvSpPr>
          <p:cNvPr id="104" name="object 104"/>
          <p:cNvSpPr/>
          <p:nvPr/>
        </p:nvSpPr>
        <p:spPr>
          <a:xfrm>
            <a:off x="2228545"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105" name="object 105"/>
          <p:cNvSpPr/>
          <p:nvPr/>
        </p:nvSpPr>
        <p:spPr>
          <a:xfrm>
            <a:off x="2259317"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sz="1200"/>
          </a:p>
        </p:txBody>
      </p:sp>
      <p:sp>
        <p:nvSpPr>
          <p:cNvPr id="106" name="object 106"/>
          <p:cNvSpPr/>
          <p:nvPr/>
        </p:nvSpPr>
        <p:spPr>
          <a:xfrm>
            <a:off x="2623464"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sz="1200"/>
          </a:p>
        </p:txBody>
      </p:sp>
      <p:sp>
        <p:nvSpPr>
          <p:cNvPr id="107" name="object 107"/>
          <p:cNvSpPr/>
          <p:nvPr/>
        </p:nvSpPr>
        <p:spPr>
          <a:xfrm>
            <a:off x="2623464"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sz="1200"/>
          </a:p>
        </p:txBody>
      </p:sp>
      <p:sp>
        <p:nvSpPr>
          <p:cNvPr id="108" name="object 108"/>
          <p:cNvSpPr/>
          <p:nvPr/>
        </p:nvSpPr>
        <p:spPr>
          <a:xfrm>
            <a:off x="2623464"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sz="1200"/>
          </a:p>
        </p:txBody>
      </p:sp>
      <p:sp>
        <p:nvSpPr>
          <p:cNvPr id="109" name="object 109"/>
          <p:cNvSpPr/>
          <p:nvPr/>
        </p:nvSpPr>
        <p:spPr>
          <a:xfrm>
            <a:off x="2623464"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sz="1200"/>
          </a:p>
        </p:txBody>
      </p:sp>
      <p:sp>
        <p:nvSpPr>
          <p:cNvPr id="110" name="object 110"/>
          <p:cNvSpPr/>
          <p:nvPr/>
        </p:nvSpPr>
        <p:spPr>
          <a:xfrm>
            <a:off x="2623464"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sz="1200"/>
          </a:p>
        </p:txBody>
      </p:sp>
      <p:sp>
        <p:nvSpPr>
          <p:cNvPr id="111" name="object 111"/>
          <p:cNvSpPr/>
          <p:nvPr/>
        </p:nvSpPr>
        <p:spPr>
          <a:xfrm>
            <a:off x="2671089"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112" name="object 112"/>
          <p:cNvSpPr/>
          <p:nvPr/>
        </p:nvSpPr>
        <p:spPr>
          <a:xfrm>
            <a:off x="2701861"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113" name="object 113"/>
          <p:cNvSpPr/>
          <p:nvPr/>
        </p:nvSpPr>
        <p:spPr>
          <a:xfrm>
            <a:off x="2671089"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114" name="object 114"/>
          <p:cNvSpPr/>
          <p:nvPr/>
        </p:nvSpPr>
        <p:spPr>
          <a:xfrm>
            <a:off x="2701861"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115" name="object 115"/>
          <p:cNvSpPr/>
          <p:nvPr/>
        </p:nvSpPr>
        <p:spPr>
          <a:xfrm>
            <a:off x="1238110" y="5133644"/>
            <a:ext cx="140970" cy="0"/>
          </a:xfrm>
          <a:custGeom>
            <a:avLst/>
            <a:gdLst/>
            <a:ahLst/>
            <a:cxnLst/>
            <a:rect l="l" t="t" r="r" b="b"/>
            <a:pathLst>
              <a:path w="140969">
                <a:moveTo>
                  <a:pt x="0" y="0"/>
                </a:moveTo>
                <a:lnTo>
                  <a:pt x="140627" y="0"/>
                </a:lnTo>
              </a:path>
            </a:pathLst>
          </a:custGeom>
          <a:ln w="54610">
            <a:solidFill>
              <a:srgbClr val="77B743"/>
            </a:solidFill>
          </a:ln>
        </p:spPr>
        <p:txBody>
          <a:bodyPr wrap="square" lIns="0" tIns="0" rIns="0" bIns="0" rtlCol="0"/>
          <a:lstStyle/>
          <a:p>
            <a:endParaRPr sz="1200"/>
          </a:p>
        </p:txBody>
      </p:sp>
      <p:sp>
        <p:nvSpPr>
          <p:cNvPr id="116" name="object 116"/>
          <p:cNvSpPr/>
          <p:nvPr/>
        </p:nvSpPr>
        <p:spPr>
          <a:xfrm>
            <a:off x="1254086"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sz="1200"/>
          </a:p>
        </p:txBody>
      </p:sp>
      <p:sp>
        <p:nvSpPr>
          <p:cNvPr id="117" name="object 117"/>
          <p:cNvSpPr/>
          <p:nvPr/>
        </p:nvSpPr>
        <p:spPr>
          <a:xfrm>
            <a:off x="1238110" y="4925999"/>
            <a:ext cx="140970" cy="0"/>
          </a:xfrm>
          <a:custGeom>
            <a:avLst/>
            <a:gdLst/>
            <a:ahLst/>
            <a:cxnLst/>
            <a:rect l="l" t="t" r="r" b="b"/>
            <a:pathLst>
              <a:path w="140969">
                <a:moveTo>
                  <a:pt x="0" y="0"/>
                </a:moveTo>
                <a:lnTo>
                  <a:pt x="140627" y="0"/>
                </a:lnTo>
              </a:path>
            </a:pathLst>
          </a:custGeom>
          <a:ln w="35560">
            <a:solidFill>
              <a:srgbClr val="77B743"/>
            </a:solidFill>
          </a:ln>
        </p:spPr>
        <p:txBody>
          <a:bodyPr wrap="square" lIns="0" tIns="0" rIns="0" bIns="0" rtlCol="0"/>
          <a:lstStyle/>
          <a:p>
            <a:endParaRPr sz="1200"/>
          </a:p>
        </p:txBody>
      </p:sp>
      <p:sp>
        <p:nvSpPr>
          <p:cNvPr id="118" name="object 118"/>
          <p:cNvSpPr/>
          <p:nvPr/>
        </p:nvSpPr>
        <p:spPr>
          <a:xfrm>
            <a:off x="1286636"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119" name="object 119"/>
          <p:cNvSpPr/>
          <p:nvPr/>
        </p:nvSpPr>
        <p:spPr>
          <a:xfrm>
            <a:off x="1308417"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sz="1200"/>
          </a:p>
        </p:txBody>
      </p:sp>
      <p:sp>
        <p:nvSpPr>
          <p:cNvPr id="120" name="object 120"/>
          <p:cNvSpPr/>
          <p:nvPr/>
        </p:nvSpPr>
        <p:spPr>
          <a:xfrm>
            <a:off x="1330204" y="4943220"/>
            <a:ext cx="0" cy="163195"/>
          </a:xfrm>
          <a:custGeom>
            <a:avLst/>
            <a:gdLst/>
            <a:ahLst/>
            <a:cxnLst/>
            <a:rect l="l" t="t" r="r" b="b"/>
            <a:pathLst>
              <a:path h="163195">
                <a:moveTo>
                  <a:pt x="0" y="0"/>
                </a:moveTo>
                <a:lnTo>
                  <a:pt x="0" y="162623"/>
                </a:lnTo>
              </a:path>
            </a:pathLst>
          </a:custGeom>
          <a:ln w="10426">
            <a:solidFill>
              <a:srgbClr val="77B743"/>
            </a:solidFill>
          </a:ln>
        </p:spPr>
        <p:txBody>
          <a:bodyPr wrap="square" lIns="0" tIns="0" rIns="0" bIns="0" rtlCol="0"/>
          <a:lstStyle/>
          <a:p>
            <a:endParaRPr sz="1200"/>
          </a:p>
        </p:txBody>
      </p:sp>
      <p:sp>
        <p:nvSpPr>
          <p:cNvPr id="121" name="object 121"/>
          <p:cNvSpPr/>
          <p:nvPr/>
        </p:nvSpPr>
        <p:spPr>
          <a:xfrm>
            <a:off x="1362760"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sz="1200"/>
          </a:p>
        </p:txBody>
      </p:sp>
      <p:sp>
        <p:nvSpPr>
          <p:cNvPr id="122" name="object 122"/>
          <p:cNvSpPr/>
          <p:nvPr/>
        </p:nvSpPr>
        <p:spPr>
          <a:xfrm>
            <a:off x="3541090"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70" h="254000">
                <a:moveTo>
                  <a:pt x="47256" y="198069"/>
                </a:moveTo>
                <a:lnTo>
                  <a:pt x="38620" y="198069"/>
                </a:lnTo>
                <a:lnTo>
                  <a:pt x="38620" y="218058"/>
                </a:lnTo>
                <a:lnTo>
                  <a:pt x="47256" y="218058"/>
                </a:lnTo>
                <a:lnTo>
                  <a:pt x="47256" y="198069"/>
                </a:lnTo>
                <a:close/>
              </a:path>
              <a:path w="140970" h="254000">
                <a:moveTo>
                  <a:pt x="74625" y="198069"/>
                </a:moveTo>
                <a:lnTo>
                  <a:pt x="65989" y="198069"/>
                </a:lnTo>
                <a:lnTo>
                  <a:pt x="65989"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56" y="172859"/>
                </a:moveTo>
                <a:lnTo>
                  <a:pt x="38620" y="172859"/>
                </a:lnTo>
                <a:lnTo>
                  <a:pt x="38620" y="192849"/>
                </a:lnTo>
                <a:lnTo>
                  <a:pt x="47256" y="192849"/>
                </a:lnTo>
                <a:lnTo>
                  <a:pt x="47256" y="172859"/>
                </a:lnTo>
                <a:close/>
              </a:path>
              <a:path w="140970" h="254000">
                <a:moveTo>
                  <a:pt x="74625" y="172859"/>
                </a:moveTo>
                <a:lnTo>
                  <a:pt x="65989" y="172859"/>
                </a:lnTo>
                <a:lnTo>
                  <a:pt x="65989"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56" y="148577"/>
                </a:moveTo>
                <a:lnTo>
                  <a:pt x="38620" y="148577"/>
                </a:lnTo>
                <a:lnTo>
                  <a:pt x="38620" y="168567"/>
                </a:lnTo>
                <a:lnTo>
                  <a:pt x="47256" y="168567"/>
                </a:lnTo>
                <a:lnTo>
                  <a:pt x="47256" y="148577"/>
                </a:lnTo>
                <a:close/>
              </a:path>
              <a:path w="140970" h="254000">
                <a:moveTo>
                  <a:pt x="74625" y="148577"/>
                </a:moveTo>
                <a:lnTo>
                  <a:pt x="65989" y="148577"/>
                </a:lnTo>
                <a:lnTo>
                  <a:pt x="65989"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56" y="123913"/>
                </a:moveTo>
                <a:lnTo>
                  <a:pt x="38620" y="123913"/>
                </a:lnTo>
                <a:lnTo>
                  <a:pt x="38620" y="143903"/>
                </a:lnTo>
                <a:lnTo>
                  <a:pt x="47256" y="143903"/>
                </a:lnTo>
                <a:lnTo>
                  <a:pt x="47256" y="123913"/>
                </a:lnTo>
                <a:close/>
              </a:path>
              <a:path w="140970" h="254000">
                <a:moveTo>
                  <a:pt x="74625" y="123913"/>
                </a:moveTo>
                <a:lnTo>
                  <a:pt x="65989" y="123913"/>
                </a:lnTo>
                <a:lnTo>
                  <a:pt x="65989"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56" y="97294"/>
                </a:moveTo>
                <a:lnTo>
                  <a:pt x="38620" y="97294"/>
                </a:lnTo>
                <a:lnTo>
                  <a:pt x="38620" y="117284"/>
                </a:lnTo>
                <a:lnTo>
                  <a:pt x="47256" y="117284"/>
                </a:lnTo>
                <a:lnTo>
                  <a:pt x="47256" y="97294"/>
                </a:lnTo>
                <a:close/>
              </a:path>
              <a:path w="140970" h="254000">
                <a:moveTo>
                  <a:pt x="74625" y="97294"/>
                </a:moveTo>
                <a:lnTo>
                  <a:pt x="65989" y="97294"/>
                </a:lnTo>
                <a:lnTo>
                  <a:pt x="65989"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56" y="71627"/>
                </a:moveTo>
                <a:lnTo>
                  <a:pt x="38620" y="71627"/>
                </a:lnTo>
                <a:lnTo>
                  <a:pt x="38620" y="91617"/>
                </a:lnTo>
                <a:lnTo>
                  <a:pt x="47256" y="91617"/>
                </a:lnTo>
                <a:lnTo>
                  <a:pt x="47256" y="71627"/>
                </a:lnTo>
                <a:close/>
              </a:path>
              <a:path w="140970" h="254000">
                <a:moveTo>
                  <a:pt x="74625" y="71627"/>
                </a:moveTo>
                <a:lnTo>
                  <a:pt x="65989" y="71627"/>
                </a:lnTo>
                <a:lnTo>
                  <a:pt x="65989"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56" y="45948"/>
                </a:moveTo>
                <a:lnTo>
                  <a:pt x="38620" y="45948"/>
                </a:lnTo>
                <a:lnTo>
                  <a:pt x="38620" y="65938"/>
                </a:lnTo>
                <a:lnTo>
                  <a:pt x="47256" y="65938"/>
                </a:lnTo>
                <a:lnTo>
                  <a:pt x="47256" y="45948"/>
                </a:lnTo>
                <a:close/>
              </a:path>
              <a:path w="140970" h="254000">
                <a:moveTo>
                  <a:pt x="74625" y="45948"/>
                </a:moveTo>
                <a:lnTo>
                  <a:pt x="65989" y="45948"/>
                </a:lnTo>
                <a:lnTo>
                  <a:pt x="65989"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56" y="18630"/>
                </a:moveTo>
                <a:lnTo>
                  <a:pt x="38620" y="18630"/>
                </a:lnTo>
                <a:lnTo>
                  <a:pt x="38620" y="38620"/>
                </a:lnTo>
                <a:lnTo>
                  <a:pt x="47256" y="38620"/>
                </a:lnTo>
                <a:lnTo>
                  <a:pt x="47256" y="18630"/>
                </a:lnTo>
                <a:close/>
              </a:path>
              <a:path w="140970" h="254000">
                <a:moveTo>
                  <a:pt x="74625" y="18630"/>
                </a:moveTo>
                <a:lnTo>
                  <a:pt x="65989" y="18630"/>
                </a:lnTo>
                <a:lnTo>
                  <a:pt x="65989"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sz="1200"/>
          </a:p>
        </p:txBody>
      </p:sp>
      <p:sp>
        <p:nvSpPr>
          <p:cNvPr id="123" name="object 123"/>
          <p:cNvSpPr/>
          <p:nvPr/>
        </p:nvSpPr>
        <p:spPr>
          <a:xfrm>
            <a:off x="2045576"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sz="1200"/>
          </a:p>
        </p:txBody>
      </p:sp>
      <p:sp>
        <p:nvSpPr>
          <p:cNvPr id="124" name="object 124"/>
          <p:cNvSpPr/>
          <p:nvPr/>
        </p:nvSpPr>
        <p:spPr>
          <a:xfrm>
            <a:off x="2045576"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sz="1200"/>
          </a:p>
        </p:txBody>
      </p:sp>
      <p:sp>
        <p:nvSpPr>
          <p:cNvPr id="125" name="object 125"/>
          <p:cNvSpPr/>
          <p:nvPr/>
        </p:nvSpPr>
        <p:spPr>
          <a:xfrm>
            <a:off x="2045576"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sz="1200"/>
          </a:p>
        </p:txBody>
      </p:sp>
      <p:sp>
        <p:nvSpPr>
          <p:cNvPr id="126" name="object 126"/>
          <p:cNvSpPr/>
          <p:nvPr/>
        </p:nvSpPr>
        <p:spPr>
          <a:xfrm>
            <a:off x="2045576"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sz="1200"/>
          </a:p>
        </p:txBody>
      </p:sp>
      <p:sp>
        <p:nvSpPr>
          <p:cNvPr id="127" name="object 127"/>
          <p:cNvSpPr/>
          <p:nvPr/>
        </p:nvSpPr>
        <p:spPr>
          <a:xfrm>
            <a:off x="2045576"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sz="1200"/>
          </a:p>
        </p:txBody>
      </p:sp>
      <p:sp>
        <p:nvSpPr>
          <p:cNvPr id="128" name="object 128"/>
          <p:cNvSpPr/>
          <p:nvPr/>
        </p:nvSpPr>
        <p:spPr>
          <a:xfrm>
            <a:off x="2099525"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sz="1200"/>
          </a:p>
        </p:txBody>
      </p:sp>
      <p:sp>
        <p:nvSpPr>
          <p:cNvPr id="129" name="object 129"/>
          <p:cNvSpPr/>
          <p:nvPr/>
        </p:nvSpPr>
        <p:spPr>
          <a:xfrm>
            <a:off x="2419350" y="1320800"/>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sz="1200"/>
          </a:p>
        </p:txBody>
      </p:sp>
      <p:sp>
        <p:nvSpPr>
          <p:cNvPr id="130" name="object 130"/>
          <p:cNvSpPr/>
          <p:nvPr/>
        </p:nvSpPr>
        <p:spPr>
          <a:xfrm>
            <a:off x="2099525"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sz="1200"/>
          </a:p>
        </p:txBody>
      </p:sp>
      <p:sp>
        <p:nvSpPr>
          <p:cNvPr id="131" name="object 131"/>
          <p:cNvSpPr/>
          <p:nvPr/>
        </p:nvSpPr>
        <p:spPr>
          <a:xfrm>
            <a:off x="2157996"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sz="1200"/>
          </a:p>
        </p:txBody>
      </p:sp>
      <p:sp>
        <p:nvSpPr>
          <p:cNvPr id="132" name="object 132"/>
          <p:cNvSpPr/>
          <p:nvPr/>
        </p:nvSpPr>
        <p:spPr>
          <a:xfrm>
            <a:off x="1581429" y="5139359"/>
            <a:ext cx="140970" cy="0"/>
          </a:xfrm>
          <a:custGeom>
            <a:avLst/>
            <a:gdLst/>
            <a:ahLst/>
            <a:cxnLst/>
            <a:rect l="l" t="t" r="r" b="b"/>
            <a:pathLst>
              <a:path w="140969">
                <a:moveTo>
                  <a:pt x="0" y="0"/>
                </a:moveTo>
                <a:lnTo>
                  <a:pt x="140627" y="0"/>
                </a:lnTo>
              </a:path>
            </a:pathLst>
          </a:custGeom>
          <a:ln w="43180">
            <a:solidFill>
              <a:srgbClr val="095F56"/>
            </a:solidFill>
          </a:ln>
        </p:spPr>
        <p:txBody>
          <a:bodyPr wrap="square" lIns="0" tIns="0" rIns="0" bIns="0" rtlCol="0"/>
          <a:lstStyle/>
          <a:p>
            <a:endParaRPr sz="1200"/>
          </a:p>
        </p:txBody>
      </p:sp>
      <p:sp>
        <p:nvSpPr>
          <p:cNvPr id="133" name="object 133"/>
          <p:cNvSpPr/>
          <p:nvPr/>
        </p:nvSpPr>
        <p:spPr>
          <a:xfrm>
            <a:off x="1581429"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sz="1200"/>
          </a:p>
        </p:txBody>
      </p:sp>
      <p:sp>
        <p:nvSpPr>
          <p:cNvPr id="134" name="object 134"/>
          <p:cNvSpPr/>
          <p:nvPr/>
        </p:nvSpPr>
        <p:spPr>
          <a:xfrm>
            <a:off x="1581429" y="5081574"/>
            <a:ext cx="140970" cy="0"/>
          </a:xfrm>
          <a:custGeom>
            <a:avLst/>
            <a:gdLst/>
            <a:ahLst/>
            <a:cxnLst/>
            <a:rect l="l" t="t" r="r" b="b"/>
            <a:pathLst>
              <a:path w="140969">
                <a:moveTo>
                  <a:pt x="0" y="0"/>
                </a:moveTo>
                <a:lnTo>
                  <a:pt x="140627" y="0"/>
                </a:lnTo>
              </a:path>
            </a:pathLst>
          </a:custGeom>
          <a:ln w="31750">
            <a:solidFill>
              <a:srgbClr val="095F56"/>
            </a:solidFill>
          </a:ln>
        </p:spPr>
        <p:txBody>
          <a:bodyPr wrap="square" lIns="0" tIns="0" rIns="0" bIns="0" rtlCol="0"/>
          <a:lstStyle/>
          <a:p>
            <a:endParaRPr sz="1200"/>
          </a:p>
        </p:txBody>
      </p:sp>
      <p:sp>
        <p:nvSpPr>
          <p:cNvPr id="135" name="object 135"/>
          <p:cNvSpPr/>
          <p:nvPr/>
        </p:nvSpPr>
        <p:spPr>
          <a:xfrm>
            <a:off x="1631264"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sz="1200"/>
          </a:p>
        </p:txBody>
      </p:sp>
      <p:sp>
        <p:nvSpPr>
          <p:cNvPr id="136" name="object 136"/>
          <p:cNvSpPr/>
          <p:nvPr/>
        </p:nvSpPr>
        <p:spPr>
          <a:xfrm>
            <a:off x="1659102"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sz="1200"/>
          </a:p>
        </p:txBody>
      </p:sp>
      <p:sp>
        <p:nvSpPr>
          <p:cNvPr id="137" name="object 137"/>
          <p:cNvSpPr/>
          <p:nvPr/>
        </p:nvSpPr>
        <p:spPr>
          <a:xfrm>
            <a:off x="1686928" y="5097195"/>
            <a:ext cx="35560" cy="20320"/>
          </a:xfrm>
          <a:custGeom>
            <a:avLst/>
            <a:gdLst/>
            <a:ahLst/>
            <a:cxnLst/>
            <a:rect l="l" t="t" r="r" b="b"/>
            <a:pathLst>
              <a:path w="35560"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sz="1200"/>
          </a:p>
        </p:txBody>
      </p:sp>
      <p:sp>
        <p:nvSpPr>
          <p:cNvPr id="138" name="object 138"/>
          <p:cNvSpPr/>
          <p:nvPr/>
        </p:nvSpPr>
        <p:spPr>
          <a:xfrm>
            <a:off x="3889883"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sz="1200"/>
          </a:p>
        </p:txBody>
      </p:sp>
      <p:sp>
        <p:nvSpPr>
          <p:cNvPr id="139" name="object 139"/>
          <p:cNvSpPr/>
          <p:nvPr/>
        </p:nvSpPr>
        <p:spPr>
          <a:xfrm>
            <a:off x="3889883"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sz="1200"/>
          </a:p>
        </p:txBody>
      </p:sp>
      <p:sp>
        <p:nvSpPr>
          <p:cNvPr id="140" name="object 140"/>
          <p:cNvSpPr/>
          <p:nvPr/>
        </p:nvSpPr>
        <p:spPr>
          <a:xfrm>
            <a:off x="3889883"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sz="1200"/>
          </a:p>
        </p:txBody>
      </p:sp>
      <p:sp>
        <p:nvSpPr>
          <p:cNvPr id="141" name="object 141"/>
          <p:cNvSpPr/>
          <p:nvPr/>
        </p:nvSpPr>
        <p:spPr>
          <a:xfrm>
            <a:off x="3948684"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sz="1200"/>
          </a:p>
        </p:txBody>
      </p:sp>
      <p:sp>
        <p:nvSpPr>
          <p:cNvPr id="142" name="object 142"/>
          <p:cNvSpPr/>
          <p:nvPr/>
        </p:nvSpPr>
        <p:spPr>
          <a:xfrm>
            <a:off x="3992371"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sz="1200"/>
          </a:p>
        </p:txBody>
      </p:sp>
      <p:sp>
        <p:nvSpPr>
          <p:cNvPr id="143" name="object 143"/>
          <p:cNvSpPr/>
          <p:nvPr/>
        </p:nvSpPr>
        <p:spPr>
          <a:xfrm>
            <a:off x="936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7" y="62801"/>
                </a:lnTo>
                <a:lnTo>
                  <a:pt x="175666" y="40982"/>
                </a:lnTo>
                <a:lnTo>
                  <a:pt x="175666" y="40462"/>
                </a:lnTo>
                <a:close/>
              </a:path>
              <a:path w="212725" h="127635">
                <a:moveTo>
                  <a:pt x="106298" y="0"/>
                </a:moveTo>
                <a:lnTo>
                  <a:pt x="37807" y="40462"/>
                </a:lnTo>
                <a:lnTo>
                  <a:pt x="174790" y="40462"/>
                </a:lnTo>
                <a:lnTo>
                  <a:pt x="106298" y="0"/>
                </a:lnTo>
                <a:close/>
              </a:path>
            </a:pathLst>
          </a:custGeom>
          <a:solidFill>
            <a:srgbClr val="F04C23"/>
          </a:solidFill>
        </p:spPr>
        <p:txBody>
          <a:bodyPr wrap="square" lIns="0" tIns="0" rIns="0" bIns="0" rtlCol="0"/>
          <a:lstStyle/>
          <a:p>
            <a:endParaRPr sz="1200"/>
          </a:p>
        </p:txBody>
      </p:sp>
      <p:sp>
        <p:nvSpPr>
          <p:cNvPr id="144" name="object 144"/>
          <p:cNvSpPr/>
          <p:nvPr/>
        </p:nvSpPr>
        <p:spPr>
          <a:xfrm>
            <a:off x="2771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sz="1200"/>
          </a:p>
        </p:txBody>
      </p:sp>
      <p:sp>
        <p:nvSpPr>
          <p:cNvPr id="145" name="object 145"/>
          <p:cNvSpPr/>
          <p:nvPr/>
        </p:nvSpPr>
        <p:spPr>
          <a:xfrm>
            <a:off x="1834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6" name="object 146"/>
          <p:cNvSpPr/>
          <p:nvPr/>
        </p:nvSpPr>
        <p:spPr>
          <a:xfrm>
            <a:off x="4143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7" name="object 147"/>
          <p:cNvSpPr/>
          <p:nvPr/>
        </p:nvSpPr>
        <p:spPr>
          <a:xfrm>
            <a:off x="3219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8" name="object 148"/>
          <p:cNvSpPr/>
          <p:nvPr/>
        </p:nvSpPr>
        <p:spPr>
          <a:xfrm>
            <a:off x="1707493"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sz="1200"/>
          </a:p>
        </p:txBody>
      </p:sp>
      <p:sp>
        <p:nvSpPr>
          <p:cNvPr id="149" name="object 149"/>
          <p:cNvSpPr/>
          <p:nvPr/>
        </p:nvSpPr>
        <p:spPr>
          <a:xfrm>
            <a:off x="4015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sz="1200"/>
          </a:p>
        </p:txBody>
      </p:sp>
      <p:sp>
        <p:nvSpPr>
          <p:cNvPr id="150" name="object 150"/>
          <p:cNvSpPr/>
          <p:nvPr/>
        </p:nvSpPr>
        <p:spPr>
          <a:xfrm>
            <a:off x="2984320"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sz="1200"/>
          </a:p>
        </p:txBody>
      </p:sp>
      <p:sp>
        <p:nvSpPr>
          <p:cNvPr id="151" name="object 151"/>
          <p:cNvSpPr/>
          <p:nvPr/>
        </p:nvSpPr>
        <p:spPr>
          <a:xfrm>
            <a:off x="3116145"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2" y="67170"/>
                </a:lnTo>
                <a:lnTo>
                  <a:pt x="103632" y="78943"/>
                </a:lnTo>
                <a:lnTo>
                  <a:pt x="140627" y="78943"/>
                </a:lnTo>
                <a:lnTo>
                  <a:pt x="140627" y="67170"/>
                </a:lnTo>
                <a:close/>
              </a:path>
              <a:path w="140970"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sz="1200"/>
          </a:p>
        </p:txBody>
      </p:sp>
      <p:sp>
        <p:nvSpPr>
          <p:cNvPr id="152" name="object 152"/>
          <p:cNvSpPr/>
          <p:nvPr/>
        </p:nvSpPr>
        <p:spPr>
          <a:xfrm>
            <a:off x="1409766" y="4959546"/>
            <a:ext cx="140627" cy="201942"/>
          </a:xfrm>
          <a:prstGeom prst="rect">
            <a:avLst/>
          </a:prstGeom>
          <a:blipFill>
            <a:blip r:embed="rId5" cstate="print"/>
            <a:stretch>
              <a:fillRect/>
            </a:stretch>
          </a:blipFill>
        </p:spPr>
        <p:txBody>
          <a:bodyPr wrap="square" lIns="0" tIns="0" rIns="0" bIns="0" rtlCol="0"/>
          <a:lstStyle/>
          <a:p>
            <a:endParaRPr sz="1200"/>
          </a:p>
        </p:txBody>
      </p:sp>
      <p:sp>
        <p:nvSpPr>
          <p:cNvPr id="153" name="object 153"/>
          <p:cNvSpPr/>
          <p:nvPr/>
        </p:nvSpPr>
        <p:spPr>
          <a:xfrm>
            <a:off x="2332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sz="1200"/>
          </a:p>
        </p:txBody>
      </p:sp>
      <p:sp>
        <p:nvSpPr>
          <p:cNvPr id="154" name="object 154"/>
          <p:cNvSpPr/>
          <p:nvPr/>
        </p:nvSpPr>
        <p:spPr>
          <a:xfrm>
            <a:off x="2488313"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sz="1200"/>
          </a:p>
        </p:txBody>
      </p:sp>
      <p:sp>
        <p:nvSpPr>
          <p:cNvPr id="155" name="object 155"/>
          <p:cNvSpPr/>
          <p:nvPr/>
        </p:nvSpPr>
        <p:spPr>
          <a:xfrm>
            <a:off x="3718223" y="4950885"/>
            <a:ext cx="140627" cy="210604"/>
          </a:xfrm>
          <a:prstGeom prst="rect">
            <a:avLst/>
          </a:prstGeom>
          <a:blipFill>
            <a:blip r:embed="rId6" cstate="print"/>
            <a:stretch>
              <a:fillRect/>
            </a:stretch>
          </a:blipFill>
        </p:spPr>
        <p:txBody>
          <a:bodyPr wrap="square" lIns="0" tIns="0" rIns="0" bIns="0" rtlCol="0"/>
          <a:lstStyle/>
          <a:p>
            <a:endParaRPr sz="1200"/>
          </a:p>
        </p:txBody>
      </p:sp>
      <p:sp>
        <p:nvSpPr>
          <p:cNvPr id="156" name="object 156"/>
          <p:cNvSpPr/>
          <p:nvPr/>
        </p:nvSpPr>
        <p:spPr>
          <a:xfrm>
            <a:off x="0" y="4775200"/>
            <a:ext cx="7740015" cy="914400"/>
          </a:xfrm>
          <a:custGeom>
            <a:avLst/>
            <a:gdLst/>
            <a:ahLst/>
            <a:cxnLst/>
            <a:rect l="l" t="t" r="r" b="b"/>
            <a:pathLst>
              <a:path w="7740015" h="527685">
                <a:moveTo>
                  <a:pt x="0" y="527405"/>
                </a:moveTo>
                <a:lnTo>
                  <a:pt x="7739989" y="527405"/>
                </a:lnTo>
                <a:lnTo>
                  <a:pt x="7739989" y="0"/>
                </a:lnTo>
                <a:lnTo>
                  <a:pt x="0" y="0"/>
                </a:lnTo>
                <a:lnTo>
                  <a:pt x="0" y="527405"/>
                </a:lnTo>
                <a:close/>
              </a:path>
            </a:pathLst>
          </a:custGeom>
          <a:solidFill>
            <a:srgbClr val="095F56"/>
          </a:solidFill>
        </p:spPr>
        <p:txBody>
          <a:bodyPr wrap="square" lIns="0" tIns="0" rIns="0" bIns="0" rtlCol="0"/>
          <a:lstStyle/>
          <a:p>
            <a:r>
              <a:rPr lang="uk-UA" sz="1200" dirty="0" smtClean="0">
                <a:solidFill>
                  <a:schemeClr val="bg1"/>
                </a:solidFill>
              </a:rPr>
              <a:t> У межах візиту представників GIZ відбулася зустріч із головами правлінь п’яти житомирських ОСББ: «Обрій-21», «Шевченка, 41», «</a:t>
            </a:r>
            <a:r>
              <a:rPr lang="uk-UA" sz="1200" dirty="0" err="1" smtClean="0">
                <a:solidFill>
                  <a:schemeClr val="bg1"/>
                </a:solidFill>
              </a:rPr>
              <a:t>Шевченка</a:t>
            </a:r>
            <a:r>
              <a:rPr lang="uk-UA" sz="1200" dirty="0" smtClean="0">
                <a:solidFill>
                  <a:schemeClr val="bg1"/>
                </a:solidFill>
              </a:rPr>
              <a:t>, 43», «Трикотажник» та «Вулик-21». Голови правлінь поділилися досвідом реалізації   </a:t>
            </a:r>
            <a:r>
              <a:rPr lang="uk-UA" sz="1200" dirty="0" err="1" smtClean="0">
                <a:solidFill>
                  <a:schemeClr val="bg1"/>
                </a:solidFill>
              </a:rPr>
              <a:t>енергоефективних</a:t>
            </a:r>
            <a:r>
              <a:rPr lang="uk-UA" sz="1200" dirty="0" smtClean="0">
                <a:solidFill>
                  <a:schemeClr val="bg1"/>
                </a:solidFill>
              </a:rPr>
              <a:t> рішень та розповіли про основні виклики, з якими стикаються об’єднання співвласників. Під час зустрічі обговорили можливість участі у майбутніх </a:t>
            </a:r>
            <a:r>
              <a:rPr lang="uk-UA" sz="1200" dirty="0" err="1" smtClean="0">
                <a:solidFill>
                  <a:schemeClr val="bg1"/>
                </a:solidFill>
              </a:rPr>
              <a:t>проєктах</a:t>
            </a:r>
            <a:r>
              <a:rPr lang="uk-UA" sz="1200" dirty="0" smtClean="0">
                <a:solidFill>
                  <a:schemeClr val="bg1"/>
                </a:solidFill>
              </a:rPr>
              <a:t> Фонду </a:t>
            </a:r>
            <a:r>
              <a:rPr lang="uk-UA" sz="1200" dirty="0" err="1" smtClean="0">
                <a:solidFill>
                  <a:schemeClr val="bg1"/>
                </a:solidFill>
              </a:rPr>
              <a:t>енергоефективності</a:t>
            </a:r>
            <a:r>
              <a:rPr lang="uk-UA" sz="1200" dirty="0" smtClean="0">
                <a:solidFill>
                  <a:schemeClr val="bg1"/>
                </a:solidFill>
              </a:rPr>
              <a:t> та шляхи отримання міжнародної підтримки.</a:t>
            </a:r>
            <a:endParaRPr lang="uk-UA" sz="1200" dirty="0">
              <a:solidFill>
                <a:schemeClr val="bg1"/>
              </a:solidFill>
              <a:latin typeface="Times New Roman" pitchFamily="18" charset="0"/>
              <a:cs typeface="Times New Roman" pitchFamily="18" charset="0"/>
            </a:endParaRPr>
          </a:p>
        </p:txBody>
      </p:sp>
      <p:sp>
        <p:nvSpPr>
          <p:cNvPr id="181" name="object 181"/>
          <p:cNvSpPr txBox="1"/>
          <p:nvPr/>
        </p:nvSpPr>
        <p:spPr>
          <a:xfrm>
            <a:off x="133350" y="406400"/>
            <a:ext cx="7410450" cy="384721"/>
          </a:xfrm>
          <a:prstGeom prst="rect">
            <a:avLst/>
          </a:prstGeom>
        </p:spPr>
        <p:txBody>
          <a:bodyPr vert="horz" wrap="square" lIns="0" tIns="15240" rIns="0" bIns="0" rtlCol="0">
            <a:spAutoFit/>
          </a:bodyPr>
          <a:lstStyle/>
          <a:p>
            <a:pPr marL="12700">
              <a:spcBef>
                <a:spcPts val="120"/>
              </a:spcBef>
              <a:tabLst>
                <a:tab pos="340360" algn="l"/>
              </a:tabLst>
            </a:pPr>
            <a:r>
              <a:rPr lang="uk-UA" sz="1200" b="1" dirty="0" smtClean="0">
                <a:latin typeface="Times New Roman" pitchFamily="18" charset="0"/>
                <a:cs typeface="Times New Roman" pitchFamily="18" charset="0"/>
              </a:rPr>
              <a:t/>
            </a:r>
            <a:br>
              <a:rPr lang="uk-UA" sz="1200" b="1" dirty="0" smtClean="0">
                <a:latin typeface="Times New Roman" pitchFamily="18" charset="0"/>
                <a:cs typeface="Times New Roman" pitchFamily="18" charset="0"/>
              </a:rPr>
            </a:br>
            <a:endParaRPr lang="uk-UA" sz="1200" b="1" dirty="0" smtClean="0">
              <a:latin typeface="Times New Roman" pitchFamily="18" charset="0"/>
              <a:cs typeface="Times New Roman" pitchFamily="18" charset="0"/>
            </a:endParaRPr>
          </a:p>
        </p:txBody>
      </p:sp>
      <p:sp>
        <p:nvSpPr>
          <p:cNvPr id="204" name="object 204"/>
          <p:cNvSpPr txBox="1">
            <a:spLocks noGrp="1"/>
          </p:cNvSpPr>
          <p:nvPr>
            <p:ph type="title"/>
          </p:nvPr>
        </p:nvSpPr>
        <p:spPr>
          <a:xfrm>
            <a:off x="133350" y="101600"/>
            <a:ext cx="7372350" cy="874598"/>
          </a:xfrm>
          <a:prstGeom prst="rect">
            <a:avLst/>
          </a:prstGeom>
        </p:spPr>
        <p:txBody>
          <a:bodyPr vert="horz" wrap="square" lIns="0" tIns="12700" rIns="0" bIns="0" rtlCol="0">
            <a:spAutoFit/>
          </a:bodyPr>
          <a:lstStyle/>
          <a:p>
            <a:pPr algn="just"/>
            <a:r>
              <a:rPr lang="uk-UA" sz="1400" dirty="0" smtClean="0">
                <a:solidFill>
                  <a:schemeClr val="tx1"/>
                </a:solidFill>
                <a:latin typeface="Times New Roman" pitchFamily="18" charset="0"/>
                <a:cs typeface="Times New Roman" pitchFamily="18" charset="0"/>
              </a:rPr>
              <a:t>Візит представників </a:t>
            </a:r>
            <a:r>
              <a:rPr lang="uk-UA" sz="1400" dirty="0" err="1" smtClean="0">
                <a:solidFill>
                  <a:schemeClr val="tx1"/>
                </a:solidFill>
                <a:latin typeface="Times New Roman" pitchFamily="18" charset="0"/>
                <a:cs typeface="Times New Roman" pitchFamily="18" charset="0"/>
              </a:rPr>
              <a:t>проєкту</a:t>
            </a:r>
            <a:r>
              <a:rPr lang="uk-UA" sz="1400" dirty="0" smtClean="0">
                <a:solidFill>
                  <a:schemeClr val="tx1"/>
                </a:solidFill>
                <a:latin typeface="Times New Roman" pitchFamily="18" charset="0"/>
                <a:cs typeface="Times New Roman" pitchFamily="18" charset="0"/>
              </a:rPr>
              <a:t> міжнародної технічної допомоги «Підтримка Національного фонду </a:t>
            </a:r>
            <a:r>
              <a:rPr lang="uk-UA" sz="1400" dirty="0" err="1" smtClean="0">
                <a:solidFill>
                  <a:schemeClr val="tx1"/>
                </a:solidFill>
                <a:latin typeface="Times New Roman" pitchFamily="18" charset="0"/>
                <a:cs typeface="Times New Roman" pitchFamily="18" charset="0"/>
              </a:rPr>
              <a:t>енергоефективності</a:t>
            </a:r>
            <a:r>
              <a:rPr lang="uk-UA" sz="1400" dirty="0" smtClean="0">
                <a:solidFill>
                  <a:schemeClr val="tx1"/>
                </a:solidFill>
                <a:latin typeface="Times New Roman" pitchFamily="18" charset="0"/>
                <a:cs typeface="Times New Roman" pitchFamily="18" charset="0"/>
              </a:rPr>
              <a:t> та програми екологічних реформ (S21) в Україні», який виконується </a:t>
            </a:r>
            <a:r>
              <a:rPr lang="uk-UA" sz="1400" dirty="0" err="1" smtClean="0">
                <a:solidFill>
                  <a:schemeClr val="tx1"/>
                </a:solidFill>
                <a:latin typeface="Times New Roman" pitchFamily="18" charset="0"/>
                <a:cs typeface="Times New Roman" pitchFamily="18" charset="0"/>
              </a:rPr>
              <a:t>Deutsche</a:t>
            </a:r>
            <a:r>
              <a:rPr lang="uk-UA" sz="1400" dirty="0" smtClean="0">
                <a:solidFill>
                  <a:schemeClr val="tx1"/>
                </a:solidFill>
                <a:latin typeface="Times New Roman" pitchFamily="18" charset="0"/>
                <a:cs typeface="Times New Roman" pitchFamily="18" charset="0"/>
              </a:rPr>
              <a:t> </a:t>
            </a:r>
            <a:r>
              <a:rPr lang="uk-UA" sz="1400" dirty="0" err="1" smtClean="0">
                <a:solidFill>
                  <a:schemeClr val="tx1"/>
                </a:solidFill>
                <a:latin typeface="Times New Roman" pitchFamily="18" charset="0"/>
                <a:cs typeface="Times New Roman" pitchFamily="18" charset="0"/>
              </a:rPr>
              <a:t>Gesellschaft</a:t>
            </a:r>
            <a:r>
              <a:rPr lang="uk-UA" sz="1400" dirty="0" smtClean="0">
                <a:solidFill>
                  <a:schemeClr val="tx1"/>
                </a:solidFill>
                <a:latin typeface="Times New Roman" pitchFamily="18" charset="0"/>
                <a:cs typeface="Times New Roman" pitchFamily="18" charset="0"/>
              </a:rPr>
              <a:t> </a:t>
            </a:r>
            <a:r>
              <a:rPr lang="uk-UA" sz="1400" dirty="0" err="1" smtClean="0">
                <a:solidFill>
                  <a:schemeClr val="tx1"/>
                </a:solidFill>
                <a:latin typeface="Times New Roman" pitchFamily="18" charset="0"/>
                <a:cs typeface="Times New Roman" pitchFamily="18" charset="0"/>
              </a:rPr>
              <a:t>für</a:t>
            </a:r>
            <a:r>
              <a:rPr lang="uk-UA" sz="1400" dirty="0" smtClean="0">
                <a:solidFill>
                  <a:schemeClr val="tx1"/>
                </a:solidFill>
                <a:latin typeface="Times New Roman" pitchFamily="18" charset="0"/>
                <a:cs typeface="Times New Roman" pitchFamily="18" charset="0"/>
              </a:rPr>
              <a:t> </a:t>
            </a:r>
            <a:r>
              <a:rPr lang="uk-UA" sz="1400" dirty="0" err="1" smtClean="0">
                <a:solidFill>
                  <a:schemeClr val="tx1"/>
                </a:solidFill>
                <a:latin typeface="Times New Roman" pitchFamily="18" charset="0"/>
                <a:cs typeface="Times New Roman" pitchFamily="18" charset="0"/>
              </a:rPr>
              <a:t>Internationale</a:t>
            </a:r>
            <a:r>
              <a:rPr lang="uk-UA" sz="1400" dirty="0" smtClean="0">
                <a:solidFill>
                  <a:schemeClr val="tx1"/>
                </a:solidFill>
                <a:latin typeface="Times New Roman" pitchFamily="18" charset="0"/>
                <a:cs typeface="Times New Roman" pitchFamily="18" charset="0"/>
              </a:rPr>
              <a:t> </a:t>
            </a:r>
            <a:r>
              <a:rPr lang="uk-UA" sz="1400" dirty="0" err="1" smtClean="0">
                <a:solidFill>
                  <a:schemeClr val="tx1"/>
                </a:solidFill>
                <a:latin typeface="Times New Roman" pitchFamily="18" charset="0"/>
                <a:cs typeface="Times New Roman" pitchFamily="18" charset="0"/>
              </a:rPr>
              <a:t>Zusammenarbeit</a:t>
            </a:r>
            <a:r>
              <a:rPr lang="uk-UA" sz="1400" dirty="0" smtClean="0">
                <a:solidFill>
                  <a:schemeClr val="tx1"/>
                </a:solidFill>
                <a:latin typeface="Times New Roman" pitchFamily="18" charset="0"/>
                <a:cs typeface="Times New Roman" pitchFamily="18" charset="0"/>
              </a:rPr>
              <a:t> (GIZ) за дорученням Федерального міністерства економіки та захисту клімату Німеччини</a:t>
            </a:r>
            <a:endParaRPr lang="ru-RU" sz="1400" b="0" cap="all" dirty="0">
              <a:solidFill>
                <a:schemeClr val="tx1"/>
              </a:solidFill>
              <a:latin typeface="Times New Roman" pitchFamily="18" charset="0"/>
              <a:cs typeface="Times New Roman" pitchFamily="18" charset="0"/>
            </a:endParaRPr>
          </a:p>
        </p:txBody>
      </p:sp>
      <p:pic>
        <p:nvPicPr>
          <p:cNvPr id="9218" name="Picture 2" descr="Житомир і надалі співпрацюватиме з GIZ: нові можливості для енергоефективності житлового сектору"/>
          <p:cNvPicPr>
            <a:picLocks noChangeAspect="1" noChangeArrowheads="1"/>
          </p:cNvPicPr>
          <p:nvPr/>
        </p:nvPicPr>
        <p:blipFill>
          <a:blip r:embed="rId7" cstate="print"/>
          <a:srcRect/>
          <a:stretch>
            <a:fillRect/>
          </a:stretch>
        </p:blipFill>
        <p:spPr bwMode="auto">
          <a:xfrm>
            <a:off x="0" y="1016000"/>
            <a:ext cx="2699182" cy="1981200"/>
          </a:xfrm>
          <a:prstGeom prst="rect">
            <a:avLst/>
          </a:prstGeom>
          <a:noFill/>
        </p:spPr>
      </p:pic>
      <p:pic>
        <p:nvPicPr>
          <p:cNvPr id="9220" name="Picture 4" descr="На зображенні може бути: 9 людей"/>
          <p:cNvPicPr>
            <a:picLocks noChangeAspect="1" noChangeArrowheads="1"/>
          </p:cNvPicPr>
          <p:nvPr/>
        </p:nvPicPr>
        <p:blipFill>
          <a:blip r:embed="rId8" cstate="print"/>
          <a:srcRect/>
          <a:stretch>
            <a:fillRect/>
          </a:stretch>
        </p:blipFill>
        <p:spPr bwMode="auto">
          <a:xfrm>
            <a:off x="2647950" y="1016000"/>
            <a:ext cx="2767236" cy="2565909"/>
          </a:xfrm>
          <a:prstGeom prst="rect">
            <a:avLst/>
          </a:prstGeom>
          <a:noFill/>
        </p:spPr>
      </p:pic>
      <p:pic>
        <p:nvPicPr>
          <p:cNvPr id="9222" name="Picture 6" descr="На зображенні може бути: 8 людей"/>
          <p:cNvPicPr>
            <a:picLocks noChangeAspect="1" noChangeArrowheads="1"/>
          </p:cNvPicPr>
          <p:nvPr/>
        </p:nvPicPr>
        <p:blipFill>
          <a:blip r:embed="rId9" cstate="print"/>
          <a:srcRect/>
          <a:stretch>
            <a:fillRect/>
          </a:stretch>
        </p:blipFill>
        <p:spPr bwMode="auto">
          <a:xfrm>
            <a:off x="5448300" y="1016000"/>
            <a:ext cx="2286000" cy="3048000"/>
          </a:xfrm>
          <a:prstGeom prst="rect">
            <a:avLst/>
          </a:prstGeom>
          <a:noFill/>
        </p:spPr>
      </p:pic>
      <p:pic>
        <p:nvPicPr>
          <p:cNvPr id="9224" name="Picture 8" descr="На зображенні може бути: 6 людей, турнікет та текст"/>
          <p:cNvPicPr>
            <a:picLocks noChangeAspect="1" noChangeArrowheads="1"/>
          </p:cNvPicPr>
          <p:nvPr/>
        </p:nvPicPr>
        <p:blipFill>
          <a:blip r:embed="rId10" cstate="print"/>
          <a:srcRect/>
          <a:stretch>
            <a:fillRect/>
          </a:stretch>
        </p:blipFill>
        <p:spPr bwMode="auto">
          <a:xfrm>
            <a:off x="0" y="2997200"/>
            <a:ext cx="2647950" cy="1757363"/>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6535</TotalTime>
  <Words>2239</Words>
  <Application>Microsoft Office PowerPoint</Application>
  <PresentationFormat>Произвольный</PresentationFormat>
  <Paragraphs>129</Paragraphs>
  <Slides>27</Slides>
  <Notes>0</Notes>
  <HiddenSlides>0</HiddenSlides>
  <MMClips>11</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Office Theme</vt:lpstr>
      <vt:lpstr>Звіт про роботу управління муніципального розвитку за 2024-2025 роки</vt:lpstr>
      <vt:lpstr>Слайд 2</vt:lpstr>
      <vt:lpstr>Діяльність управління муніципального розвитку</vt:lpstr>
      <vt:lpstr>Слайд 4</vt:lpstr>
      <vt:lpstr>Слайд 5</vt:lpstr>
      <vt:lpstr>Слайд 6</vt:lpstr>
      <vt:lpstr>Проведення семінарів та навчань для ОСББ</vt:lpstr>
      <vt:lpstr>Підготовка ОСББ до проходження сталого зимово-опалювального періоду в умовах війни</vt:lpstr>
      <vt:lpstr>Візит представників проєкту міжнародної технічної допомоги «Підтримка Національного фонду енергоефективності та програми екологічних реформ (S21) в Україні», який виконується Deutsche Gesellschaft für Internationale Zusammenarbeit (GIZ) за дорученням Федерального міністерства економіки та захисту клімату Німеччини</vt:lpstr>
      <vt:lpstr> Створення та функціонування ОСББ у 2025 році: нові вимоги, цифрові рішення  й оновлене законодавство </vt:lpstr>
      <vt:lpstr> Воркшоп у Житомирі: нові можливості фінансової підтримки проєктів з енергоефективності для ОСББ </vt:lpstr>
      <vt:lpstr>Популяризація успішного досвіду в реалізації енергоефективних проектів в багатоквартирних будинках ОСББ           </vt:lpstr>
      <vt:lpstr>Популяризація успішного досвіду в реалізації енергоефективних проектів в багатоквартирних будинках ОСББ           </vt:lpstr>
      <vt:lpstr>Популяризація успішного досвіду в реалізації енергоефективних проектів в багатоквартирних будинках ОСББ           </vt:lpstr>
      <vt:lpstr>Щорічно ОСББ долучаються до весняного та осіннього прибирання громади         </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Звіт управління муніципального розвитку за 2018 рік</dc:title>
  <dc:creator>User</dc:creator>
  <cp:lastModifiedBy>User</cp:lastModifiedBy>
  <cp:revision>574</cp:revision>
  <dcterms:created xsi:type="dcterms:W3CDTF">2019-01-11T09:29:46Z</dcterms:created>
  <dcterms:modified xsi:type="dcterms:W3CDTF">2026-02-05T08:18:10Z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2016-12-07T00:00:00Z</vt:filetime>
  </property>
  <property fmtid="{D5CDD505-2E9C-101B-9397-08002B2CF9AE}" pid="3" name="Creator">
    <vt:lpwstr>Adobe InDesign CS5 (7.0)</vt:lpwstr>
  </property>
  <property fmtid="{D5CDD505-2E9C-101B-9397-08002B2CF9AE}" pid="4" name="LastSaved">
    <vt:filetime>2019-01-11T00:00:00Z</vt:filetime>
  </property>
</Properties>
</file>