
<file path=[Content_Types].xml><?xml version="1.0" encoding="utf-8"?>
<Types xmlns="http://schemas.openxmlformats.org/package/2006/content-types">
  <Default Extension="jfif" ContentType="image/jpeg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1.xml" ContentType="application/vnd.openxmlformats-officedocument.presentationml.tags+xml"/>
  <Override PartName="/ppt/ink/ink1.xml" ContentType="application/inkml+xml"/>
  <Override PartName="/ppt/tags/tag2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706" r:id="rId1"/>
  </p:sldMasterIdLst>
  <p:sldIdLst>
    <p:sldId id="256" r:id="rId2"/>
    <p:sldId id="276" r:id="rId3"/>
    <p:sldId id="259" r:id="rId4"/>
    <p:sldId id="262" r:id="rId5"/>
    <p:sldId id="261" r:id="rId6"/>
    <p:sldId id="263" r:id="rId7"/>
    <p:sldId id="264" r:id="rId8"/>
    <p:sldId id="265" r:id="rId9"/>
    <p:sldId id="267" r:id="rId10"/>
    <p:sldId id="268" r:id="rId11"/>
    <p:sldId id="270" r:id="rId12"/>
    <p:sldId id="272" r:id="rId13"/>
    <p:sldId id="273" r:id="rId14"/>
    <p:sldId id="283" r:id="rId15"/>
    <p:sldId id="281" r:id="rId16"/>
    <p:sldId id="280" r:id="rId17"/>
    <p:sldId id="274" r:id="rId18"/>
    <p:sldId id="275" r:id="rId19"/>
    <p:sldId id="279" r:id="rId20"/>
    <p:sldId id="284" r:id="rId21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Помірний стиль 2 –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C89EF96-8CEA-46FF-86C4-4CE0E7609802}" styleName="Світлий стиль 3 –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56" y="-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336861101821758E-2"/>
          <c:y val="1.5062189016521736E-2"/>
          <c:w val="0.8951568745869164"/>
          <c:h val="0.884135796679815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2"/>
              <c:tx>
                <c:rich>
                  <a:bodyPr/>
                  <a:lstStyle/>
                  <a:p>
                    <a:r>
                      <a:rPr lang="en-US" smtClean="0"/>
                      <a:t>4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F48-430B-BC97-A763ACEE179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Отримали послугу безкоштовно</c:v>
                </c:pt>
                <c:pt idx="1">
                  <c:v>З установленням диференційованої плати</c:v>
                </c:pt>
                <c:pt idx="2">
                  <c:v>За рахунок отримувача соціальних послуг або третіх осіб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1818</c:v>
                </c:pt>
                <c:pt idx="1">
                  <c:v>21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48-430B-BC97-A763ACEE179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52980639"/>
        <c:axId val="152979775"/>
      </c:barChart>
      <c:catAx>
        <c:axId val="15298063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2979775"/>
        <c:crosses val="autoZero"/>
        <c:auto val="1"/>
        <c:lblAlgn val="ctr"/>
        <c:lblOffset val="100"/>
        <c:noMultiLvlLbl val="0"/>
      </c:catAx>
      <c:valAx>
        <c:axId val="1529797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298063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55.81395" units="1/cm"/>
          <inkml:channelProperty channel="Y" name="resolution" value="55.6701" units="1/cm"/>
          <inkml:channelProperty channel="T" name="resolution" value="1" units="1/dev"/>
        </inkml:channelProperties>
      </inkml:inkSource>
      <inkml:timestamp xml:id="ts0" timeString="2026-01-30T11:24:37.966"/>
    </inkml:context>
    <inkml:brush xml:id="br0">
      <inkml:brushProperty name="width" value="0.08333" units="cm"/>
      <inkml:brushProperty name="height" value="0.08333" units="cm"/>
      <inkml:brushProperty name="fitToCurve" value="1"/>
    </inkml:brush>
  </inkml:definitions>
  <inkml:traceGroup>
    <inkml:annotationXML>
      <emma:emma xmlns:emma="http://www.w3.org/2003/04/emma" version="1.0">
        <emma:interpretation id="{3728F291-4703-40C8-9C30-6B4CFC19173A}" emma:medium="tactile" emma:mode="ink">
          <msink:context xmlns:msink="http://schemas.microsoft.com/ink/2010/main" type="writingRegion" rotatedBoundingBox="4872,16250 4887,16250 4887,16265 4872,16265"/>
        </emma:interpretation>
      </emma:emma>
    </inkml:annotationXML>
    <inkml:traceGroup>
      <inkml:annotationXML>
        <emma:emma xmlns:emma="http://www.w3.org/2003/04/emma" version="1.0">
          <emma:interpretation id="{EF54962A-5EEF-4340-877B-79FCD00C69C7}" emma:medium="tactile" emma:mode="ink">
            <msink:context xmlns:msink="http://schemas.microsoft.com/ink/2010/main" type="paragraph" rotatedBoundingBox="4872,16250 4887,16250 4887,16265 4872,1626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12C43EC9-44A1-4EBB-976A-C02CE41A48B2}" emma:medium="tactile" emma:mode="ink">
              <msink:context xmlns:msink="http://schemas.microsoft.com/ink/2010/main" type="line" rotatedBoundingBox="4872,16250 4887,16250 4887,16265 4872,16265"/>
            </emma:interpretation>
          </emma:emma>
        </inkml:annotationXML>
        <inkml:traceGroup>
          <inkml:annotationXML>
            <emma:emma xmlns:emma="http://www.w3.org/2003/04/emma" version="1.0">
              <emma:interpretation id="{1F9FD786-ECE9-4F38-930C-5911236E990F}" emma:medium="tactile" emma:mode="ink">
                <msink:context xmlns:msink="http://schemas.microsoft.com/ink/2010/main" type="inkWord" rotatedBoundingBox="4872,16250 4887,16250 4887,16265 4872,16265"/>
              </emma:interpretation>
              <emma:one-of disjunction-type="recognition" id="oneOf0">
                <emma:interpretation id="interp0" emma:lang="" emma:confidence="0.5">
                  <emma:literal>•</emma:literal>
                </emma:interpretation>
                <emma:interpretation id="interp1" emma:lang="" emma:confidence="0">
                  <emma:literal>.</emma:literal>
                </emma:interpretation>
                <emma:interpretation id="interp2" emma:lang="" emma:confidence="0">
                  <emma:literal>•.</emma:literal>
                </emma:interpretation>
                <emma:interpretation id="interp3" emma:lang="" emma:confidence="0">
                  <emma:literal>-</emma:literal>
                </emma:interpretation>
                <emma:interpretation id="interp4" emma:lang="" emma:confidence="0">
                  <emma:literal>:</emma:literal>
                </emma:interpretation>
              </emma:one-of>
            </emma:emma>
          </inkml:annotationXML>
          <inkml:trace contextRef="#ctx0" brushRef="#br0">0 0 0</inkml:trace>
        </inkml:traceGroup>
      </inkml:traceGroup>
    </inkml:traceGroup>
  </inkml:traceGroup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D1FB-C093-4F49-B91F-630827CF5D64}" type="datetimeFigureOut">
              <a:rPr lang="uk-UA" smtClean="0"/>
              <a:t>05.02.2026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8E438-53EB-43E1-8F65-EAF897617532}" type="slidenum">
              <a:rPr lang="uk-UA" smtClean="0"/>
              <a:t>‹#›</a:t>
            </a:fld>
            <a:endParaRPr lang="uk-UA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9999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D1FB-C093-4F49-B91F-630827CF5D64}" type="datetimeFigureOut">
              <a:rPr lang="uk-UA" smtClean="0"/>
              <a:t>05.02.2026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8E438-53EB-43E1-8F65-EAF89761753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91665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D1FB-C093-4F49-B91F-630827CF5D64}" type="datetimeFigureOut">
              <a:rPr lang="uk-UA" smtClean="0"/>
              <a:t>05.02.2026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8E438-53EB-43E1-8F65-EAF89761753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947032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D1FB-C093-4F49-B91F-630827CF5D64}" type="datetimeFigureOut">
              <a:rPr lang="uk-UA" smtClean="0"/>
              <a:t>05.02.2026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8E438-53EB-43E1-8F65-EAF897617532}" type="slidenum">
              <a:rPr lang="uk-UA" smtClean="0"/>
              <a:t>‹#›</a:t>
            </a:fld>
            <a:endParaRPr lang="uk-UA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527359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D1FB-C093-4F49-B91F-630827CF5D64}" type="datetimeFigureOut">
              <a:rPr lang="uk-UA" smtClean="0"/>
              <a:t>05.02.2026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8E438-53EB-43E1-8F65-EAF89761753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984454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D1FB-C093-4F49-B91F-630827CF5D64}" type="datetimeFigureOut">
              <a:rPr lang="uk-UA" smtClean="0"/>
              <a:t>05.02.2026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8E438-53EB-43E1-8F65-EAF897617532}" type="slidenum">
              <a:rPr lang="uk-UA" smtClean="0"/>
              <a:t>‹#›</a:t>
            </a:fld>
            <a:endParaRPr lang="uk-UA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09031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D1FB-C093-4F49-B91F-630827CF5D64}" type="datetimeFigureOut">
              <a:rPr lang="uk-UA" smtClean="0"/>
              <a:t>05.02.2026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8E438-53EB-43E1-8F65-EAF89761753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177614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D1FB-C093-4F49-B91F-630827CF5D64}" type="datetimeFigureOut">
              <a:rPr lang="uk-UA" smtClean="0"/>
              <a:t>05.02.2026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8E438-53EB-43E1-8F65-EAF89761753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856976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D1FB-C093-4F49-B91F-630827CF5D64}" type="datetimeFigureOut">
              <a:rPr lang="uk-UA" smtClean="0"/>
              <a:t>05.02.2026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8E438-53EB-43E1-8F65-EAF89761753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43586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D1FB-C093-4F49-B91F-630827CF5D64}" type="datetimeFigureOut">
              <a:rPr lang="uk-UA" smtClean="0"/>
              <a:t>05.02.2026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8E438-53EB-43E1-8F65-EAF89761753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54515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D1FB-C093-4F49-B91F-630827CF5D64}" type="datetimeFigureOut">
              <a:rPr lang="uk-UA" smtClean="0"/>
              <a:t>05.02.2026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8E438-53EB-43E1-8F65-EAF89761753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30735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D1FB-C093-4F49-B91F-630827CF5D64}" type="datetimeFigureOut">
              <a:rPr lang="uk-UA" smtClean="0"/>
              <a:t>05.02.2026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8E438-53EB-43E1-8F65-EAF89761753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77093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D1FB-C093-4F49-B91F-630827CF5D64}" type="datetimeFigureOut">
              <a:rPr lang="uk-UA" smtClean="0"/>
              <a:t>05.02.2026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8E438-53EB-43E1-8F65-EAF89761753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95239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D1FB-C093-4F49-B91F-630827CF5D64}" type="datetimeFigureOut">
              <a:rPr lang="uk-UA" smtClean="0"/>
              <a:t>05.02.2026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8E438-53EB-43E1-8F65-EAF89761753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73237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D1FB-C093-4F49-B91F-630827CF5D64}" type="datetimeFigureOut">
              <a:rPr lang="uk-UA" smtClean="0"/>
              <a:t>05.02.2026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8E438-53EB-43E1-8F65-EAF89761753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48616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D1FB-C093-4F49-B91F-630827CF5D64}" type="datetimeFigureOut">
              <a:rPr lang="uk-UA" smtClean="0"/>
              <a:t>05.02.2026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8E438-53EB-43E1-8F65-EAF89761753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486611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ED1FB-C093-4F49-B91F-630827CF5D64}" type="datetimeFigureOut">
              <a:rPr lang="uk-UA" smtClean="0"/>
              <a:t>05.02.2026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8E438-53EB-43E1-8F65-EAF89761753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87993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8BEED1FB-C093-4F49-B91F-630827CF5D64}" type="datetimeFigureOut">
              <a:rPr lang="uk-UA" smtClean="0"/>
              <a:t>05.02.2026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F88E438-53EB-43E1-8F65-EAF89761753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3432381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707" r:id="rId1"/>
    <p:sldLayoutId id="2147484708" r:id="rId2"/>
    <p:sldLayoutId id="2147484709" r:id="rId3"/>
    <p:sldLayoutId id="2147484710" r:id="rId4"/>
    <p:sldLayoutId id="2147484711" r:id="rId5"/>
    <p:sldLayoutId id="2147484712" r:id="rId6"/>
    <p:sldLayoutId id="2147484713" r:id="rId7"/>
    <p:sldLayoutId id="2147484714" r:id="rId8"/>
    <p:sldLayoutId id="2147484715" r:id="rId9"/>
    <p:sldLayoutId id="2147484716" r:id="rId10"/>
    <p:sldLayoutId id="2147484717" r:id="rId11"/>
    <p:sldLayoutId id="2147484718" r:id="rId12"/>
    <p:sldLayoutId id="2147484719" r:id="rId13"/>
    <p:sldLayoutId id="2147484720" r:id="rId14"/>
    <p:sldLayoutId id="2147484721" r:id="rId15"/>
    <p:sldLayoutId id="2147484722" r:id="rId16"/>
    <p:sldLayoutId id="214748472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hyperlink" Target="mailto:sekretartc@gmail.com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3911724" y="5653385"/>
            <a:ext cx="53591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0"/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Звіт</a:t>
            </a:r>
            <a:r>
              <a:rPr lang="ru-RU" sz="5400" b="1" cap="none" spc="0" dirty="0" smtClean="0">
                <a:ln w="0"/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за 2025 </a:t>
            </a:r>
            <a:r>
              <a:rPr lang="ru-RU" sz="5400" b="1" cap="none" spc="0" dirty="0" err="1" smtClean="0">
                <a:ln w="0"/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рік</a:t>
            </a:r>
            <a:endParaRPr lang="ru-RU" sz="5400" b="1" cap="none" spc="0" dirty="0">
              <a:ln w="0"/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Рукописный ввод 2"/>
              <p14:cNvContentPartPr/>
              <p14:nvPr/>
            </p14:nvContentPartPr>
            <p14:xfrm>
              <a:off x="1754192" y="5850323"/>
              <a:ext cx="360" cy="360"/>
            </p14:xfrm>
          </p:contentPart>
        </mc:Choice>
        <mc:Fallback xmlns="">
          <p:pic>
            <p:nvPicPr>
              <p:cNvPr id="3" name="Рукописный ввод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39072" y="5835203"/>
                <a:ext cx="30600" cy="3060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4211" y="685799"/>
            <a:ext cx="10727127" cy="4623319"/>
          </a:xfrm>
        </p:spPr>
        <p:txBody>
          <a:bodyPr>
            <a:normAutofit/>
          </a:bodyPr>
          <a:lstStyle/>
          <a:p>
            <a:pPr algn="ctr"/>
            <a:r>
              <a:rPr lang="uk-UA" b="1" dirty="0" smtClean="0">
                <a:solidFill>
                  <a:srgbClr val="FFFF00"/>
                </a:solidFill>
              </a:rPr>
              <a:t>Житомирський міський територіальний центр соціального обслуговування (надання соціальних послуг) Житомирської міської ради</a:t>
            </a:r>
            <a:endParaRPr lang="uk-UA" b="1" dirty="0">
              <a:solidFill>
                <a:srgbClr val="FFFF00"/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684212" y="5653385"/>
            <a:ext cx="6341739" cy="137815"/>
          </a:xfrm>
        </p:spPr>
        <p:txBody>
          <a:bodyPr>
            <a:normAutofit fontScale="25000" lnSpcReduction="20000"/>
          </a:bodyPr>
          <a:lstStyle/>
          <a:p>
            <a:endParaRPr lang="uk-U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986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83"/>
    </mc:Choice>
    <mc:Fallback xmlns="">
      <p:transition spd="slow" advTm="9683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/>
          <p:cNvSpPr/>
          <p:nvPr/>
        </p:nvSpPr>
        <p:spPr>
          <a:xfrm>
            <a:off x="158620" y="-30908"/>
            <a:ext cx="12192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0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</a:rPr>
              <a:t>Соціальна</a:t>
            </a:r>
            <a:r>
              <a:rPr lang="uk-UA" sz="40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uk-UA" sz="60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</a:rPr>
              <a:t>адаптація</a:t>
            </a:r>
            <a:endParaRPr lang="uk-UA" sz="6000" b="1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Прямокутник 6"/>
          <p:cNvSpPr/>
          <p:nvPr/>
        </p:nvSpPr>
        <p:spPr>
          <a:xfrm>
            <a:off x="1527090" y="6260575"/>
            <a:ext cx="861005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Протягом 2025 року послугою скористалися 1701 особа</a:t>
            </a:r>
            <a:endParaRPr lang="uk-UA" sz="2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336" y="1021287"/>
            <a:ext cx="3551169" cy="28593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158" y="3838444"/>
            <a:ext cx="3838161" cy="25587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5964" y="1064099"/>
            <a:ext cx="3747301" cy="28165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978" y="3838444"/>
            <a:ext cx="3783363" cy="25222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30212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30"/>
    </mc:Choice>
    <mc:Fallback xmlns="">
      <p:transition spd="slow" advTm="133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/>
          <p:cNvSpPr/>
          <p:nvPr/>
        </p:nvSpPr>
        <p:spPr>
          <a:xfrm>
            <a:off x="2522715" y="0"/>
            <a:ext cx="7643191" cy="69711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500" b="1" dirty="0" smtClean="0">
                <a:solidFill>
                  <a:schemeClr val="accent2">
                    <a:lumMod val="50000"/>
                  </a:schemeClr>
                </a:solidFill>
              </a:rPr>
              <a:t>Соціальна адаптація</a:t>
            </a:r>
          </a:p>
          <a:p>
            <a:pPr algn="ctr"/>
            <a:r>
              <a:rPr lang="uk-UA" sz="45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uk-UA" sz="4500" b="1" dirty="0" smtClean="0">
                <a:solidFill>
                  <a:schemeClr val="accent1">
                    <a:lumMod val="50000"/>
                  </a:schemeClr>
                </a:solidFill>
              </a:rPr>
              <a:t>клуби та гуртки за інтересами:</a:t>
            </a:r>
          </a:p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uk-UA" sz="3200" i="1" dirty="0" smtClean="0">
                <a:solidFill>
                  <a:schemeClr val="accent1">
                    <a:lumMod val="50000"/>
                  </a:schemeClr>
                </a:solidFill>
              </a:rPr>
              <a:t>клуб </a:t>
            </a:r>
            <a:r>
              <a:rPr lang="uk-UA" sz="3200" i="1" dirty="0">
                <a:solidFill>
                  <a:schemeClr val="accent1">
                    <a:lumMod val="50000"/>
                  </a:schemeClr>
                </a:solidFill>
              </a:rPr>
              <a:t>«Надія</a:t>
            </a:r>
            <a:r>
              <a:rPr lang="uk-UA" sz="3200" i="1" dirty="0" smtClean="0">
                <a:solidFill>
                  <a:schemeClr val="accent1">
                    <a:lumMod val="50000"/>
                  </a:schemeClr>
                </a:solidFill>
              </a:rPr>
              <a:t>»;</a:t>
            </a:r>
          </a:p>
          <a:p>
            <a:pPr lvl="0"/>
            <a:endParaRPr lang="uk-UA" sz="800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uk-UA" sz="3200" i="1" dirty="0">
                <a:solidFill>
                  <a:schemeClr val="accent1">
                    <a:lumMod val="50000"/>
                  </a:schemeClr>
                </a:solidFill>
              </a:rPr>
              <a:t>к</a:t>
            </a:r>
            <a:r>
              <a:rPr lang="uk-UA" sz="3200" i="1" dirty="0" smtClean="0">
                <a:solidFill>
                  <a:schemeClr val="accent1">
                    <a:lumMod val="50000"/>
                  </a:schemeClr>
                </a:solidFill>
              </a:rPr>
              <a:t>луб «Ветеран»;</a:t>
            </a:r>
          </a:p>
          <a:p>
            <a:pPr marL="457200" lvl="0" indent="-457200">
              <a:buFont typeface="Wingdings" panose="05000000000000000000" pitchFamily="2" charset="2"/>
              <a:buChar char="Ø"/>
            </a:pPr>
            <a:endParaRPr lang="uk-UA" sz="800" i="1" dirty="0">
              <a:solidFill>
                <a:schemeClr val="accent1">
                  <a:lumMod val="50000"/>
                </a:schemeClr>
              </a:solidFill>
            </a:endParaRPr>
          </a:p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uk-UA" sz="3200" i="1" dirty="0">
                <a:solidFill>
                  <a:schemeClr val="accent1">
                    <a:lumMod val="50000"/>
                  </a:schemeClr>
                </a:solidFill>
              </a:rPr>
              <a:t>г</a:t>
            </a:r>
            <a:r>
              <a:rPr lang="uk-UA" sz="3200" i="1" dirty="0" smtClean="0">
                <a:solidFill>
                  <a:schemeClr val="accent1">
                    <a:lumMod val="50000"/>
                  </a:schemeClr>
                </a:solidFill>
              </a:rPr>
              <a:t>урт </a:t>
            </a:r>
            <a:r>
              <a:rPr lang="uk-UA" sz="3200" i="1" dirty="0">
                <a:solidFill>
                  <a:schemeClr val="accent1">
                    <a:lumMod val="50000"/>
                  </a:schemeClr>
                </a:solidFill>
              </a:rPr>
              <a:t>«Мелодія душі</a:t>
            </a:r>
            <a:r>
              <a:rPr lang="uk-UA" sz="3200" i="1" dirty="0" smtClean="0">
                <a:solidFill>
                  <a:schemeClr val="accent1">
                    <a:lumMod val="50000"/>
                  </a:schemeClr>
                </a:solidFill>
              </a:rPr>
              <a:t>»;</a:t>
            </a:r>
          </a:p>
          <a:p>
            <a:pPr marL="457200" lvl="0" indent="-457200">
              <a:buFont typeface="Wingdings" panose="05000000000000000000" pitchFamily="2" charset="2"/>
              <a:buChar char="Ø"/>
            </a:pPr>
            <a:endParaRPr lang="uk-UA" sz="800" i="1" dirty="0">
              <a:solidFill>
                <a:schemeClr val="accent1">
                  <a:lumMod val="50000"/>
                </a:schemeClr>
              </a:solidFill>
            </a:endParaRPr>
          </a:p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uk-UA" sz="3200" i="1" dirty="0">
                <a:solidFill>
                  <a:schemeClr val="accent1">
                    <a:lumMod val="50000"/>
                  </a:schemeClr>
                </a:solidFill>
              </a:rPr>
              <a:t>г</a:t>
            </a:r>
            <a:r>
              <a:rPr lang="uk-UA" sz="3200" i="1" dirty="0" smtClean="0">
                <a:solidFill>
                  <a:schemeClr val="accent1">
                    <a:lumMod val="50000"/>
                  </a:schemeClr>
                </a:solidFill>
              </a:rPr>
              <a:t>рупа «</a:t>
            </a:r>
            <a:r>
              <a:rPr lang="uk-UA" sz="3200" i="1" dirty="0" err="1" smtClean="0">
                <a:solidFill>
                  <a:schemeClr val="accent1">
                    <a:lumMod val="50000"/>
                  </a:schemeClr>
                </a:solidFill>
              </a:rPr>
              <a:t>Здоров</a:t>
            </a:r>
            <a:r>
              <a:rPr lang="en-US" sz="3200" i="1" dirty="0" smtClean="0">
                <a:solidFill>
                  <a:schemeClr val="accent1">
                    <a:lumMod val="50000"/>
                  </a:schemeClr>
                </a:solidFill>
              </a:rPr>
              <a:t>’</a:t>
            </a:r>
            <a:r>
              <a:rPr lang="ru-RU" sz="3200" i="1" dirty="0" smtClean="0">
                <a:solidFill>
                  <a:schemeClr val="accent1">
                    <a:lumMod val="50000"/>
                  </a:schemeClr>
                </a:solidFill>
              </a:rPr>
              <a:t>я</a:t>
            </a:r>
            <a:r>
              <a:rPr lang="uk-UA" sz="3200" i="1" dirty="0" smtClean="0">
                <a:solidFill>
                  <a:schemeClr val="accent1">
                    <a:lumMod val="50000"/>
                  </a:schemeClr>
                </a:solidFill>
              </a:rPr>
              <a:t>»;</a:t>
            </a:r>
          </a:p>
          <a:p>
            <a:pPr marL="457200" lvl="0" indent="-457200">
              <a:buFont typeface="Wingdings" panose="05000000000000000000" pitchFamily="2" charset="2"/>
              <a:buChar char="Ø"/>
            </a:pPr>
            <a:endParaRPr lang="uk-UA" sz="800" i="1" dirty="0">
              <a:solidFill>
                <a:schemeClr val="accent1">
                  <a:lumMod val="50000"/>
                </a:schemeClr>
              </a:solidFill>
            </a:endParaRPr>
          </a:p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uk-UA" sz="3200" i="1" dirty="0">
                <a:solidFill>
                  <a:schemeClr val="accent1">
                    <a:lumMod val="50000"/>
                  </a:schemeClr>
                </a:solidFill>
              </a:rPr>
              <a:t>г</a:t>
            </a:r>
            <a:r>
              <a:rPr lang="uk-UA" sz="3200" i="1" dirty="0" smtClean="0">
                <a:solidFill>
                  <a:schemeClr val="accent1">
                    <a:lumMod val="50000"/>
                  </a:schemeClr>
                </a:solidFill>
              </a:rPr>
              <a:t>урток Очумілі ручки;</a:t>
            </a:r>
          </a:p>
          <a:p>
            <a:pPr marL="457200" lvl="0" indent="-457200">
              <a:buFont typeface="Wingdings" panose="05000000000000000000" pitchFamily="2" charset="2"/>
              <a:buChar char="Ø"/>
            </a:pPr>
            <a:endParaRPr lang="uk-UA" sz="800" i="1" dirty="0">
              <a:solidFill>
                <a:schemeClr val="accent1">
                  <a:lumMod val="50000"/>
                </a:schemeClr>
              </a:solidFill>
            </a:endParaRPr>
          </a:p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uk-UA" sz="3200" i="1" dirty="0">
                <a:solidFill>
                  <a:schemeClr val="accent1">
                    <a:lumMod val="50000"/>
                  </a:schemeClr>
                </a:solidFill>
              </a:rPr>
              <a:t>т</a:t>
            </a:r>
            <a:r>
              <a:rPr lang="uk-UA" sz="3200" i="1" dirty="0" smtClean="0">
                <a:solidFill>
                  <a:schemeClr val="accent1">
                    <a:lumMod val="50000"/>
                  </a:schemeClr>
                </a:solidFill>
              </a:rPr>
              <a:t>еатральний </a:t>
            </a:r>
            <a:r>
              <a:rPr lang="uk-UA" sz="3200" i="1" dirty="0">
                <a:solidFill>
                  <a:schemeClr val="accent1">
                    <a:lumMod val="50000"/>
                  </a:schemeClr>
                </a:solidFill>
              </a:rPr>
              <a:t>гурток</a:t>
            </a:r>
            <a:r>
              <a:rPr lang="uk-UA" sz="3200" i="1" dirty="0" smtClean="0">
                <a:solidFill>
                  <a:schemeClr val="accent1">
                    <a:lumMod val="50000"/>
                  </a:schemeClr>
                </a:solidFill>
              </a:rPr>
              <a:t>;</a:t>
            </a:r>
          </a:p>
          <a:p>
            <a:pPr lvl="0"/>
            <a:endParaRPr lang="uk-UA" sz="800" i="1" strike="sngStrike" dirty="0">
              <a:solidFill>
                <a:schemeClr val="accent1">
                  <a:lumMod val="50000"/>
                </a:schemeClr>
              </a:solidFill>
            </a:endParaRPr>
          </a:p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uk-UA" sz="3200" i="1" dirty="0">
                <a:solidFill>
                  <a:schemeClr val="accent1">
                    <a:lumMod val="50000"/>
                  </a:schemeClr>
                </a:solidFill>
              </a:rPr>
              <a:t>т</a:t>
            </a:r>
            <a:r>
              <a:rPr lang="uk-UA" sz="3200" i="1" dirty="0" smtClean="0">
                <a:solidFill>
                  <a:schemeClr val="accent1">
                    <a:lumMod val="50000"/>
                  </a:schemeClr>
                </a:solidFill>
              </a:rPr>
              <a:t>анцювальний </a:t>
            </a:r>
            <a:r>
              <a:rPr lang="uk-UA" sz="3200" i="1" dirty="0">
                <a:solidFill>
                  <a:schemeClr val="accent1">
                    <a:lumMod val="50000"/>
                  </a:schemeClr>
                </a:solidFill>
              </a:rPr>
              <a:t>гурток</a:t>
            </a:r>
            <a:r>
              <a:rPr lang="uk-UA" sz="3200" i="1" dirty="0" smtClean="0">
                <a:solidFill>
                  <a:schemeClr val="accent1">
                    <a:lumMod val="50000"/>
                  </a:schemeClr>
                </a:solidFill>
              </a:rPr>
              <a:t>;</a:t>
            </a:r>
          </a:p>
          <a:p>
            <a:pPr marL="457200" lvl="0" indent="-457200">
              <a:buFont typeface="Wingdings" panose="05000000000000000000" pitchFamily="2" charset="2"/>
              <a:buChar char="Ø"/>
            </a:pPr>
            <a:endParaRPr lang="uk-UA" sz="800" i="1" dirty="0">
              <a:solidFill>
                <a:schemeClr val="accent1">
                  <a:lumMod val="50000"/>
                </a:schemeClr>
              </a:solidFill>
            </a:endParaRPr>
          </a:p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uk-UA" sz="3200" i="1" dirty="0">
                <a:solidFill>
                  <a:schemeClr val="accent1">
                    <a:lumMod val="50000"/>
                  </a:schemeClr>
                </a:solidFill>
              </a:rPr>
              <a:t>Університет ІІІ віку.</a:t>
            </a:r>
          </a:p>
        </p:txBody>
      </p:sp>
    </p:spTree>
    <p:extLst>
      <p:ext uri="{BB962C8B-B14F-4D97-AF65-F5344CB8AC3E}">
        <p14:creationId xmlns:p14="http://schemas.microsoft.com/office/powerpoint/2010/main" val="1877924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9"/>
    </mc:Choice>
    <mc:Fallback xmlns="">
      <p:transition spd="slow" advTm="1139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/>
          <p:cNvSpPr/>
          <p:nvPr/>
        </p:nvSpPr>
        <p:spPr>
          <a:xfrm>
            <a:off x="1536158" y="158564"/>
            <a:ext cx="1177636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5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</a:t>
            </a:r>
            <a:r>
              <a:rPr lang="uk-UA" sz="5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Транспортні послуги</a:t>
            </a:r>
            <a:endParaRPr lang="uk-UA" sz="5000" dirty="0">
              <a:solidFill>
                <a:schemeClr val="accent2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817700" y="1020338"/>
            <a:ext cx="104162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4605" algn="ctr">
              <a:spcAft>
                <a:spcPts val="0"/>
              </a:spcAft>
            </a:pPr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203 особи скористалися транспортною послугою протягом 2025 року</a:t>
            </a:r>
            <a:endParaRPr lang="uk-UA" sz="2400" b="1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700" y="1773832"/>
            <a:ext cx="4606786" cy="30711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171" y="2854006"/>
            <a:ext cx="4681737" cy="35190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00807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4"/>
    </mc:Choice>
    <mc:Fallback xmlns="">
      <p:transition spd="slow" advTm="944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/>
          <p:cNvSpPr/>
          <p:nvPr/>
        </p:nvSpPr>
        <p:spPr>
          <a:xfrm>
            <a:off x="1160485" y="192384"/>
            <a:ext cx="1005227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uk-UA" sz="3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Фізичний супровід </a:t>
            </a:r>
            <a:r>
              <a:rPr lang="uk-UA" sz="3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осіб з інвалідністю з </a:t>
            </a:r>
            <a:endParaRPr lang="uk-UA" sz="34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ctr">
              <a:spcAft>
                <a:spcPts val="0"/>
              </a:spcAft>
            </a:pPr>
            <a:r>
              <a:rPr lang="uk-UA" sz="3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порушенням зору </a:t>
            </a:r>
          </a:p>
        </p:txBody>
      </p:sp>
      <p:sp>
        <p:nvSpPr>
          <p:cNvPr id="4" name="Прямокутник 3"/>
          <p:cNvSpPr/>
          <p:nvPr/>
        </p:nvSpPr>
        <p:spPr>
          <a:xfrm>
            <a:off x="1364891" y="1556772"/>
            <a:ext cx="945983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uk-UA" sz="25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uk-UA" sz="25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ослугу отримали 26 осіб </a:t>
            </a:r>
            <a:endParaRPr lang="uk-UA" sz="25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03" y="2438404"/>
            <a:ext cx="4384708" cy="35796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563" y="2438404"/>
            <a:ext cx="4633291" cy="35796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17601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0"/>
    </mc:Choice>
    <mc:Fallback xmlns="">
      <p:transition spd="slow" advTm="98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37321" y="272207"/>
            <a:ext cx="1098273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4000" b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</a:t>
            </a:r>
            <a:r>
              <a:rPr lang="ru-RU" sz="40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часть у </a:t>
            </a:r>
            <a:r>
              <a:rPr lang="ru-RU" sz="40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Ярмарці</a:t>
            </a:r>
            <a:r>
              <a:rPr lang="ru-RU" sz="40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40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соціальних</a:t>
            </a:r>
            <a:r>
              <a:rPr lang="ru-RU" sz="40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40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послуг</a:t>
            </a:r>
            <a:endParaRPr lang="ru-RU" sz="4000" b="1" cap="none" spc="0" dirty="0">
              <a:ln w="0"/>
              <a:solidFill>
                <a:schemeClr val="accent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142" y="1356387"/>
            <a:ext cx="7553739" cy="5035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8960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11559" y="372613"/>
            <a:ext cx="9412357" cy="14773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500" b="1" dirty="0">
                <a:solidFill>
                  <a:schemeClr val="accent2">
                    <a:lumMod val="50000"/>
                  </a:schemeClr>
                </a:solidFill>
              </a:rPr>
              <a:t>Робота в </a:t>
            </a:r>
            <a:r>
              <a:rPr lang="ru-RU" sz="4500" b="1" dirty="0" err="1">
                <a:solidFill>
                  <a:schemeClr val="accent2">
                    <a:lumMod val="50000"/>
                  </a:schemeClr>
                </a:solidFill>
              </a:rPr>
              <a:t>Єдиній</a:t>
            </a:r>
            <a:r>
              <a:rPr lang="ru-RU" sz="45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4500" b="1" dirty="0" err="1">
                <a:solidFill>
                  <a:schemeClr val="accent2">
                    <a:lumMod val="50000"/>
                  </a:schemeClr>
                </a:solidFill>
              </a:rPr>
              <a:t>інформаційній</a:t>
            </a:r>
            <a:r>
              <a:rPr lang="ru-RU" sz="45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sz="45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4500" b="1" dirty="0" err="1" smtClean="0">
                <a:solidFill>
                  <a:schemeClr val="accent2">
                    <a:lumMod val="50000"/>
                  </a:schemeClr>
                </a:solidFill>
              </a:rPr>
              <a:t>системі</a:t>
            </a:r>
            <a:r>
              <a:rPr lang="ru-RU" sz="45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4500" b="1" dirty="0" err="1">
                <a:solidFill>
                  <a:schemeClr val="accent2">
                    <a:lumMod val="50000"/>
                  </a:schemeClr>
                </a:solidFill>
              </a:rPr>
              <a:t>соціальної</a:t>
            </a:r>
            <a:r>
              <a:rPr lang="ru-RU" sz="45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4500" b="1" dirty="0" err="1" smtClean="0">
                <a:solidFill>
                  <a:schemeClr val="accent2">
                    <a:lumMod val="50000"/>
                  </a:schemeClr>
                </a:solidFill>
              </a:rPr>
              <a:t>сфери</a:t>
            </a:r>
            <a:endParaRPr lang="ru-RU" sz="4500" b="1" cap="none" spc="0" dirty="0">
              <a:ln w="0"/>
              <a:solidFill>
                <a:schemeClr val="accent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1134" y="2097355"/>
            <a:ext cx="5685183" cy="38625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500" dirty="0" smtClean="0">
                <a:solidFill>
                  <a:schemeClr val="accent1">
                    <a:lumMod val="50000"/>
                  </a:schemeClr>
                </a:solidFill>
              </a:rPr>
              <a:t>впродовж року </a:t>
            </a:r>
          </a:p>
          <a:p>
            <a:pPr algn="ctr"/>
            <a:r>
              <a:rPr lang="ru-RU" sz="3500" dirty="0" smtClean="0">
                <a:solidFill>
                  <a:schemeClr val="accent1">
                    <a:lumMod val="50000"/>
                  </a:schemeClr>
                </a:solidFill>
              </a:rPr>
              <a:t> за </a:t>
            </a:r>
            <a:r>
              <a:rPr lang="ru-RU" sz="3500" dirty="0" err="1" smtClean="0">
                <a:solidFill>
                  <a:schemeClr val="accent1">
                    <a:lumMod val="50000"/>
                  </a:schemeClr>
                </a:solidFill>
              </a:rPr>
              <a:t>допомогою</a:t>
            </a:r>
            <a:r>
              <a:rPr lang="ru-RU" sz="3500" dirty="0" smtClean="0">
                <a:solidFill>
                  <a:schemeClr val="accent1">
                    <a:lumMod val="50000"/>
                  </a:schemeClr>
                </a:solidFill>
              </a:rPr>
              <a:t> цифрового </a:t>
            </a:r>
            <a:r>
              <a:rPr lang="ru-RU" sz="3500" dirty="0" err="1" smtClean="0">
                <a:solidFill>
                  <a:schemeClr val="accent1">
                    <a:lumMod val="50000"/>
                  </a:schemeClr>
                </a:solidFill>
              </a:rPr>
              <a:t>інструменту</a:t>
            </a:r>
            <a:r>
              <a:rPr lang="ru-RU" sz="3500" dirty="0" smtClean="0">
                <a:solidFill>
                  <a:schemeClr val="accent1">
                    <a:lumMod val="50000"/>
                  </a:schemeClr>
                </a:solidFill>
              </a:rPr>
              <a:t> «</a:t>
            </a:r>
            <a:r>
              <a:rPr lang="ru-RU" sz="3500" dirty="0" err="1" smtClean="0">
                <a:solidFill>
                  <a:schemeClr val="accent1">
                    <a:lumMod val="50000"/>
                  </a:schemeClr>
                </a:solidFill>
              </a:rPr>
              <a:t>Ведення</a:t>
            </a:r>
            <a:r>
              <a:rPr lang="ru-RU" sz="35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500" dirty="0" err="1" smtClean="0">
                <a:solidFill>
                  <a:schemeClr val="accent1">
                    <a:lumMod val="50000"/>
                  </a:schemeClr>
                </a:solidFill>
              </a:rPr>
              <a:t>випадку</a:t>
            </a:r>
            <a:r>
              <a:rPr lang="ru-RU" sz="3500" dirty="0" smtClean="0">
                <a:solidFill>
                  <a:schemeClr val="accent1">
                    <a:lumMod val="50000"/>
                  </a:schemeClr>
                </a:solidFill>
              </a:rPr>
              <a:t>» </a:t>
            </a:r>
            <a:r>
              <a:rPr lang="ru-RU" sz="3500" dirty="0" smtClean="0">
                <a:solidFill>
                  <a:schemeClr val="accent1">
                    <a:lumMod val="50000"/>
                  </a:schemeClr>
                </a:solidFill>
              </a:rPr>
              <a:t>заведено 503 </a:t>
            </a:r>
            <a:r>
              <a:rPr lang="ru-RU" sz="3500" dirty="0" err="1" smtClean="0">
                <a:solidFill>
                  <a:schemeClr val="accent1">
                    <a:lumMod val="50000"/>
                  </a:schemeClr>
                </a:solidFill>
              </a:rPr>
              <a:t>особові</a:t>
            </a:r>
            <a:r>
              <a:rPr lang="ru-RU" sz="35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500" dirty="0" err="1" smtClean="0">
                <a:solidFill>
                  <a:schemeClr val="accent1">
                    <a:lumMod val="50000"/>
                  </a:schemeClr>
                </a:solidFill>
              </a:rPr>
              <a:t>справи</a:t>
            </a:r>
            <a:r>
              <a:rPr lang="ru-RU" sz="35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500" dirty="0" err="1" smtClean="0">
                <a:solidFill>
                  <a:schemeClr val="accent1">
                    <a:lumMod val="50000"/>
                  </a:schemeClr>
                </a:solidFill>
              </a:rPr>
              <a:t>отримувачів</a:t>
            </a:r>
            <a:r>
              <a:rPr lang="ru-RU" sz="35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500" dirty="0" err="1" smtClean="0">
                <a:solidFill>
                  <a:schemeClr val="accent1">
                    <a:lumMod val="50000"/>
                  </a:schemeClr>
                </a:solidFill>
              </a:rPr>
              <a:t>соціальних</a:t>
            </a:r>
            <a:r>
              <a:rPr lang="ru-RU" sz="35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500" dirty="0" err="1" smtClean="0">
                <a:solidFill>
                  <a:schemeClr val="accent1">
                    <a:lumMod val="50000"/>
                  </a:schemeClr>
                </a:solidFill>
              </a:rPr>
              <a:t>послуг</a:t>
            </a:r>
            <a:endParaRPr lang="ru-RU" sz="3500" b="0" cap="none" spc="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0522" y="2033057"/>
            <a:ext cx="3937552" cy="41563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46265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24947" y="0"/>
            <a:ext cx="10197548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500" b="1" dirty="0" err="1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</a:t>
            </a:r>
            <a:r>
              <a:rPr lang="ru-RU" sz="2500" b="1" cap="none" spc="0" dirty="0" err="1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тримали</a:t>
            </a:r>
            <a:r>
              <a:rPr lang="ru-RU" sz="2500" b="1" cap="none" spc="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5 </a:t>
            </a:r>
            <a:r>
              <a:rPr lang="ru-RU" sz="2500" b="1" cap="none" spc="0" dirty="0" err="1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комплектів</a:t>
            </a:r>
            <a:r>
              <a:rPr lang="ru-RU" sz="2500" b="1" cap="none" spc="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комп</a:t>
            </a:r>
            <a:r>
              <a:rPr lang="en-US" sz="2500" b="1" cap="none" spc="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’</a:t>
            </a:r>
            <a:r>
              <a:rPr lang="ru-RU" sz="2500" b="1" cap="none" spc="0" dirty="0" err="1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ютерної</a:t>
            </a:r>
            <a:r>
              <a:rPr lang="ru-RU" sz="2500" b="1" cap="none" spc="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  <a:p>
            <a:pPr algn="ctr"/>
            <a:r>
              <a:rPr lang="ru-RU" sz="2500" b="1" cap="none" spc="0" dirty="0" err="1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техніки</a:t>
            </a:r>
            <a:r>
              <a:rPr lang="ru-RU" sz="2500" b="1" cap="none" spc="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2500" b="1" cap="none" spc="0" dirty="0" err="1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від</a:t>
            </a:r>
            <a:r>
              <a:rPr lang="ru-RU" sz="2500" b="1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ru-RU" sz="2500" b="1" dirty="0" smtClean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2500" b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ГС «</a:t>
            </a:r>
            <a:r>
              <a:rPr lang="ru-RU" sz="2500" b="1" dirty="0" err="1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Українська</a:t>
            </a:r>
            <a:r>
              <a:rPr lang="ru-RU" sz="2500" b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мережа за права </a:t>
            </a:r>
            <a:r>
              <a:rPr lang="ru-RU" sz="2500" b="1" dirty="0" err="1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дитини</a:t>
            </a:r>
            <a:r>
              <a:rPr lang="ru-RU" sz="2500" b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476" y="1361911"/>
            <a:ext cx="4183188" cy="2788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144" y="1361911"/>
            <a:ext cx="4295361" cy="2694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2180" y="4056786"/>
            <a:ext cx="3980621" cy="26537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46468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/>
          <p:cNvSpPr/>
          <p:nvPr/>
        </p:nvSpPr>
        <p:spPr>
          <a:xfrm>
            <a:off x="573157" y="170449"/>
            <a:ext cx="11277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uk-UA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Робота </a:t>
            </a:r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територіального </a:t>
            </a:r>
            <a:r>
              <a:rPr lang="uk-UA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центру під час військового </a:t>
            </a:r>
            <a:endParaRPr lang="uk-UA" sz="2800" b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стану </a:t>
            </a:r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Україні</a:t>
            </a:r>
            <a:endParaRPr lang="uk-UA" sz="2800" b="1" dirty="0">
              <a:solidFill>
                <a:schemeClr val="accent2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486" y="3948262"/>
            <a:ext cx="3990109" cy="29925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867" y="4053386"/>
            <a:ext cx="3681260" cy="28874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032" y="1144027"/>
            <a:ext cx="3713018" cy="27847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867" y="1061183"/>
            <a:ext cx="3786909" cy="2867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10902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23"/>
    </mc:Choice>
    <mc:Fallback xmlns="">
      <p:transition spd="slow" advTm="1523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/>
          <p:cNvSpPr/>
          <p:nvPr/>
        </p:nvSpPr>
        <p:spPr>
          <a:xfrm>
            <a:off x="1446831" y="364605"/>
            <a:ext cx="95515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7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В</a:t>
            </a:r>
            <a:r>
              <a:rPr lang="uk-UA" sz="27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исвітлення інформації в соціальних мережах </a:t>
            </a:r>
            <a:r>
              <a:rPr lang="en-US" sz="27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F</a:t>
            </a:r>
            <a:r>
              <a:rPr lang="en-US" sz="27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acebook</a:t>
            </a:r>
            <a:r>
              <a:rPr lang="uk-UA" sz="27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, </a:t>
            </a:r>
            <a:r>
              <a:rPr lang="en-US" sz="2700" b="1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TikTok</a:t>
            </a:r>
            <a:r>
              <a:rPr lang="uk-UA" sz="27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uk-UA" sz="27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та на </a:t>
            </a:r>
            <a:r>
              <a:rPr lang="uk-UA" sz="27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сайті Житомирської міської </a:t>
            </a:r>
            <a:r>
              <a:rPr lang="uk-UA" sz="27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</a:rPr>
              <a:t>ради</a:t>
            </a:r>
            <a:endParaRPr lang="uk-UA" sz="2300" dirty="0">
              <a:solidFill>
                <a:schemeClr val="accent1">
                  <a:lumMod val="50000"/>
                </a:schemeClr>
              </a:solidFill>
              <a:effectLst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092" y="1727377"/>
            <a:ext cx="2396982" cy="45141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6733" y="1680723"/>
            <a:ext cx="2381434" cy="46074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1230" y="1680723"/>
            <a:ext cx="2274290" cy="4621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65557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6"/>
    </mc:Choice>
    <mc:Fallback xmlns="">
      <p:transition spd="slow" advTm="1146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07493" y="129961"/>
            <a:ext cx="690766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Відгуки</a:t>
            </a:r>
            <a:r>
              <a:rPr lang="ru-RU" sz="5400" b="0" cap="none" spc="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5400" b="0" cap="none" spc="0" dirty="0" err="1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отримувачів</a:t>
            </a:r>
            <a:r>
              <a:rPr lang="ru-RU" sz="5400" b="0" cap="none" spc="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  <a:p>
            <a:pPr algn="ctr"/>
            <a:r>
              <a:rPr lang="ru-RU" sz="5400" b="0" cap="none" spc="0" dirty="0" err="1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соціальних</a:t>
            </a:r>
            <a:r>
              <a:rPr lang="ru-RU" sz="5400" b="0" cap="none" spc="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5400" b="0" cap="none" spc="0" dirty="0" err="1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послуг</a:t>
            </a:r>
            <a:endParaRPr lang="ru-RU" sz="5400" b="0" cap="none" spc="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044" y="2162317"/>
            <a:ext cx="4751604" cy="252895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271" y="4956441"/>
            <a:ext cx="6073666" cy="8611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570" y="2177039"/>
            <a:ext cx="4851393" cy="8750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570" y="3608136"/>
            <a:ext cx="5221620" cy="717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831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6826582"/>
              </p:ext>
            </p:extLst>
          </p:nvPr>
        </p:nvGraphicFramePr>
        <p:xfrm>
          <a:off x="276225" y="295276"/>
          <a:ext cx="8801100" cy="1504950"/>
        </p:xfrm>
        <a:graphic>
          <a:graphicData uri="http://schemas.openxmlformats.org/drawingml/2006/table">
            <a:tbl>
              <a:tblPr/>
              <a:tblGrid>
                <a:gridCol w="8801100">
                  <a:extLst>
                    <a:ext uri="{9D8B030D-6E8A-4147-A177-3AD203B41FA5}">
                      <a16:colId xmlns:a16="http://schemas.microsoft.com/office/drawing/2014/main" val="719002449"/>
                    </a:ext>
                  </a:extLst>
                </a:gridCol>
              </a:tblGrid>
              <a:tr h="1504950">
                <a:tc>
                  <a:txBody>
                    <a:bodyPr/>
                    <a:lstStyle/>
                    <a:p>
                      <a:pPr algn="l"/>
                      <a:endParaRPr lang="uk-UA" dirty="0" smtClean="0"/>
                    </a:p>
                    <a:p>
                      <a:pPr algn="l"/>
                      <a:r>
                        <a:rPr lang="uk-UA" sz="6600" b="1" i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j-lt"/>
                        </a:rPr>
                        <a:t>СТРУКТУРА</a:t>
                      </a:r>
                      <a:endParaRPr lang="uk-UA" sz="6600" b="1" i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4781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76225" y="1956138"/>
            <a:ext cx="41052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err="1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Відділення</a:t>
            </a:r>
            <a:r>
              <a:rPr lang="ru-RU" sz="3000" b="1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3000" b="1" dirty="0" err="1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соціальної</a:t>
            </a:r>
            <a:r>
              <a:rPr lang="ru-RU" sz="3000" b="1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ru-RU" sz="3000" b="1" dirty="0" smtClean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ru-RU" sz="3000" b="1" dirty="0" err="1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допомоги</a:t>
            </a:r>
            <a:r>
              <a:rPr lang="ru-RU" sz="3000" b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3000" b="1" dirty="0" err="1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вдома</a:t>
            </a:r>
            <a:endParaRPr lang="ru-RU" sz="3000" b="1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739228" y="4264762"/>
            <a:ext cx="4105275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err="1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Відділення</a:t>
            </a:r>
            <a:r>
              <a:rPr lang="ru-RU" sz="3000" b="1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3000" b="1" dirty="0" err="1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організації</a:t>
            </a:r>
            <a:r>
              <a:rPr lang="ru-RU" sz="3000" b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3000" b="1" dirty="0" err="1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надання</a:t>
            </a:r>
            <a:r>
              <a:rPr lang="ru-RU" sz="3000" b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3000" b="1" dirty="0" err="1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адресної</a:t>
            </a:r>
            <a:r>
              <a:rPr lang="ru-RU" sz="3000" b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3000" b="1" dirty="0" err="1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натуральної</a:t>
            </a:r>
            <a:r>
              <a:rPr lang="ru-RU" sz="3000" b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та </a:t>
            </a:r>
            <a:r>
              <a:rPr lang="ru-RU" sz="3000" b="1" dirty="0" err="1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грошової</a:t>
            </a:r>
            <a:r>
              <a:rPr lang="ru-RU" sz="3000" b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3000" b="1" dirty="0" err="1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допомоги</a:t>
            </a:r>
            <a:endParaRPr lang="ru-RU" sz="3000" b="1" dirty="0" smtClean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33580" y="3419759"/>
            <a:ext cx="410527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err="1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Відділення</a:t>
            </a:r>
            <a:r>
              <a:rPr lang="ru-RU" sz="3000" b="1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3000" b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денного </a:t>
            </a:r>
            <a:r>
              <a:rPr lang="ru-RU" sz="3000" b="1" dirty="0" err="1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перебування</a:t>
            </a:r>
            <a:r>
              <a:rPr lang="ru-RU" sz="3000" b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2888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83"/>
    </mc:Choice>
    <mc:Fallback xmlns="">
      <p:transition spd="slow" advTm="9683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598368" y="136018"/>
            <a:ext cx="5510505" cy="37240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endParaRPr lang="en-US" sz="2400" b="1" dirty="0" smtClean="0">
              <a:ln w="0"/>
              <a:solidFill>
                <a:schemeClr val="accent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r"/>
            <a:r>
              <a:rPr lang="ru-RU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Наша адреса: </a:t>
            </a:r>
            <a:r>
              <a:rPr lang="ru-RU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вул</a:t>
            </a:r>
            <a:r>
              <a:rPr lang="ru-RU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 </a:t>
            </a:r>
            <a:r>
              <a:rPr lang="ru-RU" sz="2400" b="1" dirty="0" err="1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Вокзальна</a:t>
            </a:r>
            <a:r>
              <a:rPr lang="ru-RU" sz="24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18а</a:t>
            </a:r>
          </a:p>
          <a:p>
            <a:pPr algn="ctr"/>
            <a:endParaRPr lang="en-US" sz="2800" b="1" dirty="0" smtClean="0">
              <a:ln w="0"/>
              <a:solidFill>
                <a:schemeClr val="accent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en-US" sz="2800" b="1" dirty="0">
              <a:ln w="0"/>
              <a:solidFill>
                <a:schemeClr val="accent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2800" b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НАШІ КОНТАКТИ</a:t>
            </a:r>
          </a:p>
          <a:p>
            <a:pPr algn="r"/>
            <a:endParaRPr lang="en-US" sz="2400" b="1" dirty="0">
              <a:ln w="0"/>
              <a:solidFill>
                <a:schemeClr val="accent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2400" b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Тел. 067-136-45-00, 41-41-36</a:t>
            </a:r>
          </a:p>
          <a:p>
            <a:pPr algn="ctr"/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  <a:hlinkClick r:id="rId2"/>
              </a:rPr>
              <a:t>sekretartc@gmail.com</a:t>
            </a:r>
            <a:endParaRPr lang="uk-UA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r"/>
            <a:endParaRPr lang="ru-RU" sz="2800" b="1" cap="none" spc="0" dirty="0" smtClean="0">
              <a:ln w="0"/>
              <a:solidFill>
                <a:schemeClr val="accent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075" y="0"/>
            <a:ext cx="6615601" cy="55941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6510" y="4541199"/>
            <a:ext cx="2183504" cy="21058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655" y="4537737"/>
            <a:ext cx="2137061" cy="2109353"/>
          </a:xfrm>
          <a:prstGeom prst="rect">
            <a:avLst/>
          </a:prstGeom>
        </p:spPr>
      </p:pic>
      <p:sp>
        <p:nvSpPr>
          <p:cNvPr id="6" name="Прямокутник 5"/>
          <p:cNvSpPr/>
          <p:nvPr/>
        </p:nvSpPr>
        <p:spPr>
          <a:xfrm>
            <a:off x="10059666" y="4040947"/>
            <a:ext cx="14510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chemeClr val="accent2">
                    <a:lumMod val="50000"/>
                  </a:schemeClr>
                </a:solidFill>
              </a:rPr>
              <a:t>F</a:t>
            </a:r>
            <a:r>
              <a:rPr lang="uk-UA" sz="2000" b="1" dirty="0" err="1" smtClean="0">
                <a:solidFill>
                  <a:schemeClr val="accent2">
                    <a:lumMod val="50000"/>
                  </a:schemeClr>
                </a:solidFill>
              </a:rPr>
              <a:t>acebook</a:t>
            </a:r>
            <a:endParaRPr lang="uk-UA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Прямокутник 6"/>
          <p:cNvSpPr/>
          <p:nvPr/>
        </p:nvSpPr>
        <p:spPr>
          <a:xfrm>
            <a:off x="7521267" y="4040947"/>
            <a:ext cx="9941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Tik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Tok</a:t>
            </a:r>
            <a:endParaRPr lang="uk-UA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457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177283" y="411013"/>
            <a:ext cx="9302619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000" b="1" dirty="0" smtClean="0">
                <a:solidFill>
                  <a:schemeClr val="accent1">
                    <a:lumMod val="50000"/>
                  </a:schemeClr>
                </a:solidFill>
              </a:rPr>
              <a:t>Протягом 2025 року</a:t>
            </a:r>
            <a:r>
              <a:rPr lang="uk-UA" sz="30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uk-UA" sz="3000" b="1" dirty="0" smtClean="0">
                <a:solidFill>
                  <a:schemeClr val="accent1">
                    <a:lumMod val="50000"/>
                  </a:schemeClr>
                </a:solidFill>
              </a:rPr>
              <a:t>4544 особи отримали наступні соціальні послуги: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3000" dirty="0">
                <a:solidFill>
                  <a:schemeClr val="accent1">
                    <a:lumMod val="50000"/>
                  </a:schemeClr>
                </a:solidFill>
              </a:rPr>
              <a:t>д</a:t>
            </a:r>
            <a:r>
              <a:rPr lang="uk-UA" sz="3000" dirty="0" smtClean="0">
                <a:solidFill>
                  <a:schemeClr val="accent1">
                    <a:lumMod val="50000"/>
                  </a:schemeClr>
                </a:solidFill>
              </a:rPr>
              <a:t>огляд вдома;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3000" dirty="0">
                <a:solidFill>
                  <a:schemeClr val="accent1">
                    <a:lumMod val="50000"/>
                  </a:schemeClr>
                </a:solidFill>
              </a:rPr>
              <a:t>н</a:t>
            </a:r>
            <a:r>
              <a:rPr lang="uk-UA" sz="3000" dirty="0" smtClean="0">
                <a:solidFill>
                  <a:schemeClr val="accent1">
                    <a:lumMod val="50000"/>
                  </a:schemeClr>
                </a:solidFill>
              </a:rPr>
              <a:t>атуральна допомога;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3000" dirty="0">
                <a:solidFill>
                  <a:schemeClr val="accent1">
                    <a:lumMod val="50000"/>
                  </a:schemeClr>
                </a:solidFill>
              </a:rPr>
              <a:t>і</a:t>
            </a:r>
            <a:r>
              <a:rPr lang="uk-UA" sz="3000" dirty="0" smtClean="0">
                <a:solidFill>
                  <a:schemeClr val="accent1">
                    <a:lumMod val="50000"/>
                  </a:schemeClr>
                </a:solidFill>
              </a:rPr>
              <a:t>нформування;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3000" dirty="0">
                <a:solidFill>
                  <a:schemeClr val="accent1">
                    <a:lumMod val="50000"/>
                  </a:schemeClr>
                </a:solidFill>
              </a:rPr>
              <a:t>т</a:t>
            </a:r>
            <a:r>
              <a:rPr lang="uk-UA" sz="3000" dirty="0" smtClean="0">
                <a:solidFill>
                  <a:schemeClr val="accent1">
                    <a:lumMod val="50000"/>
                  </a:schemeClr>
                </a:solidFill>
              </a:rPr>
              <a:t>ранспортні послуги;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3000" dirty="0">
                <a:solidFill>
                  <a:schemeClr val="accent1">
                    <a:lumMod val="50000"/>
                  </a:schemeClr>
                </a:solidFill>
              </a:rPr>
              <a:t>с</a:t>
            </a:r>
            <a:r>
              <a:rPr lang="uk-UA" sz="3000" dirty="0" smtClean="0">
                <a:solidFill>
                  <a:schemeClr val="accent1">
                    <a:lumMod val="50000"/>
                  </a:schemeClr>
                </a:solidFill>
              </a:rPr>
              <a:t>оціальна адаптація;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3000" dirty="0">
                <a:solidFill>
                  <a:schemeClr val="accent1">
                    <a:lumMod val="50000"/>
                  </a:schemeClr>
                </a:solidFill>
              </a:rPr>
              <a:t>ф</a:t>
            </a:r>
            <a:r>
              <a:rPr lang="uk-UA" sz="3000" dirty="0" smtClean="0">
                <a:solidFill>
                  <a:schemeClr val="accent1">
                    <a:lumMod val="50000"/>
                  </a:schemeClr>
                </a:solidFill>
              </a:rPr>
              <a:t>ізичний супровід осіб з інвалідністю з </a:t>
            </a:r>
          </a:p>
          <a:p>
            <a:r>
              <a:rPr lang="uk-UA" sz="3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uk-UA" sz="3000" dirty="0" smtClean="0">
                <a:solidFill>
                  <a:schemeClr val="accent1">
                    <a:lumMod val="50000"/>
                  </a:schemeClr>
                </a:solidFill>
              </a:rPr>
              <a:t>   порушенням зору.</a:t>
            </a:r>
          </a:p>
          <a:p>
            <a:endParaRPr lang="uk-UA" sz="3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036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5"/>
    </mc:Choice>
    <mc:Fallback xmlns="">
      <p:transition spd="slow" advTm="855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138543" y="223661"/>
            <a:ext cx="117845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         Догляд вдома:</a:t>
            </a:r>
          </a:p>
        </p:txBody>
      </p:sp>
      <p:sp>
        <p:nvSpPr>
          <p:cNvPr id="6" name="Прямокутник 5"/>
          <p:cNvSpPr/>
          <p:nvPr/>
        </p:nvSpPr>
        <p:spPr>
          <a:xfrm>
            <a:off x="1293293" y="1301529"/>
            <a:ext cx="1175789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Font typeface="Wingdings" panose="05000000000000000000" pitchFamily="2" charset="2"/>
              <a:buChar char="Ø"/>
            </a:pPr>
            <a:r>
              <a:rPr lang="uk-UA" sz="20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п</a:t>
            </a:r>
            <a:r>
              <a:rPr lang="uk-UA" sz="20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/>
              </a:rPr>
              <a:t>ридбання і доставка продуктів харчування, медикаментів та </a:t>
            </a:r>
            <a:endParaRPr lang="uk-UA" sz="2000" b="1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uk-UA" sz="20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/>
              </a:rPr>
              <a:t>          промислових товарів;</a:t>
            </a:r>
            <a:endParaRPr lang="uk-UA" sz="2000" b="1" cap="none" spc="0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/>
            </a:endParaRPr>
          </a:p>
        </p:txBody>
      </p:sp>
      <p:sp>
        <p:nvSpPr>
          <p:cNvPr id="7" name="Прямокутник 6"/>
          <p:cNvSpPr/>
          <p:nvPr/>
        </p:nvSpPr>
        <p:spPr>
          <a:xfrm>
            <a:off x="1293293" y="2026351"/>
            <a:ext cx="686117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 algn="ctr">
              <a:buFont typeface="Wingdings" panose="05000000000000000000" pitchFamily="2" charset="2"/>
              <a:buChar char="Ø"/>
            </a:pPr>
            <a:r>
              <a:rPr lang="uk-UA" sz="20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п</a:t>
            </a:r>
            <a:r>
              <a:rPr lang="uk-UA" sz="20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/>
              </a:rPr>
              <a:t>риготування їжі/допомога в приготуванні їжі;</a:t>
            </a:r>
            <a:endParaRPr lang="uk-UA" sz="2000" b="1" cap="none" spc="0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/>
            </a:endParaRPr>
          </a:p>
        </p:txBody>
      </p:sp>
      <p:sp>
        <p:nvSpPr>
          <p:cNvPr id="9" name="Прямокутник 8"/>
          <p:cNvSpPr/>
          <p:nvPr/>
        </p:nvSpPr>
        <p:spPr>
          <a:xfrm>
            <a:off x="2810665" y="5223580"/>
            <a:ext cx="6096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spcAft>
                <a:spcPts val="0"/>
              </a:spcAft>
            </a:pPr>
            <a:endParaRPr lang="uk-UA" sz="1400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</a:pPr>
            <a:endParaRPr lang="uk-UA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</a:pPr>
            <a:endParaRPr lang="uk-UA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кутник 9"/>
          <p:cNvSpPr/>
          <p:nvPr/>
        </p:nvSpPr>
        <p:spPr>
          <a:xfrm>
            <a:off x="-90258" y="2555985"/>
            <a:ext cx="481413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2057400" lvl="3" indent="-685800" algn="ctr">
              <a:buFont typeface="Wingdings" panose="05000000000000000000" pitchFamily="2" charset="2"/>
              <a:buChar char="Ø"/>
            </a:pPr>
            <a:r>
              <a:rPr lang="uk-UA" sz="20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п</a:t>
            </a:r>
            <a:r>
              <a:rPr lang="uk-UA" sz="20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/>
              </a:rPr>
              <a:t>рибирання житла;</a:t>
            </a:r>
            <a:endParaRPr lang="uk-UA" sz="2000" b="1" cap="none" spc="0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/>
            </a:endParaRPr>
          </a:p>
        </p:txBody>
      </p:sp>
      <p:sp>
        <p:nvSpPr>
          <p:cNvPr id="13" name="Прямокутник 12"/>
          <p:cNvSpPr/>
          <p:nvPr/>
        </p:nvSpPr>
        <p:spPr>
          <a:xfrm>
            <a:off x="1282788" y="3030570"/>
            <a:ext cx="489589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 algn="ctr">
              <a:buFont typeface="Wingdings" panose="05000000000000000000" pitchFamily="2" charset="2"/>
              <a:buChar char="Ø"/>
            </a:pPr>
            <a:r>
              <a:rPr lang="uk-UA" sz="20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с</a:t>
            </a:r>
            <a:r>
              <a:rPr lang="uk-UA" sz="20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плата комунальних платежів</a:t>
            </a:r>
            <a:r>
              <a:rPr lang="uk-UA" sz="20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;</a:t>
            </a:r>
            <a:endParaRPr lang="uk-UA" sz="2000" b="1" cap="none" spc="0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/>
            </a:endParaRPr>
          </a:p>
        </p:txBody>
      </p:sp>
      <p:sp>
        <p:nvSpPr>
          <p:cNvPr id="14" name="Прямокутник 13"/>
          <p:cNvSpPr/>
          <p:nvPr/>
        </p:nvSpPr>
        <p:spPr>
          <a:xfrm>
            <a:off x="-589154" y="3510668"/>
            <a:ext cx="821891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2514600" lvl="4" indent="-685800" algn="ctr">
              <a:buFont typeface="Wingdings" panose="05000000000000000000" pitchFamily="2" charset="2"/>
              <a:buChar char="Ø"/>
            </a:pPr>
            <a:r>
              <a:rPr lang="uk-UA" sz="20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с</a:t>
            </a:r>
            <a:r>
              <a:rPr lang="uk-UA" sz="20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упроводження отримувача в поліклініку</a:t>
            </a:r>
            <a:r>
              <a:rPr lang="uk-UA" sz="20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;</a:t>
            </a:r>
            <a:endParaRPr lang="uk-UA" sz="2000" b="1" cap="none" spc="0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/>
            </a:endParaRPr>
          </a:p>
        </p:txBody>
      </p:sp>
      <p:sp>
        <p:nvSpPr>
          <p:cNvPr id="15" name="Прямокутник 14"/>
          <p:cNvSpPr/>
          <p:nvPr/>
        </p:nvSpPr>
        <p:spPr>
          <a:xfrm>
            <a:off x="977710" y="3944110"/>
            <a:ext cx="7073592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 algn="ctr">
              <a:buFont typeface="Wingdings" panose="05000000000000000000" pitchFamily="2" charset="2"/>
              <a:buChar char="Ø"/>
            </a:pPr>
            <a:r>
              <a:rPr lang="uk-UA" sz="20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о</a:t>
            </a:r>
            <a:r>
              <a:rPr lang="uk-UA" sz="20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формлення </a:t>
            </a:r>
            <a:r>
              <a:rPr lang="uk-UA" sz="20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документів/рецептів</a:t>
            </a:r>
            <a:r>
              <a:rPr lang="uk-UA" sz="20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uk-UA" sz="20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тощо</a:t>
            </a:r>
            <a:r>
              <a:rPr lang="uk-UA" sz="20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/>
              </a:rPr>
              <a:t>.</a:t>
            </a:r>
            <a:endParaRPr lang="uk-UA" sz="2000" b="1" cap="none" spc="0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734" y="4482362"/>
            <a:ext cx="3704545" cy="23756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65534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0"/>
    </mc:Choice>
    <mc:Fallback xmlns="">
      <p:transition spd="slow" advTm="99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кутник 8"/>
          <p:cNvSpPr/>
          <p:nvPr/>
        </p:nvSpPr>
        <p:spPr>
          <a:xfrm>
            <a:off x="1054360" y="208893"/>
            <a:ext cx="8966718" cy="1169551"/>
          </a:xfrm>
          <a:prstGeom prst="rect">
            <a:avLst/>
          </a:prstGeom>
          <a:solidFill>
            <a:schemeClr val="bg2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5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</a:rPr>
              <a:t>С</a:t>
            </a:r>
            <a:r>
              <a:rPr lang="uk-UA" sz="35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</a:rPr>
              <a:t>оціальну послугу  догляд вдома отримали 1818 громадян</a:t>
            </a:r>
            <a:endParaRPr lang="uk-UA" sz="3500" b="1" cap="none" spc="0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391" y="1540565"/>
            <a:ext cx="5323249" cy="48279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165" y="1540565"/>
            <a:ext cx="4469876" cy="42117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90572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05"/>
    </mc:Choice>
    <mc:Fallback xmlns="">
      <p:transition spd="slow" advTm="1605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425974562"/>
              </p:ext>
            </p:extLst>
          </p:nvPr>
        </p:nvGraphicFramePr>
        <p:xfrm>
          <a:off x="1207053" y="904461"/>
          <a:ext cx="6456017" cy="59535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652612" y="0"/>
            <a:ext cx="7944804" cy="7848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500" b="1" cap="none" spc="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Догляд </a:t>
            </a:r>
            <a:r>
              <a:rPr lang="ru-RU" sz="4500" b="1" cap="none" spc="0" dirty="0" err="1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вдома</a:t>
            </a:r>
            <a:endParaRPr lang="ru-RU" sz="4500" b="1" cap="none" spc="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36296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95"/>
    </mc:Choice>
    <mc:Fallback xmlns="">
      <p:transition spd="slow" advTm="595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1138335" y="149085"/>
            <a:ext cx="8388221" cy="7386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42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              </a:t>
            </a:r>
            <a:r>
              <a:rPr lang="uk-UA" sz="42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</a:rPr>
              <a:t>Натуральна допомога </a:t>
            </a:r>
          </a:p>
        </p:txBody>
      </p:sp>
      <p:sp>
        <p:nvSpPr>
          <p:cNvPr id="8" name="Прямокутник 7"/>
          <p:cNvSpPr/>
          <p:nvPr/>
        </p:nvSpPr>
        <p:spPr>
          <a:xfrm>
            <a:off x="1558212" y="6073482"/>
            <a:ext cx="9341703" cy="13080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5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uk-UA" sz="25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uk-UA" sz="25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звітну дату </a:t>
            </a:r>
            <a:r>
              <a:rPr lang="uk-UA" sz="25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натуральну допомогу отримали 4349 </a:t>
            </a:r>
            <a:r>
              <a:rPr lang="uk-UA" sz="25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осіб </a:t>
            </a:r>
            <a:endParaRPr lang="uk-UA" sz="25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uk-UA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25388" y="1434029"/>
            <a:ext cx="4780723" cy="3688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1782" y="1146842"/>
            <a:ext cx="4976184" cy="40922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54697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76"/>
    </mc:Choice>
    <mc:Fallback xmlns="">
      <p:transition spd="slow" advTm="1176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/>
          <p:cNvSpPr/>
          <p:nvPr/>
        </p:nvSpPr>
        <p:spPr>
          <a:xfrm>
            <a:off x="1209841" y="419878"/>
            <a:ext cx="9531626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Н</a:t>
            </a:r>
            <a:r>
              <a:rPr lang="uk-UA" sz="5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атуральна допомога</a:t>
            </a:r>
            <a:endParaRPr lang="uk-UA" sz="5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328" y="1593894"/>
            <a:ext cx="4643230" cy="46304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6398" y="1443608"/>
            <a:ext cx="3845069" cy="47807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39072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2"/>
    </mc:Choice>
    <mc:Fallback xmlns="">
      <p:transition spd="slow" advTm="1042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/>
          <p:cNvSpPr/>
          <p:nvPr/>
        </p:nvSpPr>
        <p:spPr>
          <a:xfrm>
            <a:off x="1259633" y="326206"/>
            <a:ext cx="9849678" cy="22929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500" b="1" dirty="0">
                <a:solidFill>
                  <a:schemeClr val="accent1">
                    <a:lumMod val="50000"/>
                  </a:schemeClr>
                </a:solidFill>
              </a:rPr>
              <a:t>Ц</a:t>
            </a:r>
            <a:r>
              <a:rPr lang="uk-UA" sz="2500" b="1" dirty="0" smtClean="0">
                <a:solidFill>
                  <a:schemeClr val="accent1">
                    <a:lumMod val="50000"/>
                  </a:schemeClr>
                </a:solidFill>
              </a:rPr>
              <a:t>ентром </a:t>
            </a:r>
            <a:r>
              <a:rPr lang="uk-UA" sz="2500" b="1" dirty="0">
                <a:solidFill>
                  <a:schemeClr val="accent1">
                    <a:lumMod val="50000"/>
                  </a:schemeClr>
                </a:solidFill>
              </a:rPr>
              <a:t>залучаються </a:t>
            </a:r>
            <a:r>
              <a:rPr lang="uk-UA" sz="2500" b="1" dirty="0" smtClean="0">
                <a:solidFill>
                  <a:schemeClr val="accent1">
                    <a:lumMod val="50000"/>
                  </a:schemeClr>
                </a:solidFill>
              </a:rPr>
              <a:t>до співпраці благодійні</a:t>
            </a:r>
            <a:r>
              <a:rPr lang="uk-UA" sz="2500" b="1" dirty="0">
                <a:solidFill>
                  <a:schemeClr val="accent1">
                    <a:lumMod val="50000"/>
                  </a:schemeClr>
                </a:solidFill>
              </a:rPr>
              <a:t>, громадські </a:t>
            </a:r>
            <a:endParaRPr lang="uk-UA" sz="25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uk-UA" sz="2500" b="1" dirty="0" smtClean="0">
                <a:solidFill>
                  <a:schemeClr val="accent1">
                    <a:lumMod val="50000"/>
                  </a:schemeClr>
                </a:solidFill>
              </a:rPr>
              <a:t>організації та представники </a:t>
            </a:r>
            <a:r>
              <a:rPr lang="uk-UA" sz="2500" b="1" dirty="0">
                <a:solidFill>
                  <a:schemeClr val="accent1">
                    <a:lumMod val="50000"/>
                  </a:schemeClr>
                </a:solidFill>
              </a:rPr>
              <a:t>соціально </a:t>
            </a:r>
            <a:r>
              <a:rPr lang="uk-UA" sz="2500" b="1" dirty="0" smtClean="0">
                <a:solidFill>
                  <a:schemeClr val="accent1">
                    <a:lumMod val="50000"/>
                  </a:schemeClr>
                </a:solidFill>
              </a:rPr>
              <a:t>відповідального</a:t>
            </a:r>
          </a:p>
          <a:p>
            <a:pPr algn="ctr"/>
            <a:r>
              <a:rPr lang="uk-UA" sz="25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uk-UA" sz="2500" b="1" dirty="0" smtClean="0">
                <a:solidFill>
                  <a:schemeClr val="accent1">
                    <a:lumMod val="50000"/>
                  </a:schemeClr>
                </a:solidFill>
              </a:rPr>
              <a:t>бізнесу </a:t>
            </a:r>
            <a:r>
              <a:rPr lang="uk-UA" sz="2500" b="1" dirty="0">
                <a:solidFill>
                  <a:schemeClr val="accent1">
                    <a:lumMod val="50000"/>
                  </a:schemeClr>
                </a:solidFill>
              </a:rPr>
              <a:t>для надання різних видів допомог, переважно </a:t>
            </a:r>
            <a:r>
              <a:rPr lang="uk-UA" sz="2500" b="1" dirty="0" smtClean="0">
                <a:solidFill>
                  <a:schemeClr val="accent1">
                    <a:lumMod val="50000"/>
                  </a:schemeClr>
                </a:solidFill>
              </a:rPr>
              <a:t>таких, як </a:t>
            </a:r>
            <a:r>
              <a:rPr lang="uk-UA" sz="2500" b="1" dirty="0">
                <a:solidFill>
                  <a:schemeClr val="accent1">
                    <a:lumMod val="50000"/>
                  </a:schemeClr>
                </a:solidFill>
              </a:rPr>
              <a:t>продукти </a:t>
            </a:r>
            <a:r>
              <a:rPr lang="uk-UA" sz="2500" b="1" dirty="0" smtClean="0">
                <a:solidFill>
                  <a:schemeClr val="accent1">
                    <a:lumMod val="50000"/>
                  </a:schemeClr>
                </a:solidFill>
              </a:rPr>
              <a:t>харчування, гарячі обіди, одяг</a:t>
            </a:r>
            <a:r>
              <a:rPr lang="uk-UA" sz="2500" b="1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uk-UA" sz="2500" b="1" dirty="0" smtClean="0">
                <a:solidFill>
                  <a:schemeClr val="accent1">
                    <a:lumMod val="50000"/>
                  </a:schemeClr>
                </a:solidFill>
              </a:rPr>
              <a:t>взуття, </a:t>
            </a:r>
          </a:p>
          <a:p>
            <a:pPr algn="ctr"/>
            <a:r>
              <a:rPr lang="uk-UA" sz="2500" b="1" dirty="0" smtClean="0">
                <a:solidFill>
                  <a:schemeClr val="accent1">
                    <a:lumMod val="50000"/>
                  </a:schemeClr>
                </a:solidFill>
              </a:rPr>
              <a:t>засоби </a:t>
            </a:r>
            <a:r>
              <a:rPr lang="uk-UA" sz="2500" b="1" dirty="0">
                <a:solidFill>
                  <a:schemeClr val="accent1">
                    <a:lumMod val="50000"/>
                  </a:schemeClr>
                </a:solidFill>
              </a:rPr>
              <a:t>гігієни і </a:t>
            </a:r>
            <a:r>
              <a:rPr lang="uk-UA" sz="2500" b="1" dirty="0" smtClean="0">
                <a:solidFill>
                  <a:schemeClr val="accent1">
                    <a:lumMod val="50000"/>
                  </a:schemeClr>
                </a:solidFill>
              </a:rPr>
              <a:t>реабілітації </a:t>
            </a:r>
          </a:p>
          <a:p>
            <a:pPr algn="ctr"/>
            <a:endParaRPr lang="uk-UA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-381213" y="2727540"/>
            <a:ext cx="7521566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uk-UA" sz="3000" b="1" dirty="0">
                <a:solidFill>
                  <a:schemeClr val="accent1">
                    <a:lumMod val="50000"/>
                  </a:schemeClr>
                </a:solidFill>
              </a:rPr>
              <a:t>З</a:t>
            </a:r>
            <a:r>
              <a:rPr lang="uk-UA" sz="3000" b="1" dirty="0" smtClean="0">
                <a:solidFill>
                  <a:schemeClr val="accent1">
                    <a:lumMod val="50000"/>
                  </a:schemeClr>
                </a:solidFill>
              </a:rPr>
              <a:t>агальна сума </a:t>
            </a:r>
          </a:p>
          <a:p>
            <a:pPr algn="ctr">
              <a:lnSpc>
                <a:spcPct val="200000"/>
              </a:lnSpc>
            </a:pPr>
            <a:r>
              <a:rPr lang="uk-UA" sz="3000" b="1" dirty="0" smtClean="0">
                <a:solidFill>
                  <a:schemeClr val="accent1">
                    <a:lumMod val="50000"/>
                  </a:schemeClr>
                </a:solidFill>
              </a:rPr>
              <a:t>допомоги становить </a:t>
            </a:r>
          </a:p>
          <a:p>
            <a:pPr algn="ctr">
              <a:lnSpc>
                <a:spcPct val="200000"/>
              </a:lnSpc>
            </a:pPr>
            <a:r>
              <a:rPr lang="uk-UA" sz="3000" b="1" dirty="0" smtClean="0">
                <a:solidFill>
                  <a:schemeClr val="accent1">
                    <a:lumMod val="50000"/>
                  </a:schemeClr>
                </a:solidFill>
              </a:rPr>
              <a:t>665 585 грн</a:t>
            </a:r>
            <a:endParaRPr lang="uk-UA" sz="3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0662" y="2793043"/>
            <a:ext cx="3439442" cy="29107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4597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9"/>
    </mc:Choice>
    <mc:Fallback xmlns="">
      <p:transition spd="slow" advTm="1089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"/>
</p:tagLst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1221</TotalTime>
  <Words>342</Words>
  <Application>Microsoft Office PowerPoint</Application>
  <PresentationFormat>Широкоэкранный</PresentationFormat>
  <Paragraphs>85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Calibri</vt:lpstr>
      <vt:lpstr>Century Gothic</vt:lpstr>
      <vt:lpstr>Times New Roman</vt:lpstr>
      <vt:lpstr>Wingdings</vt:lpstr>
      <vt:lpstr>Wingdings 3</vt:lpstr>
      <vt:lpstr>Сектор</vt:lpstr>
      <vt:lpstr>Житомирський міський територіальний центр соціального обслуговування (надання соціальних послуг) Житомирської міської ради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USZN</cp:lastModifiedBy>
  <cp:revision>105</cp:revision>
  <cp:lastPrinted>2026-02-02T06:44:29Z</cp:lastPrinted>
  <dcterms:created xsi:type="dcterms:W3CDTF">2024-03-15T07:06:02Z</dcterms:created>
  <dcterms:modified xsi:type="dcterms:W3CDTF">2026-02-05T16:08:13Z</dcterms:modified>
</cp:coreProperties>
</file>